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301" y="-67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Рисунок 34"/>
          <p:cNvPicPr/>
          <p:nvPr/>
        </p:nvPicPr>
        <p:blipFill>
          <a:blip r:embed="rId2"/>
          <a:stretch/>
        </p:blipFill>
        <p:spPr>
          <a:xfrm>
            <a:off x="2292480" y="1768320"/>
            <a:ext cx="5494320" cy="4383720"/>
          </a:xfrm>
          <a:prstGeom prst="rect">
            <a:avLst/>
          </a:prstGeom>
          <a:ln>
            <a:noFill/>
          </a:ln>
        </p:spPr>
      </p:pic>
      <p:pic>
        <p:nvPicPr>
          <p:cNvPr id="36" name="Рисунок 35"/>
          <p:cNvPicPr/>
          <p:nvPr/>
        </p:nvPicPr>
        <p:blipFill>
          <a:blip r:embed="rId2"/>
          <a:stretch/>
        </p:blipFill>
        <p:spPr>
          <a:xfrm>
            <a:off x="2292480" y="1768320"/>
            <a:ext cx="5494320" cy="4383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4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" name="Рисунок 71"/>
          <p:cNvPicPr/>
          <p:nvPr/>
        </p:nvPicPr>
        <p:blipFill>
          <a:blip r:embed="rId2"/>
          <a:stretch/>
        </p:blipFill>
        <p:spPr>
          <a:xfrm>
            <a:off x="2292480" y="1768320"/>
            <a:ext cx="5494320" cy="4383720"/>
          </a:xfrm>
          <a:prstGeom prst="rect">
            <a:avLst/>
          </a:prstGeom>
          <a:ln>
            <a:noFill/>
          </a:ln>
        </p:spPr>
      </p:pic>
      <p:pic>
        <p:nvPicPr>
          <p:cNvPr id="73" name="Рисунок 72"/>
          <p:cNvPicPr/>
          <p:nvPr/>
        </p:nvPicPr>
        <p:blipFill>
          <a:blip r:embed="rId2"/>
          <a:stretch/>
        </p:blipFill>
        <p:spPr>
          <a:xfrm>
            <a:off x="2292480" y="1768320"/>
            <a:ext cx="5494320" cy="4383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4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9" name="Рисунок 108"/>
          <p:cNvPicPr/>
          <p:nvPr/>
        </p:nvPicPr>
        <p:blipFill>
          <a:blip r:embed="rId2"/>
          <a:stretch/>
        </p:blipFill>
        <p:spPr>
          <a:xfrm>
            <a:off x="2292480" y="1768320"/>
            <a:ext cx="5494320" cy="4383720"/>
          </a:xfrm>
          <a:prstGeom prst="rect">
            <a:avLst/>
          </a:prstGeom>
          <a:ln>
            <a:noFill/>
          </a:ln>
        </p:spPr>
      </p:pic>
      <p:pic>
        <p:nvPicPr>
          <p:cNvPr id="110" name="Рисунок 109"/>
          <p:cNvPicPr/>
          <p:nvPr/>
        </p:nvPicPr>
        <p:blipFill>
          <a:blip r:embed="rId2"/>
          <a:stretch/>
        </p:blipFill>
        <p:spPr>
          <a:xfrm>
            <a:off x="2292480" y="1768320"/>
            <a:ext cx="5494320" cy="4383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4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6" name="Рисунок 145"/>
          <p:cNvPicPr/>
          <p:nvPr/>
        </p:nvPicPr>
        <p:blipFill>
          <a:blip r:embed="rId2"/>
          <a:stretch/>
        </p:blipFill>
        <p:spPr>
          <a:xfrm>
            <a:off x="2292480" y="1768320"/>
            <a:ext cx="5494320" cy="4383720"/>
          </a:xfrm>
          <a:prstGeom prst="rect">
            <a:avLst/>
          </a:prstGeom>
          <a:ln>
            <a:noFill/>
          </a:ln>
        </p:spPr>
      </p:pic>
      <p:pic>
        <p:nvPicPr>
          <p:cNvPr id="147" name="Рисунок 146"/>
          <p:cNvPicPr/>
          <p:nvPr/>
        </p:nvPicPr>
        <p:blipFill>
          <a:blip r:embed="rId2"/>
          <a:stretch/>
        </p:blipFill>
        <p:spPr>
          <a:xfrm>
            <a:off x="2292480" y="1768320"/>
            <a:ext cx="5494320" cy="4383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4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4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3" name="Рисунок 182"/>
          <p:cNvPicPr/>
          <p:nvPr/>
        </p:nvPicPr>
        <p:blipFill>
          <a:blip r:embed="rId2"/>
          <a:stretch/>
        </p:blipFill>
        <p:spPr>
          <a:xfrm>
            <a:off x="2292480" y="1768320"/>
            <a:ext cx="5494320" cy="4383720"/>
          </a:xfrm>
          <a:prstGeom prst="rect">
            <a:avLst/>
          </a:prstGeom>
          <a:ln>
            <a:noFill/>
          </a:ln>
        </p:spPr>
      </p:pic>
      <p:pic>
        <p:nvPicPr>
          <p:cNvPr id="184" name="Рисунок 183"/>
          <p:cNvPicPr/>
          <p:nvPr/>
        </p:nvPicPr>
        <p:blipFill>
          <a:blip r:embed="rId2"/>
          <a:stretch/>
        </p:blipFill>
        <p:spPr>
          <a:xfrm>
            <a:off x="2292480" y="1768320"/>
            <a:ext cx="5494320" cy="4383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4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0" name="Рисунок 219"/>
          <p:cNvPicPr/>
          <p:nvPr/>
        </p:nvPicPr>
        <p:blipFill>
          <a:blip r:embed="rId2"/>
          <a:stretch/>
        </p:blipFill>
        <p:spPr>
          <a:xfrm>
            <a:off x="2292480" y="1768320"/>
            <a:ext cx="5494320" cy="4383720"/>
          </a:xfrm>
          <a:prstGeom prst="rect">
            <a:avLst/>
          </a:prstGeom>
          <a:ln>
            <a:noFill/>
          </a:ln>
        </p:spPr>
      </p:pic>
      <p:pic>
        <p:nvPicPr>
          <p:cNvPr id="221" name="Рисунок 220"/>
          <p:cNvPicPr/>
          <p:nvPr/>
        </p:nvPicPr>
        <p:blipFill>
          <a:blip r:embed="rId2"/>
          <a:stretch/>
        </p:blipFill>
        <p:spPr>
          <a:xfrm>
            <a:off x="2292480" y="1768320"/>
            <a:ext cx="5494320" cy="4383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372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164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14"/>
          <a:stretch/>
        </p:blipFill>
        <p:spPr>
          <a:xfrm>
            <a:off x="0" y="0"/>
            <a:ext cx="10078200" cy="755424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/>
          <p:nvPr/>
        </p:nvPicPr>
        <p:blipFill>
          <a:blip r:embed="rId14"/>
          <a:stretch/>
        </p:blipFill>
        <p:spPr>
          <a:xfrm>
            <a:off x="0" y="0"/>
            <a:ext cx="10078200" cy="7554240"/>
          </a:xfrm>
          <a:prstGeom prst="rect">
            <a:avLst/>
          </a:prstGeom>
          <a:ln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36"/>
          <p:cNvPicPr/>
          <p:nvPr/>
        </p:nvPicPr>
        <p:blipFill>
          <a:blip r:embed="rId14"/>
          <a:stretch/>
        </p:blipFill>
        <p:spPr>
          <a:xfrm>
            <a:off x="0" y="0"/>
            <a:ext cx="10078200" cy="7554240"/>
          </a:xfrm>
          <a:prstGeom prst="rect">
            <a:avLst/>
          </a:prstGeom>
          <a:ln>
            <a:noFill/>
          </a:ln>
        </p:spPr>
      </p:pic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Рисунок 36"/>
          <p:cNvPicPr/>
          <p:nvPr/>
        </p:nvPicPr>
        <p:blipFill>
          <a:blip r:embed="rId14"/>
          <a:stretch/>
        </p:blipFill>
        <p:spPr>
          <a:xfrm>
            <a:off x="0" y="0"/>
            <a:ext cx="10078200" cy="7554240"/>
          </a:xfrm>
          <a:prstGeom prst="rect">
            <a:avLst/>
          </a:prstGeom>
          <a:ln>
            <a:noFill/>
          </a:ln>
        </p:spPr>
      </p:pic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Рисунок 36"/>
          <p:cNvPicPr/>
          <p:nvPr/>
        </p:nvPicPr>
        <p:blipFill>
          <a:blip r:embed="rId14"/>
          <a:stretch/>
        </p:blipFill>
        <p:spPr>
          <a:xfrm>
            <a:off x="0" y="0"/>
            <a:ext cx="10078200" cy="7554240"/>
          </a:xfrm>
          <a:prstGeom prst="rect">
            <a:avLst/>
          </a:prstGeom>
          <a:ln>
            <a:noFill/>
          </a:ln>
        </p:spPr>
      </p:pic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Рисунок 36"/>
          <p:cNvPicPr/>
          <p:nvPr/>
        </p:nvPicPr>
        <p:blipFill>
          <a:blip r:embed="rId14"/>
          <a:stretch/>
        </p:blipFill>
        <p:spPr>
          <a:xfrm>
            <a:off x="0" y="0"/>
            <a:ext cx="10078200" cy="7554240"/>
          </a:xfrm>
          <a:prstGeom prst="rect">
            <a:avLst/>
          </a:prstGeom>
          <a:ln>
            <a:noFill/>
          </a:ln>
        </p:spPr>
      </p:pic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37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360000" y="301320"/>
            <a:ext cx="9358560" cy="957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Проект </a:t>
            </a:r>
            <a:endParaRPr lang="ru-RU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«Моя семья- что может быть дороже?»</a:t>
            </a:r>
            <a:endParaRPr lang="ru-RU" sz="36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3456000" y="4752000"/>
            <a:ext cx="6262560" cy="226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Педагог-психолог МБДОУ г. Иркутска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детского сада № 25 Печерская О.В.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Воспитатели группы № 4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Филиппова Л.С.,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Уваровская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О.А.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CustomShape 3"/>
          <p:cNvSpPr/>
          <p:nvPr/>
        </p:nvSpPr>
        <p:spPr>
          <a:xfrm>
            <a:off x="3198960" y="3241080"/>
            <a:ext cx="3745440" cy="111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2C3E50"/>
                </a:solidFill>
                <a:uFill>
                  <a:solidFill>
                    <a:srgbClr val="FFFFFF"/>
                  </a:solidFill>
                </a:uFill>
                <a:latin typeface="Source Sans Pro"/>
                <a:ea typeface="DejaVu Sans"/>
              </a:rPr>
              <a:t>Проект «Моя семья»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 dirty="0" smtClean="0">
                <a:uFill>
                  <a:solidFill>
                    <a:srgbClr val="FFFFFF"/>
                  </a:solidFill>
                </a:uFill>
                <a:latin typeface="Source Sans Pro"/>
                <a:ea typeface="DejaVu Sans"/>
              </a:rPr>
              <a:t>(группа № 4)</a:t>
            </a:r>
            <a:endParaRPr lang="ru-RU" sz="1800" b="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5" name="Рисунок 76"/>
          <p:cNvPicPr/>
          <p:nvPr/>
        </p:nvPicPr>
        <p:blipFill>
          <a:blip r:embed="rId2"/>
          <a:stretch/>
        </p:blipFill>
        <p:spPr>
          <a:xfrm>
            <a:off x="3180240" y="2017080"/>
            <a:ext cx="4109040" cy="273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504000" y="-399240"/>
            <a:ext cx="8098560" cy="247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Родительское сочинение 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«Мой ребёнок — какой он?»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5" name="Рисунок 170"/>
          <p:cNvPicPr/>
          <p:nvPr/>
        </p:nvPicPr>
        <p:blipFill>
          <a:blip r:embed="rId2"/>
          <a:stretch/>
        </p:blipFill>
        <p:spPr>
          <a:xfrm>
            <a:off x="42840" y="1763640"/>
            <a:ext cx="5052240" cy="5256360"/>
          </a:xfrm>
          <a:prstGeom prst="rect">
            <a:avLst/>
          </a:prstGeom>
          <a:ln>
            <a:noFill/>
          </a:ln>
        </p:spPr>
      </p:pic>
      <p:pic>
        <p:nvPicPr>
          <p:cNvPr id="246" name="Рисунок 171"/>
          <p:cNvPicPr/>
          <p:nvPr/>
        </p:nvPicPr>
        <p:blipFill>
          <a:blip r:embed="rId3"/>
          <a:stretch/>
        </p:blipFill>
        <p:spPr>
          <a:xfrm>
            <a:off x="5184720" y="1745280"/>
            <a:ext cx="4895280" cy="527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504000" y="301320"/>
            <a:ext cx="907164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НОД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48" name="Рисунок 3"/>
          <p:cNvPicPr/>
          <p:nvPr/>
        </p:nvPicPr>
        <p:blipFill>
          <a:blip r:embed="rId2"/>
          <a:stretch/>
        </p:blipFill>
        <p:spPr>
          <a:xfrm>
            <a:off x="5722560" y="1768680"/>
            <a:ext cx="3286800" cy="4384080"/>
          </a:xfrm>
          <a:prstGeom prst="rect">
            <a:avLst/>
          </a:prstGeom>
          <a:ln>
            <a:noFill/>
          </a:ln>
        </p:spPr>
      </p:pic>
      <p:sp>
        <p:nvSpPr>
          <p:cNvPr id="249" name="TextShape 2"/>
          <p:cNvSpPr txBox="1"/>
          <p:nvPr/>
        </p:nvSpPr>
        <p:spPr>
          <a:xfrm>
            <a:off x="504000" y="1768680"/>
            <a:ext cx="442692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Беседы: «Выходной день в моей семье», «Определи возраст», «Как зовут моих родителей».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Чтение: Е. Пермяк «Мамина работа».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Игра: «Цветок добрых дел» (о том, как дети помогают родителям по дому», пальчиковая игра «Кто приехал?».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Лепка: «Мебель для моей семьи».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Рисование: «Пальчик-папа, пальчик – мама…»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504000" y="300960"/>
            <a:ext cx="907164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Выставка детско-родительского творчества «Генеалогическое древо моей семьи»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1" name="Рисунок 175"/>
          <p:cNvPicPr/>
          <p:nvPr/>
        </p:nvPicPr>
        <p:blipFill>
          <a:blip r:embed="rId2"/>
          <a:stretch/>
        </p:blipFill>
        <p:spPr>
          <a:xfrm>
            <a:off x="359640" y="1763640"/>
            <a:ext cx="4871880" cy="4419720"/>
          </a:xfrm>
          <a:prstGeom prst="rect">
            <a:avLst/>
          </a:prstGeom>
          <a:ln>
            <a:noFill/>
          </a:ln>
        </p:spPr>
      </p:pic>
      <p:pic>
        <p:nvPicPr>
          <p:cNvPr id="252" name="Рисунок 1"/>
          <p:cNvPicPr/>
          <p:nvPr/>
        </p:nvPicPr>
        <p:blipFill>
          <a:blip r:embed="rId3"/>
          <a:stretch/>
        </p:blipFill>
        <p:spPr>
          <a:xfrm>
            <a:off x="5298840" y="3973680"/>
            <a:ext cx="4759920" cy="356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504000" y="301320"/>
            <a:ext cx="907164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детско-родительского творчества «Генеалогическое древо моей семьи»</a:t>
            </a:r>
            <a:r>
              <a:rPr lang="ru-RU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4" name="Рисунок 3"/>
          <p:cNvPicPr/>
          <p:nvPr/>
        </p:nvPicPr>
        <p:blipFill>
          <a:blip r:embed="rId2"/>
          <a:stretch/>
        </p:blipFill>
        <p:spPr>
          <a:xfrm>
            <a:off x="1512000" y="1691640"/>
            <a:ext cx="7322400" cy="549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504000" y="301320"/>
            <a:ext cx="907164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Выставка детского творчества «Рисунок моей семьи»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504000" y="1768680"/>
            <a:ext cx="9071640" cy="438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7" name="Рисунок 1"/>
          <p:cNvPicPr/>
          <p:nvPr/>
        </p:nvPicPr>
        <p:blipFill>
          <a:blip r:embed="rId2"/>
          <a:stretch/>
        </p:blipFill>
        <p:spPr>
          <a:xfrm>
            <a:off x="1426680" y="1563120"/>
            <a:ext cx="7226640" cy="541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504000" y="301320"/>
            <a:ext cx="907164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от родителей «Острова»</a:t>
            </a:r>
            <a:endParaRPr lang="ru-RU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TextShape 2"/>
          <p:cNvSpPr txBox="1"/>
          <p:nvPr/>
        </p:nvSpPr>
        <p:spPr>
          <a:xfrm>
            <a:off x="504000" y="1768680"/>
            <a:ext cx="9071640" cy="4383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36" y="1562759"/>
            <a:ext cx="7974720" cy="5981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4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от родителей «Острова</a:t>
            </a:r>
            <a:r>
              <a:rPr lang="ru-RU" sz="4000" b="1" kern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1657145"/>
            <a:ext cx="8280920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1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4000" b="1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от родителей «Острова»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6" y="1574835"/>
            <a:ext cx="4378793" cy="3176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28" y="4799961"/>
            <a:ext cx="4608512" cy="27597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28" y="1557753"/>
            <a:ext cx="4608512" cy="31935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4799961"/>
            <a:ext cx="439248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Таким образом, мы можем считать проект успешно реализованным, так как его цели  и задачи были достигнуты в полном объёме.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40" y="3203773"/>
            <a:ext cx="480811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0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8424744" cy="3821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pPr algn="ctr"/>
            <a:endParaRPr lang="ru-RU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77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504000" y="288000"/>
            <a:ext cx="8098560" cy="110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Актуальность </a:t>
            </a:r>
            <a:r>
              <a:rPr lang="ru-RU" sz="4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проекта:</a:t>
            </a:r>
            <a:endParaRPr lang="ru-RU" sz="4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2"/>
          <p:cNvSpPr/>
          <p:nvPr/>
        </p:nvSpPr>
        <p:spPr>
          <a:xfrm>
            <a:off x="151200" y="1872000"/>
            <a:ext cx="907056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«Без прошлого нет будущего»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216000" y="2232000"/>
            <a:ext cx="9718560" cy="453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С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одержание нравственного воспитания дошкольников включают в себя решение множества задач, в том числе и воспитание любви к Родине, семье, уважительного отношения к своим родителям. Как правило, в программном материале информация, касающаяся прошлого ребёнка, представлена в малом объёме или совершенно отсутствует. Как итог, малое количество детей знает историю создания семьи, свою родословную. Уходят в прошлое семейные праздники и традиции. С целью изучения семьи, установления контакта с её членами, для согласования воспитательных воздействий на ребёнка появилась идея создать проект «Моя семья-что может быть дороже?», которая помогает детям понять значимость семьи, воспитать у детей любовь и уважение к её членам, прививать чувство привязанности к семье и дому.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ustomShape 1"/>
          <p:cNvSpPr/>
          <p:nvPr/>
        </p:nvSpPr>
        <p:spPr>
          <a:xfrm>
            <a:off x="504000" y="288000"/>
            <a:ext cx="8098560" cy="110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Цели проекта:</a:t>
            </a:r>
            <a:endParaRPr lang="ru-RU" sz="4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504000" y="1823760"/>
            <a:ext cx="907056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Расширение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представлений детей о своей семье, родословной, семейных традициях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sz="24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Гармонизация детско-родительских отношений.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3. Выявление </a:t>
            </a:r>
            <a:r>
              <a:rPr lang="ru-RU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образовательных потребностей родителей, согласование воспитательных воздействий на ребёнка.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504000" y="288000"/>
            <a:ext cx="8098560" cy="110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Задачи проекта:</a:t>
            </a:r>
            <a:endParaRPr lang="ru-RU" sz="44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504000" y="1823760"/>
            <a:ext cx="907056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just">
              <a:lnSpc>
                <a:spcPct val="150000"/>
              </a:lnSpc>
            </a:pP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1. Совершенствовать качество работы детского сада при взаимодействии с родителями.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2. Формировать у детей представление о семье, о нравственном отношении к семейным традициям, расширять знания о ближнем окружении, учить разбираться в родственных связях.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3. Развивать творческие способности родителей и детей в процессе совместной деятельности.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504000" y="-399240"/>
            <a:ext cx="8098560" cy="247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Возраст участников, тип проекта, состав </a:t>
            </a:r>
            <a:r>
              <a:rPr lang="ru-RU" sz="44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группы: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504000" y="1823760"/>
            <a:ext cx="9070560" cy="278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just">
              <a:lnSpc>
                <a:spcPct val="150000"/>
              </a:lnSpc>
            </a:pPr>
            <a:r>
              <a:rPr lang="ru-RU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Возраст участников:</a:t>
            </a:r>
            <a:r>
              <a:rPr lang="ru-RU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дети 4-5 лет.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Тип проекта:</a:t>
            </a:r>
            <a:r>
              <a:rPr lang="ru-RU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 долговременный (2 месяца).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Состав проектной группы:</a:t>
            </a:r>
            <a:r>
              <a:rPr lang="ru-RU" sz="2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 воспитатель, педагог-психолог, воспитанники средней группы, родители.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5" name="Рисунок 86"/>
          <p:cNvPicPr/>
          <p:nvPr/>
        </p:nvPicPr>
        <p:blipFill>
          <a:blip r:embed="rId2"/>
          <a:stretch/>
        </p:blipFill>
        <p:spPr>
          <a:xfrm>
            <a:off x="2320920" y="4536000"/>
            <a:ext cx="5471280" cy="2734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504000" y="-399240"/>
            <a:ext cx="8098560" cy="247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Формы организации проекта: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504000" y="1823760"/>
            <a:ext cx="907056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just">
              <a:lnSpc>
                <a:spcPct val="150000"/>
              </a:lnSpc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1. Родительское собрание.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2. Родительское сочинение «Мой ребёнок — какой он?».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3. НОД.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4.Выставка детско-родительского творчества «Генеалогическое древо семьи».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7. Выставка детских рисунков «Моя семья».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504000" y="-399240"/>
            <a:ext cx="8098560" cy="247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Сроки, режим, ожидаемые результаты: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504000" y="1823760"/>
            <a:ext cx="907056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just">
              <a:lnSpc>
                <a:spcPct val="150000"/>
              </a:lnSpc>
            </a:pPr>
            <a:r>
              <a:rPr lang="ru-RU" sz="2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Место проведения: </a:t>
            </a:r>
            <a:r>
              <a:rPr lang="ru-RU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МБДОУ г. Иркутска детский сад № 25.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Сроки проведения: </a:t>
            </a:r>
            <a:r>
              <a:rPr lang="ru-RU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3 октября — 3 декабря.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Режим работы:</a:t>
            </a:r>
            <a:r>
              <a:rPr lang="ru-RU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 во время и вне занятий.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2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Ожидаемые результаты проекта: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Дети:</a:t>
            </a:r>
            <a:r>
              <a:rPr lang="ru-RU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воспитание чувства гордости за свою семью и любви к её членам, расширение знаний детей о своей семье.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Родители: </a:t>
            </a:r>
            <a:r>
              <a:rPr lang="ru-RU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повышение педагогической культуры родителей, установление с ними доверительных и партнёрских отношений.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ru-RU" sz="2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Методический (итоговый) </a:t>
            </a:r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продукт:</a:t>
            </a:r>
            <a:r>
              <a:rPr lang="ru-RU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презентация проекта «Моя </a:t>
            </a:r>
            <a:r>
              <a:rPr lang="ru-RU" sz="2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семья- что может быть дороже?».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504000" y="-399240"/>
            <a:ext cx="8098560" cy="247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Этапы реализации проекта: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504000" y="1823760"/>
            <a:ext cx="907056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just">
              <a:lnSpc>
                <a:spcPct val="150000"/>
              </a:lnSpc>
            </a:pPr>
            <a:r>
              <a:rPr lang="ru-RU" sz="16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 этап – подготовительный.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4760" indent="-227520" algn="just">
              <a:lnSpc>
                <a:spcPct val="15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1. </a:t>
            </a: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Определение </a:t>
            </a:r>
            <a:r>
              <a:rPr lang="ru-RU" sz="16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целей </a:t>
            </a:r>
            <a:r>
              <a:rPr lang="ru-RU" sz="1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 задач.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4760" indent="-227520" algn="just">
              <a:lnSpc>
                <a:spcPct val="15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2. Создание необходимых условий для реализации проекта.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4760" indent="-227520" algn="just">
              <a:lnSpc>
                <a:spcPct val="15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3. Организационное родительское собрание.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4760" indent="-227520" algn="just">
              <a:lnSpc>
                <a:spcPct val="150000"/>
              </a:lnSpc>
            </a:pPr>
            <a:r>
              <a:rPr lang="ru-RU" sz="16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II этап – основной (практический).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4760" indent="-227520" algn="just">
              <a:lnSpc>
                <a:spcPct val="15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1. Внедрение в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воспитательно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-образовательный процесс эффективных методов и приемов по расширению знаний дошкольников о семье, её происхождении.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4760" indent="-227520" algn="just">
              <a:lnSpc>
                <a:spcPct val="15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2. Выставка «Генеалогическое древо семьи».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4760" indent="-227520" algn="just">
              <a:lnSpc>
                <a:spcPct val="15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3. Выставка детских рисунков «Моя семья».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4760" indent="-227520">
              <a:lnSpc>
                <a:spcPct val="15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4. Разработка и накопление методических материалов.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4760" indent="-227520" algn="just">
              <a:lnSpc>
                <a:spcPct val="150000"/>
              </a:lnSpc>
            </a:pPr>
            <a:r>
              <a:rPr lang="ru-RU" sz="1600" b="1" u="sng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III этап-заключительный.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4760" indent="-227520" algn="just">
              <a:lnSpc>
                <a:spcPct val="15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1. Обработка результатов по реализации проекта.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4760" indent="-227520" algn="just">
              <a:lnSpc>
                <a:spcPct val="15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2.  Рефлексия от родителей с помощью метода «Острова».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4760" indent="-227520" algn="just">
              <a:lnSpc>
                <a:spcPct val="15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3. Презентация проекта на педагогическом совете.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504000" y="-399240"/>
            <a:ext cx="8098560" cy="247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Родительские сочинения 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«Мой ребёнок — какой он?»</a:t>
            </a:r>
            <a:endParaRPr lang="ru-RU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Рисунок 168"/>
          <p:cNvPicPr/>
          <p:nvPr/>
        </p:nvPicPr>
        <p:blipFill>
          <a:blip r:embed="rId2"/>
          <a:stretch/>
        </p:blipFill>
        <p:spPr>
          <a:xfrm>
            <a:off x="1584000" y="1818000"/>
            <a:ext cx="7271280" cy="545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</TotalTime>
  <Words>607</Words>
  <Application>Microsoft Office PowerPoint</Application>
  <PresentationFormat>Произвольный</PresentationFormat>
  <Paragraphs>92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 от родителей «Острова»</vt:lpstr>
      <vt:lpstr>Рефлексия от родителей «Острова»</vt:lpstr>
      <vt:lpstr>ВЫВОДЫ: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Василевская</dc:creator>
  <dc:description/>
  <cp:lastModifiedBy>1</cp:lastModifiedBy>
  <cp:revision>24</cp:revision>
  <cp:lastPrinted>2016-10-20T02:16:19Z</cp:lastPrinted>
  <dcterms:created xsi:type="dcterms:W3CDTF">2016-09-25T21:07:21Z</dcterms:created>
  <dcterms:modified xsi:type="dcterms:W3CDTF">2016-11-30T03:32:44Z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Произвольный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15</vt:i4>
  </property>
</Properties>
</file>