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8" r:id="rId6"/>
    <p:sldId id="275" r:id="rId7"/>
    <p:sldId id="277" r:id="rId8"/>
    <p:sldId id="280" r:id="rId9"/>
    <p:sldId id="276" r:id="rId10"/>
    <p:sldId id="288" r:id="rId11"/>
    <p:sldId id="285" r:id="rId12"/>
    <p:sldId id="279" r:id="rId13"/>
    <p:sldId id="283" r:id="rId14"/>
    <p:sldId id="287" r:id="rId15"/>
    <p:sldId id="286" r:id="rId16"/>
    <p:sldId id="284" r:id="rId17"/>
    <p:sldId id="281" r:id="rId18"/>
    <p:sldId id="290" r:id="rId19"/>
    <p:sldId id="289" r:id="rId20"/>
    <p:sldId id="291" r:id="rId2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427F1D-7D72-4077-A09B-F7F97B27686F}" type="slidenum">
              <a:rPr lang="zh-CN" altLang="en-US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8091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F7E66747-FF89-4458-A90A-74EB513CBCD5}" type="slidenum">
              <a:rPr lang="zh-CN" altLang="en-US"/>
              <a:pPr eaLnBrk="1" hangingPunct="1"/>
              <a:t>1</a:t>
            </a:fld>
            <a:endParaRPr lang="en-US" altLang="zh-CN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7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A76C84A0-3CF2-418A-8419-3213FB74D0B4}" type="slidenum">
              <a:rPr lang="zh-CN" altLang="en-US"/>
              <a:pPr eaLnBrk="1" hangingPunct="1"/>
              <a:t>10</a:t>
            </a:fld>
            <a:endParaRPr lang="en-US" altLang="zh-CN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90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1AA20601-4CFD-477F-9877-7ECB15BAB566}" type="slidenum">
              <a:rPr lang="zh-CN" altLang="en-US"/>
              <a:pPr eaLnBrk="1" hangingPunct="1"/>
              <a:t>11</a:t>
            </a:fld>
            <a:endParaRPr lang="en-US" altLang="zh-CN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78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F7E66747-FF89-4458-A90A-74EB513CBCD5}" type="slidenum">
              <a:rPr lang="zh-CN" altLang="en-US"/>
              <a:pPr eaLnBrk="1" hangingPunct="1"/>
              <a:t>12</a:t>
            </a:fld>
            <a:endParaRPr lang="en-US" altLang="zh-CN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5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9CCCD0B8-D35C-4950-8EB1-42E7F6F08A3A}" type="slidenum">
              <a:rPr lang="zh-CN" altLang="en-US"/>
              <a:pPr eaLnBrk="1" hangingPunct="1"/>
              <a:t>13</a:t>
            </a:fld>
            <a:endParaRPr lang="en-US" altLang="zh-CN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68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F7E66747-FF89-4458-A90A-74EB513CBCD5}" type="slidenum">
              <a:rPr lang="zh-CN" altLang="en-US"/>
              <a:pPr eaLnBrk="1" hangingPunct="1"/>
              <a:t>14</a:t>
            </a:fld>
            <a:endParaRPr lang="en-US" altLang="zh-CN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2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1AA20601-4CFD-477F-9877-7ECB15BAB566}" type="slidenum">
              <a:rPr lang="zh-CN" altLang="en-US"/>
              <a:pPr eaLnBrk="1" hangingPunct="1"/>
              <a:t>15</a:t>
            </a:fld>
            <a:endParaRPr lang="en-US" altLang="zh-CN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30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9CCCD0B8-D35C-4950-8EB1-42E7F6F08A3A}" type="slidenum">
              <a:rPr lang="zh-CN" altLang="en-US"/>
              <a:pPr eaLnBrk="1" hangingPunct="1"/>
              <a:t>16</a:t>
            </a:fld>
            <a:endParaRPr lang="en-US" altLang="zh-CN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22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F7E66747-FF89-4458-A90A-74EB513CBCD5}" type="slidenum">
              <a:rPr lang="zh-CN" altLang="en-US"/>
              <a:pPr eaLnBrk="1" hangingPunct="1"/>
              <a:t>17</a:t>
            </a:fld>
            <a:endParaRPr lang="en-US" altLang="zh-CN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546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9CCCD0B8-D35C-4950-8EB1-42E7F6F08A3A}" type="slidenum">
              <a:rPr lang="zh-CN" altLang="en-US"/>
              <a:pPr eaLnBrk="1" hangingPunct="1"/>
              <a:t>18</a:t>
            </a:fld>
            <a:endParaRPr lang="en-US" altLang="zh-CN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06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9CCCD0B8-D35C-4950-8EB1-42E7F6F08A3A}" type="slidenum">
              <a:rPr lang="zh-CN" altLang="en-US"/>
              <a:pPr eaLnBrk="1" hangingPunct="1"/>
              <a:t>19</a:t>
            </a:fld>
            <a:endParaRPr lang="en-US" altLang="zh-CN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9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9CCCD0B8-D35C-4950-8EB1-42E7F6F08A3A}" type="slidenum">
              <a:rPr lang="zh-CN" altLang="en-US"/>
              <a:pPr eaLnBrk="1" hangingPunct="1"/>
              <a:t>2</a:t>
            </a:fld>
            <a:endParaRPr lang="en-US" altLang="zh-CN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27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9CCCD0B8-D35C-4950-8EB1-42E7F6F08A3A}" type="slidenum">
              <a:rPr lang="zh-CN" altLang="en-US"/>
              <a:pPr eaLnBrk="1" hangingPunct="1"/>
              <a:t>20</a:t>
            </a:fld>
            <a:endParaRPr lang="en-US" altLang="zh-CN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2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1AA20601-4CFD-477F-9877-7ECB15BAB566}" type="slidenum">
              <a:rPr lang="zh-CN" altLang="en-US"/>
              <a:pPr eaLnBrk="1" hangingPunct="1"/>
              <a:t>3</a:t>
            </a:fld>
            <a:endParaRPr lang="en-US" altLang="zh-CN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12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A76C84A0-3CF2-418A-8419-3213FB74D0B4}" type="slidenum">
              <a:rPr lang="zh-CN" altLang="en-US"/>
              <a:pPr eaLnBrk="1" hangingPunct="1"/>
              <a:t>4</a:t>
            </a:fld>
            <a:endParaRPr lang="en-US" altLang="zh-CN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92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F7E66747-FF89-4458-A90A-74EB513CBCD5}" type="slidenum">
              <a:rPr lang="zh-CN" altLang="en-US"/>
              <a:pPr eaLnBrk="1" hangingPunct="1"/>
              <a:t>5</a:t>
            </a:fld>
            <a:endParaRPr lang="en-US" altLang="zh-CN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19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A76C84A0-3CF2-418A-8419-3213FB74D0B4}" type="slidenum">
              <a:rPr lang="zh-CN" altLang="en-US"/>
              <a:pPr eaLnBrk="1" hangingPunct="1"/>
              <a:t>6</a:t>
            </a:fld>
            <a:endParaRPr lang="en-US" altLang="zh-CN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8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9CCCD0B8-D35C-4950-8EB1-42E7F6F08A3A}" type="slidenum">
              <a:rPr lang="zh-CN" altLang="en-US"/>
              <a:pPr eaLnBrk="1" hangingPunct="1"/>
              <a:t>7</a:t>
            </a:fld>
            <a:endParaRPr lang="en-US" altLang="zh-CN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7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9CCCD0B8-D35C-4950-8EB1-42E7F6F08A3A}" type="slidenum">
              <a:rPr lang="zh-CN" altLang="en-US"/>
              <a:pPr eaLnBrk="1" hangingPunct="1"/>
              <a:t>8</a:t>
            </a:fld>
            <a:endParaRPr lang="en-US" altLang="zh-CN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12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1AA20601-4CFD-477F-9877-7ECB15BAB566}" type="slidenum">
              <a:rPr lang="zh-CN" altLang="en-US"/>
              <a:pPr eaLnBrk="1" hangingPunct="1"/>
              <a:t>9</a:t>
            </a:fld>
            <a:endParaRPr lang="en-US" altLang="zh-CN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9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A8AEE8-2467-428F-B21F-B37BF9C1F66C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0685527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1159934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1534185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5DEB-8571-48B5-8D06-B9D342B15510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0948720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4236241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8593405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253044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4432251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C4DF0-289E-4C45-A912-5F5AF1256AD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6634597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70343546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1558364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992F24-580B-4D5A-9D41-710078ECE5B2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5459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rand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ree-office.net/shablony-powerpoin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zh-CN" dirty="0" smtClean="0"/>
              <a:t>Игровые технологии в экологическом воспитании дошкольников</a:t>
            </a:r>
            <a:br>
              <a:rPr lang="ru-RU" altLang="zh-CN" dirty="0" smtClean="0"/>
            </a:br>
            <a:endParaRPr lang="zh-CN" alt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0460"/>
            <a:ext cx="6400800" cy="1752600"/>
          </a:xfrm>
        </p:spPr>
        <p:txBody>
          <a:bodyPr/>
          <a:lstStyle/>
          <a:p>
            <a:pPr eaLnBrk="1" hangingPunct="1"/>
            <a:r>
              <a:rPr lang="ru-RU" altLang="zh-CN" dirty="0" smtClean="0"/>
              <a:t>Воспитатель средней группы МАДОУ «Детский сад № 33 «Планета детства»</a:t>
            </a:r>
          </a:p>
          <a:p>
            <a:pPr eaLnBrk="1" hangingPunct="1"/>
            <a:r>
              <a:rPr lang="ru-RU" altLang="zh-CN" dirty="0" smtClean="0"/>
              <a:t>Цисарук Инна </a:t>
            </a:r>
            <a:r>
              <a:rPr lang="ru-RU" altLang="zh-CN" dirty="0" smtClean="0"/>
              <a:t>Васильевна</a:t>
            </a:r>
          </a:p>
          <a:p>
            <a:pPr eaLnBrk="1" hangingPunct="1"/>
            <a:endParaRPr lang="ru-RU" altLang="zh-CN" dirty="0" smtClean="0"/>
          </a:p>
          <a:p>
            <a:pPr eaLnBrk="1" hangingPunct="1"/>
            <a:endParaRPr lang="zh-CN" altLang="en-US" sz="1000" dirty="0" smtClean="0"/>
          </a:p>
        </p:txBody>
      </p:sp>
      <p:pic>
        <p:nvPicPr>
          <p:cNvPr id="3" name="Детские песни - Кружится планета доб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908">
        <p14:pan dir="u"/>
      </p:transition>
    </mc:Choice>
    <mc:Fallback xmlns="">
      <p:transition spd="slow" advTm="10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195736" y="863001"/>
            <a:ext cx="3888432" cy="76579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Дидактические игры по характеру используемого материала </a:t>
            </a:r>
            <a:endParaRPr kumimoji="1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PMingLiU" pitchFamily="18" charset="-120"/>
            </a:endParaRPr>
          </a:p>
        </p:txBody>
      </p:sp>
      <p:sp>
        <p:nvSpPr>
          <p:cNvPr id="3" name="Стрелка вниз 2"/>
          <p:cNvSpPr/>
          <p:nvPr/>
        </p:nvSpPr>
        <p:spPr bwMode="auto">
          <a:xfrm flipH="1">
            <a:off x="1979712" y="1628800"/>
            <a:ext cx="360040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PMingLiU" pitchFamily="18" charset="-120"/>
            </a:endParaRPr>
          </a:p>
        </p:txBody>
      </p:sp>
      <p:sp>
        <p:nvSpPr>
          <p:cNvPr id="5" name="Стрелка вниз 4"/>
          <p:cNvSpPr/>
          <p:nvPr/>
        </p:nvSpPr>
        <p:spPr bwMode="auto">
          <a:xfrm>
            <a:off x="5724128" y="1821334"/>
            <a:ext cx="394481" cy="6715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PMingLiU" pitchFamily="18" charset="-12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79512" y="2348880"/>
            <a:ext cx="3744416" cy="374441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400" b="1" i="1" dirty="0" smtClean="0"/>
              <a:t>Предметные </a:t>
            </a:r>
            <a:r>
              <a:rPr lang="ru-RU" sz="1400" b="1" i="1" dirty="0"/>
              <a:t>игры </a:t>
            </a:r>
            <a:r>
              <a:rPr lang="ru-RU" sz="1400" b="1" i="1" dirty="0" smtClean="0"/>
              <a:t>-</a:t>
            </a:r>
            <a:r>
              <a:rPr lang="ru-RU" sz="1400" dirty="0" smtClean="0"/>
              <a:t> это игры с использованием различных предметов природы («Найди по листу дерево», «Узнай на вкус», «Найди такой же по цвету», «Принеси желтый листок», «Разложи листочки по порядку -- самый большой, поменьше, маленький» и т.д.), которые позволяют упражнять детей в различении предметов по качествам и свойствам. Задания способствуют формированию </a:t>
            </a:r>
            <a:r>
              <a:rPr lang="ru-RU" sz="1400" dirty="0" err="1" smtClean="0"/>
              <a:t>сенсорики</a:t>
            </a:r>
            <a:r>
              <a:rPr lang="ru-RU" sz="1400" dirty="0" smtClean="0"/>
              <a:t>, развивают наблюдательность. Проводятся они со всей группой детей и с ее частью.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283968" y="2522692"/>
            <a:ext cx="4536504" cy="360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400" b="1" i="1" u="sng" dirty="0"/>
              <a:t>Настольно-печатные	 игры</a:t>
            </a:r>
            <a:r>
              <a:rPr lang="ru-RU" sz="1400" i="1" u="sng" dirty="0"/>
              <a:t> </a:t>
            </a:r>
            <a:r>
              <a:rPr lang="ru-RU" sz="1400" b="1" i="1" dirty="0"/>
              <a:t>-</a:t>
            </a:r>
            <a:r>
              <a:rPr lang="ru-RU" sz="1400" dirty="0"/>
              <a:t> это игры типа лото, домино, разрезные и парные картинки («Овощи и фрукты», « Животные и птицы», «Круглый год», «Садовод» и т.д.).</a:t>
            </a:r>
          </a:p>
          <a:p>
            <a:r>
              <a:rPr lang="ru-RU" sz="1400" dirty="0"/>
              <a:t>В этих играх уточняются, систематизируются и классифицируются знания детей о растениях, животных, явлениях неживой природы. Игры сопровождаются словом, которое либо предваряет восприятие картинки, либо сочетается с ним (у детей формируется умение по слову восстанавливать образ), а это требует быстрой реакции и мобилизации знаний. Подобные игры предназначены для небольшого числа играющих и используются в повседневной жизни.</a:t>
            </a:r>
            <a:endParaRPr kumimoji="1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589">
        <p14:conveyor dir="l"/>
      </p:transition>
    </mc:Choice>
    <mc:Fallback xmlns="">
      <p:transition spd="slow" advTm="155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dirty="0" smtClean="0"/>
              <a:t>Подвижная игра «Ёрш и щука»</a:t>
            </a:r>
            <a:endParaRPr lang="zh-CN" altLang="en-US" sz="2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5939"/>
            <a:ext cx="8229600" cy="5616624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Цель: </a:t>
            </a:r>
            <a:r>
              <a:rPr lang="ru-RU" sz="1600" dirty="0" smtClean="0"/>
              <a:t>уточнить </a:t>
            </a:r>
            <a:r>
              <a:rPr lang="ru-RU" sz="1600" dirty="0"/>
              <a:t>знания детей о приспособлении животных к среде обитания.</a:t>
            </a:r>
            <a:endParaRPr lang="ru-RU" sz="1600" b="1" dirty="0" smtClean="0"/>
          </a:p>
          <a:p>
            <a:endParaRPr lang="ru-RU" sz="1600" dirty="0"/>
          </a:p>
          <a:p>
            <a:pPr marL="0" indent="0">
              <a:buNone/>
            </a:pPr>
            <a:r>
              <a:rPr lang="ru-RU" sz="1600" b="1" dirty="0" smtClean="0"/>
              <a:t>Играющие </a:t>
            </a:r>
            <a:r>
              <a:rPr lang="ru-RU" sz="1600" b="1" dirty="0"/>
              <a:t>устраивают игру</a:t>
            </a:r>
            <a:r>
              <a:rPr lang="ru-RU" sz="1600" dirty="0"/>
              <a:t>: один изображает ерша, другой-щуку. Остальные окружают ерша и припевают:</a:t>
            </a:r>
          </a:p>
          <a:p>
            <a:r>
              <a:rPr lang="ru-RU" sz="1600" dirty="0"/>
              <a:t>Ёрш-забияка,</a:t>
            </a:r>
          </a:p>
          <a:p>
            <a:r>
              <a:rPr lang="ru-RU" sz="1600" dirty="0"/>
              <a:t>Не лезь в драку!</a:t>
            </a:r>
          </a:p>
          <a:p>
            <a:r>
              <a:rPr lang="ru-RU" sz="1600" dirty="0"/>
              <a:t>Щука зубаста-очень опасна!</a:t>
            </a:r>
          </a:p>
          <a:p>
            <a:r>
              <a:rPr lang="ru-RU" sz="1600" dirty="0"/>
              <a:t>Ёрш начинает плыть(убегает), щука бросается в погоню. Игроки мешают ей-гоняют вокруг неё волны (загораживают дорогу). Если щука догоняет ерша, выбираются новые ёрш и щука.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07" y="3861048"/>
            <a:ext cx="374441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1048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37">
        <p14:conveyor dir="l"/>
      </p:transition>
    </mc:Choice>
    <mc:Fallback xmlns="">
      <p:transition spd="slow" advTm="111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zh-CN" dirty="0" smtClean="0"/>
              <a:t/>
            </a:r>
            <a:br>
              <a:rPr lang="ru-RU" altLang="zh-CN" dirty="0" smtClean="0"/>
            </a:br>
            <a:endParaRPr lang="zh-CN" alt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692696"/>
            <a:ext cx="6400800" cy="936104"/>
          </a:xfrm>
        </p:spPr>
        <p:txBody>
          <a:bodyPr/>
          <a:lstStyle/>
          <a:p>
            <a:pPr eaLnBrk="1" hangingPunct="1"/>
            <a:r>
              <a:rPr lang="ru-RU" altLang="zh-CN" dirty="0" smtClean="0"/>
              <a:t>Игры путешествия</a:t>
            </a:r>
          </a:p>
          <a:p>
            <a:pPr eaLnBrk="1" hangingPunct="1"/>
            <a:endParaRPr lang="ru-RU" altLang="zh-CN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551869"/>
            <a:ext cx="6390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Цель игры-путешествия - усилить впечатление, придать познавательному содержанию чуть-чуть сказочную необычность, обратить внимание детей на то, что находится рядом, но не замечается ими. Игры-путешествия обостряют внимание, наблюдательность, осмысление игровых задач, облегчают преодоление трудностей и достижение успеха.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08" y="4005064"/>
            <a:ext cx="2697568" cy="27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525">
        <p14:conveyor dir="l"/>
      </p:transition>
    </mc:Choice>
    <mc:Fallback xmlns="">
      <p:transition spd="slow" advTm="165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620688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" marR="71120" indent="254000" algn="just">
              <a:spcBef>
                <a:spcPts val="400"/>
              </a:spcBef>
              <a:spcAft>
                <a:spcPts val="400"/>
              </a:spcAft>
            </a:pPr>
            <a:r>
              <a:rPr lang="ru-RU" sz="3200" dirty="0" smtClean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666666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30825"/>
          </a:xfrm>
        </p:spPr>
        <p:txBody>
          <a:bodyPr/>
          <a:lstStyle/>
          <a:p>
            <a:r>
              <a:rPr lang="ru-RU" sz="3200" dirty="0" smtClean="0"/>
              <a:t>Путешествие в экологическую комнату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1513"/>
            <a:ext cx="3394472" cy="452596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595162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600199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526353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539597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538933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001482"/>
      </p:ext>
    </p:extLst>
  </p:cSld>
  <p:clrMapOvr>
    <a:masterClrMapping/>
  </p:clrMapOvr>
  <p:transition advTm="9837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476673"/>
            <a:ext cx="7488832" cy="720080"/>
          </a:xfrm>
        </p:spPr>
        <p:txBody>
          <a:bodyPr/>
          <a:lstStyle/>
          <a:p>
            <a:r>
              <a:rPr lang="ru-RU" altLang="zh-CN" sz="2800" dirty="0" smtClean="0"/>
              <a:t>Игры забавы</a:t>
            </a:r>
            <a:endParaRPr lang="zh-CN" altLang="en-US" sz="2800" dirty="0" smtClean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87624" y="2132856"/>
            <a:ext cx="6400800" cy="3888432"/>
          </a:xfrm>
        </p:spPr>
        <p:txBody>
          <a:bodyPr/>
          <a:lstStyle/>
          <a:p>
            <a:pPr algn="l"/>
            <a:endParaRPr lang="ru-RU" sz="2000" dirty="0"/>
          </a:p>
          <a:p>
            <a:r>
              <a:rPr lang="ru-RU" sz="2000" dirty="0"/>
              <a:t>Игры – забавы позволяют детям и взрослым получить чувственный опыт; учат регулировать свои чувства и силу физического воздействия друг на друга. Они имеют особое значение в развитии детей раннего возраста. Кроме эмоций игры-забавы развивают коммуникативные умения: умение общаться со сверстниками и взрослыми, выполнять простые движения, петь песенки, сопровождать жестами и движениями </a:t>
            </a:r>
            <a:r>
              <a:rPr lang="ru-RU" sz="2000" dirty="0" err="1"/>
              <a:t>попевки</a:t>
            </a:r>
            <a:r>
              <a:rPr lang="ru-RU" sz="2000" dirty="0"/>
              <a:t> и маленькие стихотворения.</a:t>
            </a:r>
          </a:p>
        </p:txBody>
      </p:sp>
    </p:spTree>
    <p:extLst>
      <p:ext uri="{BB962C8B-B14F-4D97-AF65-F5344CB8AC3E}">
        <p14:creationId xmlns:p14="http://schemas.microsoft.com/office/powerpoint/2010/main" val="12249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7280">
        <p14:pan dir="u"/>
      </p:transition>
    </mc:Choice>
    <mc:Fallback xmlns="">
      <p:transition spd="slow" advTm="72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Зимние забавы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Лепим снеговика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 smtClean="0"/>
              <a:t>Катание с ледяной горки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2" y="2256693"/>
            <a:ext cx="428396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5" y="2164755"/>
            <a:ext cx="2971056" cy="39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69352"/>
      </p:ext>
    </p:extLst>
  </p:cSld>
  <p:clrMapOvr>
    <a:masterClrMapping/>
  </p:clrMapOvr>
  <p:transition advTm="6245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«Снегопад»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Цель : познакомить детей с явлениями природы.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79725"/>
            <a:ext cx="4572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7708" y="3068960"/>
            <a:ext cx="3858816" cy="28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8">
        <p14:prism isContent="1"/>
      </p:transition>
    </mc:Choice>
    <mc:Fallback xmlns="">
      <p:transition spd="slow" advTm="64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Поймай снежинку</a:t>
            </a: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endParaRPr lang="ru-RU" sz="2400" dirty="0"/>
          </a:p>
          <a:p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2478088" y="-73025"/>
            <a:ext cx="4114800" cy="5486400"/>
          </a:xfrm>
        </p:spPr>
      </p:pic>
    </p:spTree>
    <p:extLst>
      <p:ext uri="{BB962C8B-B14F-4D97-AF65-F5344CB8AC3E}">
        <p14:creationId xmlns:p14="http://schemas.microsoft.com/office/powerpoint/2010/main" val="39193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809">
        <p14:conveyor dir="l"/>
      </p:transition>
    </mc:Choice>
    <mc:Fallback xmlns="">
      <p:transition spd="slow" advTm="58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ЭКОЛОГИ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8200" y="2374733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711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841">
        <p14:pan dir="u"/>
      </p:transition>
    </mc:Choice>
    <mc:Fallback xmlns="">
      <p:transition spd="slow" advTm="48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/>
          <a:lstStyle/>
          <a:p>
            <a:r>
              <a:rPr lang="ru-RU" dirty="0"/>
              <a:t>Значение игровой технологии: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3384" y="2492896"/>
            <a:ext cx="6400800" cy="1752600"/>
          </a:xfrm>
        </p:spPr>
        <p:txBody>
          <a:bodyPr/>
          <a:lstStyle/>
          <a:p>
            <a:pPr algn="l"/>
            <a:r>
              <a:rPr lang="ru-RU" sz="2000" dirty="0"/>
              <a:t>- активизирует воспитанников;</a:t>
            </a:r>
          </a:p>
          <a:p>
            <a:pPr algn="l"/>
            <a:r>
              <a:rPr lang="ru-RU" sz="2000" dirty="0"/>
              <a:t>- повышает познавательный интерес;</a:t>
            </a:r>
          </a:p>
          <a:p>
            <a:pPr algn="l"/>
            <a:r>
              <a:rPr lang="ru-RU" sz="2000" dirty="0"/>
              <a:t>- вызывает эмоциональный подъём;</a:t>
            </a:r>
          </a:p>
          <a:p>
            <a:pPr algn="l"/>
            <a:r>
              <a:rPr lang="ru-RU" sz="2000" dirty="0"/>
              <a:t>- способствует развитию творчества;</a:t>
            </a:r>
          </a:p>
          <a:p>
            <a:pPr algn="l"/>
            <a:r>
              <a:rPr lang="ru-RU" sz="2000" dirty="0"/>
              <a:t>- максимально концентрирует время занятий за счёт чётко сформулированных условий игры;</a:t>
            </a:r>
          </a:p>
          <a:p>
            <a:pPr algn="l"/>
            <a:r>
              <a:rPr lang="ru-RU" sz="2000" dirty="0"/>
              <a:t>- позволяет педагогу варьировать стратегию и тактику игровых действий за счёт усложнения или упрощения игровых задач в зависимости от уровня освоения 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4836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1">
        <p14:ferris dir="l"/>
      </p:transition>
    </mc:Choice>
    <mc:Fallback xmlns="">
      <p:transition spd="slow" advTm="62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68760"/>
            <a:ext cx="77048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дошкольного возраста осознанно правильного отношения к явлениям, объектам живой и неживой природы, которые составляют их непосредственное окружение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Задачи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любви к природе через прямое общение с ней , восприятие её красоты и многообразия.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знаний о природе .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сопереживания к бедам природы, желания бороться за её сохранение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93096"/>
            <a:ext cx="3168352" cy="2376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988">
        <p14:flythrough/>
      </p:transition>
    </mc:Choice>
    <mc:Fallback xmlns="">
      <p:transition spd="slow" advTm="109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7560840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0" algn="just">
              <a:lnSpc>
                <a:spcPts val="1955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ЗАКЛЮЧЕНИЕ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304800" algn="just">
              <a:lnSpc>
                <a:spcPts val="1955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65100" indent="347345" algn="just">
              <a:lnSpc>
                <a:spcPts val="2425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Таким образом, использование игр в воспитании экологической культуры способствует получению дошкольниками более прочных знаний, помогает овладеть умением экологически целесообразного поведения в природе. Ребёнок накапливает нравственно-ценностный опыт отношения к миру. Ведь забота о природе, есть забота о человеке, его будущем</a:t>
            </a:r>
            <a:r>
              <a:rPr lang="ru-RU" dirty="0" smtClean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12700" marR="165100" indent="347345" algn="just">
              <a:lnSpc>
                <a:spcPts val="2425"/>
              </a:lnSpc>
              <a:spcBef>
                <a:spcPts val="1800"/>
              </a:spcBef>
              <a:spcAft>
                <a:spcPts val="0"/>
              </a:spcAft>
            </a:pPr>
            <a:endParaRPr lang="ru-RU" sz="2800" b="1" dirty="0" smtClean="0"/>
          </a:p>
          <a:p>
            <a:pPr marL="12700" marR="165100" indent="347345" algn="just">
              <a:lnSpc>
                <a:spcPts val="2425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2800" b="1" dirty="0" smtClean="0"/>
              <a:t>Игра </a:t>
            </a:r>
            <a:r>
              <a:rPr lang="ru-RU" sz="2800" b="1" dirty="0"/>
              <a:t>– это дело серьёзное!</a:t>
            </a:r>
          </a:p>
          <a:p>
            <a:pPr marL="12700" marR="165100" indent="347345" algn="just">
              <a:lnSpc>
                <a:spcPts val="2425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1600" dirty="0" smtClean="0"/>
              <a:t>Шаблон </a:t>
            </a:r>
            <a:r>
              <a:rPr lang="ru-RU" sz="1600" dirty="0"/>
              <a:t>для презентации </a:t>
            </a:r>
            <a:r>
              <a:rPr lang="ru-RU" sz="1600" dirty="0" err="1"/>
              <a:t>PowerPoint</a:t>
            </a:r>
            <a:r>
              <a:rPr lang="ru-RU" sz="1600" dirty="0"/>
              <a:t> </a:t>
            </a:r>
            <a:r>
              <a:rPr lang="ru-RU" sz="1600" dirty="0" smtClean="0"/>
              <a:t>предоставлен на </a:t>
            </a:r>
            <a:r>
              <a:rPr lang="ru-RU" sz="1600" dirty="0"/>
              <a:t>ресурсе </a:t>
            </a:r>
            <a:r>
              <a:rPr lang="ru-RU" sz="1600" dirty="0">
                <a:hlinkClick r:id="rId4"/>
              </a:rPr>
              <a:t>http://free-office.net/shablony-powerpoint</a:t>
            </a:r>
            <a:r>
              <a:rPr lang="ru-RU" sz="1600" dirty="0" smtClean="0">
                <a:hlinkClick r:id="rId4"/>
              </a:rPr>
              <a:t>/</a:t>
            </a:r>
            <a:endParaRPr lang="ru-RU" sz="1600" dirty="0" smtClean="0"/>
          </a:p>
          <a:p>
            <a:pPr marL="12700" marR="165100" indent="347345" algn="just">
              <a:lnSpc>
                <a:spcPts val="2425"/>
              </a:lnSpc>
              <a:spcBef>
                <a:spcPts val="1800"/>
              </a:spcBef>
              <a:spcAft>
                <a:spcPts val="0"/>
              </a:spcAft>
            </a:pPr>
            <a:endParaRPr lang="ru-RU" sz="16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8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1">
        <p14:prism isContent="1"/>
      </p:transition>
    </mc:Choice>
    <mc:Fallback xmlns="">
      <p:transition spd="slow" advTm="194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dirty="0" smtClean="0"/>
              <a:t>Актуальность темы</a:t>
            </a:r>
            <a:endParaRPr lang="zh-CN" altLang="en-US" sz="2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5939"/>
            <a:ext cx="8229600" cy="5616624"/>
          </a:xfrm>
        </p:spPr>
        <p:txBody>
          <a:bodyPr/>
          <a:lstStyle/>
          <a:p>
            <a:r>
              <a:rPr lang="ru-RU" sz="1600" dirty="0"/>
              <a:t>В процессе развития общества экологическое образование приобретает особую остроту. В связи с этим необходимо больше уделять внимания экологическому образованию детей уже с первых лет их жизни, так как именно в этот период у ребенка складывается первое мироощущение - он получает эмоциональные впечатления о природе, накапливает представления о разных формах жизни, формируется основа экологического мышления и сознания.</a:t>
            </a:r>
          </a:p>
          <a:p>
            <a:r>
              <a:rPr lang="ru-RU" sz="1600" dirty="0"/>
              <a:t>В этот период закладываются основы взаимодействия с природой. При помощи взрослых ребенок начинает осознавать ее как общую ценность для всех людей. Живая природа издавна признавалась в педагогике одним из важнейших факторов образования и воспитания дошкольников. Общаясь с ней, изучая ее объекты и явления, дети дошкольного возраста постепенно постигают мир, в котором живут: открывают удивительное многообразие растительного и животного мира, осознают роль природы в жизни человека, ценность ее познания, испытывают нравственно-эстетические чувства и переживания, побуждающие их заботиться о сохранении и приумножении природных богатств.</a:t>
            </a:r>
          </a:p>
          <a:p>
            <a:r>
              <a:rPr lang="ru-RU" sz="1600" dirty="0"/>
              <a:t>Чтобы эти требования превратились в норму поведения каждого человека, необходимо с детских лет целенаправленно воспитывать чувство ответственности за состояние окружающей среды.</a:t>
            </a:r>
          </a:p>
        </p:txBody>
      </p:sp>
    </p:spTree>
  </p:cSld>
  <p:clrMapOvr>
    <a:masterClrMapping/>
  </p:clrMapOvr>
  <p:transition advTm="18417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dirty="0" smtClean="0"/>
              <a:t>Игровые технологии</a:t>
            </a:r>
            <a:endParaRPr lang="zh-CN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/>
              <a:t>Технология – это совокупность приемов, применяемых в каком-либо деле, мастерстве</a:t>
            </a:r>
          </a:p>
          <a:p>
            <a:pPr marL="0" indent="0">
              <a:buNone/>
            </a:pPr>
            <a:r>
              <a:rPr lang="ru-RU" sz="2400" dirty="0"/>
              <a:t>В отличие от игр вообще, игровая технология обладает существенным признаком — четкого обучения и соответствия педагогическим результатам, которые могут быть обоснованы в явном виде и характеризуются учебно-познавательной направленностью. Игровая форма НОД создается при помощи игровых приемов и ситуаций, выступающих как средство побуждения, стимулирования к образовательной деятельности.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593">
        <p14:pan dir="u"/>
      </p:transition>
    </mc:Choice>
    <mc:Fallback xmlns="">
      <p:transition spd="slow" advTm="105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476672"/>
            <a:ext cx="7772400" cy="1470025"/>
          </a:xfrm>
        </p:spPr>
        <p:txBody>
          <a:bodyPr/>
          <a:lstStyle/>
          <a:p>
            <a:r>
              <a:rPr lang="ru-RU" dirty="0"/>
              <a:t>Условия использования игровых технологий:</a:t>
            </a:r>
            <a:endParaRPr lang="zh-CN" altLang="en-US" dirty="0" smtClean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87624" y="2132856"/>
            <a:ext cx="6400800" cy="3888432"/>
          </a:xfrm>
        </p:spPr>
        <p:txBody>
          <a:bodyPr/>
          <a:lstStyle/>
          <a:p>
            <a:pPr algn="l"/>
            <a:r>
              <a:rPr lang="ru-RU" sz="2400" dirty="0"/>
              <a:t>- соответствие целям </a:t>
            </a:r>
            <a:r>
              <a:rPr lang="ru-RU" sz="2400" dirty="0" err="1"/>
              <a:t>воспитательно</a:t>
            </a:r>
            <a:r>
              <a:rPr lang="ru-RU" sz="2400" dirty="0"/>
              <a:t>-образовательного процесса; </a:t>
            </a:r>
          </a:p>
          <a:p>
            <a:pPr algn="l"/>
            <a:r>
              <a:rPr lang="ru-RU" sz="2400" dirty="0"/>
              <a:t>- доступность для детей данного возраста; </a:t>
            </a:r>
          </a:p>
          <a:p>
            <a:pPr algn="l"/>
            <a:r>
              <a:rPr lang="ru-RU" sz="2400" dirty="0"/>
              <a:t>- отсутствие принуждения любой формы при вовлечении детей в игру; </a:t>
            </a:r>
          </a:p>
          <a:p>
            <a:pPr algn="l"/>
            <a:r>
              <a:rPr lang="ru-RU" sz="2400" dirty="0"/>
              <a:t>- игровые технологии должны быть направлены на развитие восприятия, внимания, памяти, наглядно-образного, логического, образного мышления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054821"/>
      </p:ext>
    </p:extLst>
  </p:cSld>
  <p:clrMapOvr>
    <a:masterClrMapping/>
  </p:clrMapOvr>
  <p:transition advTm="11142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z="2400" dirty="0" smtClean="0"/>
              <a:t>Требования при организации игровых технологий:</a:t>
            </a:r>
            <a:endParaRPr lang="zh-CN" altLang="en-US" sz="24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124744"/>
            <a:ext cx="8147248" cy="4708525"/>
          </a:xfrm>
        </p:spPr>
        <p:txBody>
          <a:bodyPr/>
          <a:lstStyle/>
          <a:p>
            <a:r>
              <a:rPr lang="ru-RU" sz="1600" b="1" dirty="0"/>
              <a:t>- выбор игры - зависит от воспитательных задач, требующих своего разрешения, но должен выступать средством удовлетворения интересов и потребностей детей (дети, проявляют интерес к игре, активно действуют и получают результат, завуалированный игровой задачей - происходит естественная подмена мотивов с учебных на игровые);</a:t>
            </a:r>
          </a:p>
          <a:p>
            <a:r>
              <a:rPr lang="ru-RU" sz="1600" b="1" dirty="0"/>
              <a:t>- предложение игры - создаётся игровая проблема, для решения которой предлагаются различные игровые задачи: правила и техника действий);</a:t>
            </a:r>
          </a:p>
          <a:p>
            <a:r>
              <a:rPr lang="ru-RU" sz="1600" b="1" dirty="0"/>
              <a:t>- объяснение игры - кратко, чётко, только после возникновения интереса детей к игре;</a:t>
            </a:r>
          </a:p>
          <a:p>
            <a:r>
              <a:rPr lang="ru-RU" sz="1600" b="1" dirty="0"/>
              <a:t>- игровое оборудование - должно максимально соответствовать содержанию игры и всем требованиям к предметно-игровой среде по ФГОС;</a:t>
            </a:r>
          </a:p>
          <a:p>
            <a:r>
              <a:rPr lang="ru-RU" sz="1600" b="1" dirty="0"/>
              <a:t>- организация игрового коллектива - игровые задачи формулируются таким образом, чтобы каждый ребёнок мог проявить свою активность и организаторские умения. Дети могут действовать в зависимости от хода игры индивидуально, в парах или командах, коллективно.</a:t>
            </a:r>
          </a:p>
          <a:p>
            <a:r>
              <a:rPr lang="ru-RU" sz="1600" b="1" dirty="0"/>
              <a:t>- развитие игровой ситуации - основывается на принципах: отсутствие принуждения любой формы при вовлечении детей в игру; наличие игровой динамики; поддержание игровой атмосферы; взаимосвязь игровой и неигровой деятельности;</a:t>
            </a:r>
          </a:p>
          <a:p>
            <a:r>
              <a:rPr lang="ru-RU" sz="1600" b="1" dirty="0"/>
              <a:t>- окончание игры - анализ результатов должен быть нацелен на практическое применение в реальной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1360659219"/>
      </p:ext>
    </p:extLst>
  </p:cSld>
  <p:clrMapOvr>
    <a:masterClrMapping/>
  </p:clrMapOvr>
  <p:transition advTm="2065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620688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" marR="71120" indent="254000" algn="just">
              <a:spcBef>
                <a:spcPts val="400"/>
              </a:spcBef>
              <a:spcAft>
                <a:spcPts val="4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Для повышения его эффективности используются разнообразные формы и методы работы. Один из методов - экологические игры.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71120" marR="71120" indent="254000" algn="just">
              <a:spcBef>
                <a:spcPts val="400"/>
              </a:spcBef>
              <a:spcAft>
                <a:spcPts val="4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Экологические игры бывают: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71120" marR="71120" indent="254000" algn="just">
              <a:spcBef>
                <a:spcPts val="400"/>
              </a:spcBef>
              <a:spcAft>
                <a:spcPts val="4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ролевые; 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71120" marR="71120" indent="254000" algn="just">
              <a:spcBef>
                <a:spcPts val="400"/>
              </a:spcBef>
              <a:spcAft>
                <a:spcPts val="4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дидактические; 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71120" marR="71120" indent="254000" algn="just">
              <a:spcBef>
                <a:spcPts val="400"/>
              </a:spcBef>
              <a:spcAft>
                <a:spcPts val="4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имитационные; 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71120" marR="71120" indent="254000" algn="just">
              <a:spcBef>
                <a:spcPts val="400"/>
              </a:spcBef>
              <a:spcAft>
                <a:spcPts val="4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соревновательные; 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71120" marR="71120" indent="254000" algn="just">
              <a:spcBef>
                <a:spcPts val="400"/>
              </a:spcBef>
              <a:spcAft>
                <a:spcPts val="4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игры-путешествия. </a:t>
            </a:r>
            <a:endParaRPr lang="ru-RU" sz="3200" dirty="0"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84984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31599"/>
      </p:ext>
    </p:extLst>
  </p:cSld>
  <p:clrMapOvr>
    <a:masterClrMapping/>
  </p:clrMapOvr>
  <p:transition advTm="11127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846640" cy="109651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Ролевые игры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908720"/>
            <a:ext cx="6400800" cy="1752600"/>
          </a:xfrm>
        </p:spPr>
        <p:txBody>
          <a:bodyPr/>
          <a:lstStyle/>
          <a:p>
            <a:r>
              <a:rPr lang="ru-RU" sz="1800" dirty="0" smtClean="0"/>
              <a:t>Для </a:t>
            </a:r>
            <a:r>
              <a:rPr lang="ru-RU" sz="1800" dirty="0"/>
              <a:t>педагога стоит задача отобрать простые и хорошо знакомые образы, игровые действия и слова, через которые будет выражено экологическое содержание. Лучше всего для этой цели подходят образы сказок «Курочка Ряба», «Репка», «Колобок», «Волк и семеро козлят», «</a:t>
            </a:r>
            <a:r>
              <a:rPr lang="ru-RU" sz="1800" dirty="0" err="1"/>
              <a:t>Заюшкина</a:t>
            </a:r>
            <a:r>
              <a:rPr lang="ru-RU" sz="1800" dirty="0"/>
              <a:t> избушка».</a:t>
            </a:r>
          </a:p>
          <a:p>
            <a:r>
              <a:rPr lang="ru-RU" sz="1800" dirty="0"/>
              <a:t>Тему домашних животных легко представить с помощью Бабы и Деда из «Курочки Рябы», у которых, кроме кур, живут корова, коза, лошадь и другие животные. На занятия «приходит» либо Дед, либо Баба, рассказывают то о корове с теленком, то о козе с козлятами, показывают, как они их кормят травой, сеном, поят водой. Воспитатель дает возможность детям на правах помощников поучаствовать в этих операциях - они кормят сеном игрушечных (или изображенных на картине) коров и коз, пасут их, строят для них сараи, сами подражают их действиям и звукам. Такая игра позволяет малышам познавать сельскую действительность, развивает их игровые умения, воображение, закрепляет знание сказок.</a:t>
            </a:r>
          </a:p>
        </p:txBody>
      </p:sp>
    </p:spTree>
    <p:extLst>
      <p:ext uri="{BB962C8B-B14F-4D97-AF65-F5344CB8AC3E}">
        <p14:creationId xmlns:p14="http://schemas.microsoft.com/office/powerpoint/2010/main" val="456160135"/>
      </p:ext>
    </p:extLst>
  </p:cSld>
  <p:clrMapOvr>
    <a:masterClrMapping/>
  </p:clrMapOvr>
  <p:transition advTm="11472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dirty="0" smtClean="0"/>
              <a:t>Соревновательные игры</a:t>
            </a:r>
            <a:endParaRPr lang="zh-CN" altLang="en-US" sz="2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5939"/>
            <a:ext cx="8229600" cy="5616624"/>
          </a:xfrm>
        </p:spPr>
        <p:txBody>
          <a:bodyPr/>
          <a:lstStyle/>
          <a:p>
            <a:r>
              <a:rPr lang="ru-RU" sz="1600" dirty="0"/>
              <a:t>Соревновательные игры стимулируют активность их участников в приобретении и демонстрации экологических знаний, навыков, умений. К ним относятся: конкурсы, КВН, Экологическая викторина, «Поле чудес» и т.д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Викторина «</a:t>
            </a:r>
            <a:r>
              <a:rPr lang="ru-RU" sz="1600" b="1" dirty="0" smtClean="0"/>
              <a:t>Когда </a:t>
            </a:r>
            <a:r>
              <a:rPr lang="ru-RU" sz="1600" b="1" dirty="0"/>
              <a:t>это </a:t>
            </a:r>
            <a:r>
              <a:rPr lang="ru-RU" sz="1600" b="1" dirty="0" smtClean="0"/>
              <a:t>бывает?»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 smtClean="0"/>
              <a:t>      Цель</a:t>
            </a:r>
            <a:r>
              <a:rPr lang="ru-RU" sz="1600" b="1" dirty="0"/>
              <a:t>:</a:t>
            </a:r>
            <a:r>
              <a:rPr lang="ru-RU" sz="1600" dirty="0"/>
              <a:t>  учить отгадывать загадки по характерным признакам</a:t>
            </a:r>
            <a:r>
              <a:rPr lang="ru-RU" sz="1600" dirty="0" smtClean="0"/>
              <a:t>.</a:t>
            </a:r>
          </a:p>
          <a:p>
            <a:r>
              <a:rPr lang="ru-RU" sz="1600" b="1" dirty="0"/>
              <a:t>Когда это бывает (части суток</a:t>
            </a:r>
            <a:r>
              <a:rPr lang="ru-RU" sz="1600" b="1" dirty="0" smtClean="0"/>
              <a:t>)?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 smtClean="0"/>
              <a:t>      Цель</a:t>
            </a:r>
            <a:r>
              <a:rPr lang="ru-RU" sz="1600" dirty="0"/>
              <a:t>: закреплять знания детей о частях суток; упражнять их в сопоставлении картинки с частью суток; утро, день, вечер, ночь.</a:t>
            </a:r>
          </a:p>
          <a:p>
            <a:pPr marL="0" indent="0">
              <a:buNone/>
            </a:pPr>
            <a:r>
              <a:rPr lang="ru-RU" sz="1600" dirty="0"/>
              <a:t>В моей группе, я проводила досуг на экологическую тему: « Найди дерево по его листу». Мы рассматривали и сравнивали листья деревьев, их цвет, отгадывали загадки, слушали как шумят листья, и в конечном результате находили то или иное дерево</a:t>
            </a:r>
            <a:r>
              <a:rPr lang="ru-RU" sz="1600" dirty="0" smtClean="0"/>
              <a:t>.</a:t>
            </a:r>
          </a:p>
          <a:p>
            <a:r>
              <a:rPr lang="ru-RU" sz="1600" b="1" dirty="0"/>
              <a:t>Игра малой подвижности «Я знаю…»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 smtClean="0"/>
              <a:t>      Цель</a:t>
            </a:r>
            <a:r>
              <a:rPr lang="ru-RU" sz="1600" u="sng" dirty="0"/>
              <a:t>:</a:t>
            </a:r>
            <a:r>
              <a:rPr lang="ru-RU" sz="1600" dirty="0"/>
              <a:t> Формировать умение называть несколько предметов объекта одного вида; развивать умение объединять предметы по общему признаку, закреплять умения бросать и ловить мяч, развивать внимание, координацию </a:t>
            </a:r>
            <a:r>
              <a:rPr lang="ru-RU" sz="1600" dirty="0" smtClean="0"/>
              <a:t>движения.</a:t>
            </a: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72792097"/>
      </p:ext>
    </p:extLst>
  </p:cSld>
  <p:clrMapOvr>
    <a:masterClrMapping/>
  </p:clrMapOvr>
  <p:transition advTm="13784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PMingLiU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BBA1936A-142E-4994-9FA9-3C23773A55C5}" vid="{72B67ED4-2923-4474-A0C4-DF6AA2E18283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381</TotalTime>
  <Words>1345</Words>
  <Application>Microsoft Office PowerPoint</Application>
  <PresentationFormat>Экран (4:3)</PresentationFormat>
  <Paragraphs>108</Paragraphs>
  <Slides>20</Slides>
  <Notes>20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PMingLiU</vt:lpstr>
      <vt:lpstr>Arial</vt:lpstr>
      <vt:lpstr>Calibri</vt:lpstr>
      <vt:lpstr>Georgia</vt:lpstr>
      <vt:lpstr>Times New Roman</vt:lpstr>
      <vt:lpstr>Тема1</vt:lpstr>
      <vt:lpstr>Игровые технологии в экологическом воспитании дошкольников </vt:lpstr>
      <vt:lpstr>Презентация PowerPoint</vt:lpstr>
      <vt:lpstr>Актуальность темы</vt:lpstr>
      <vt:lpstr>Игровые технологии</vt:lpstr>
      <vt:lpstr>Условия использования игровых технологий:</vt:lpstr>
      <vt:lpstr>Требования при организации игровых технологий:</vt:lpstr>
      <vt:lpstr>Презентация PowerPoint</vt:lpstr>
      <vt:lpstr> Ролевые игры </vt:lpstr>
      <vt:lpstr>Соревновательные игры</vt:lpstr>
      <vt:lpstr>Презентация PowerPoint</vt:lpstr>
      <vt:lpstr>Подвижная игра «Ёрш и щука»</vt:lpstr>
      <vt:lpstr> </vt:lpstr>
      <vt:lpstr>Путешествие в экологическую комнату</vt:lpstr>
      <vt:lpstr>Игры забавы</vt:lpstr>
      <vt:lpstr>Зимние забавы</vt:lpstr>
      <vt:lpstr>«Снегопад»</vt:lpstr>
      <vt:lpstr>Поймай снежинку</vt:lpstr>
      <vt:lpstr>ЮНЫЕ ЭКОЛОГИ</vt:lpstr>
      <vt:lpstr>Значение игровой технологии: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эльдорадо</dc:creator>
  <cp:keywords/>
  <dc:description/>
  <cp:lastModifiedBy>Инна Цисарук</cp:lastModifiedBy>
  <cp:revision>42</cp:revision>
  <dcterms:created xsi:type="dcterms:W3CDTF">2009-03-18T10:11:32Z</dcterms:created>
  <dcterms:modified xsi:type="dcterms:W3CDTF">2017-02-13T19:01:43Z</dcterms:modified>
  <cp:category/>
</cp:coreProperties>
</file>