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.jpeg" ContentType="image/jpeg"/>
  <Override PartName="/ppt/media/image7.jpeg" ContentType="image/jpeg"/>
  <Override PartName="/ppt/media/image6.jpeg" ContentType="image/jpeg"/>
  <Override PartName="/ppt/media/image4.jpeg" ContentType="image/jpeg"/>
  <Override PartName="/ppt/media/image5.jpeg" ContentType="image/jpeg"/>
  <Override PartName="/ppt/media/image3.jpeg" ContentType="image/jpe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B38A23B-2D6B-4504-89EF-92004997D471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И. Левитан «Октябрь» (Осень) 1891г.</a:t>
            </a: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11264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«Золотая осень» 1893г.</a:t>
            </a: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13424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И. Шишкин «Осень» 1894г.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6AABA8C-32C1-41C8-8DBB-A8C19FF73AF9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1832400"/>
            <a:ext cx="9071640" cy="187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Литературно-музыкальная гостиная «Есть в осени первоначальной...»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486000"/>
            <a:ext cx="9071640" cy="170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000">
                <a:latin typeface="Arial"/>
              </a:rPr>
              <a:t>Сергей Александрович Есенин родился </a:t>
            </a:r>
            <a:r>
              <a:rPr lang="ru-RU" sz="4000">
                <a:latin typeface="Arial"/>
              </a:rPr>
              <a:t>
</a:t>
            </a:r>
            <a:r>
              <a:rPr lang="ru-RU" sz="4000">
                <a:latin typeface="Arial"/>
              </a:rPr>
              <a:t>3 октября 1895 — 28 декабря 1925 г.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504360" y="244800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ts val="556"/>
              </a:lnSpc>
            </a:pP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Нивы сжаты, рощи голы,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От воды туман и сырость.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Колесом за сини горы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Солнце тихое скатилось.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Дремлет взрытая дорога.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Ей сегодня примечталось,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Что совсем-совсем немного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
</a:t>
            </a:r>
            <a:r>
              <a:rPr lang="ru-RU" sz="3200">
                <a:solidFill>
                  <a:srgbClr val="000000"/>
                </a:solidFill>
                <a:latin typeface="Georgia;serif"/>
                <a:ea typeface="Droid Sans Fallback"/>
              </a:rPr>
              <a:t>Ждать зимы седой осталось…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69760" y="1656000"/>
            <a:ext cx="6438240" cy="438444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504360" y="339840"/>
            <a:ext cx="9071640" cy="1820520"/>
          </a:xfrm>
          <a:prstGeom prst="rect">
            <a:avLst/>
          </a:prstGeom>
        </p:spPr>
        <p:txBody>
          <a:bodyPr lIns="0" rIns="0" tIns="0" bIns="0"/>
          <a:p>
            <a:r>
              <a:rPr lang="ru-RU" sz="4000">
                <a:latin typeface="Arial"/>
              </a:rPr>
              <a:t>И. Левитан «Октябрь» (Осень) 1891г.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164520"/>
            <a:ext cx="9071640" cy="1536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3600">
                <a:latin typeface="Arial"/>
              </a:rPr>
              <a:t>Александр Трифонович Твардовский родился 8 июня 1910 — 18 декабря 1971 года.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504000" y="2028240"/>
            <a:ext cx="9071640" cy="517176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ts val="556"/>
              </a:lnSpc>
            </a:pPr>
            <a:r>
              <a:rPr lang="ru-RU" sz="2800">
                <a:latin typeface="Arial"/>
              </a:rPr>
              <a:t>Меж редеющих верхушек</a:t>
            </a:r>
            <a:endParaRPr/>
          </a:p>
          <a:p>
            <a:pPr>
              <a:lnSpc>
                <a:spcPts val="556"/>
              </a:lnSpc>
            </a:pPr>
            <a:r>
              <a:rPr lang="ru-RU" sz="2800">
                <a:latin typeface="Arial"/>
              </a:rPr>
              <a:t>Показалась синева.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Зашумела у опушек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Ярко-жёлтая листва.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Птиц не слышно. Треснет мелкий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Обломившийся сучок,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И, хвостом мелькая, белка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Лёгкий делает прыжок.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Стала ель в лесу заметней,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Бережёт густую тень.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Подосиновик последний</a:t>
            </a:r>
            <a:r>
              <a:rPr lang="ru-RU" sz="2800">
                <a:latin typeface="Arial"/>
              </a:rPr>
              <a:t>
</a:t>
            </a:r>
            <a:r>
              <a:rPr lang="ru-RU" sz="2800">
                <a:latin typeface="Arial"/>
              </a:rPr>
              <a:t>Сдвинул шапку набекрень.</a:t>
            </a:r>
            <a:endParaRPr/>
          </a:p>
          <a:p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2160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3600">
                <a:latin typeface="Arial"/>
              </a:rPr>
              <a:t>Василий Дмитриевич Поленов </a:t>
            </a:r>
            <a:r>
              <a:rPr lang="ru-RU" sz="3600">
                <a:latin typeface="Arial"/>
              </a:rPr>
              <a:t>
</a:t>
            </a:r>
            <a:r>
              <a:rPr lang="ru-RU" sz="3600">
                <a:latin typeface="Arial"/>
              </a:rPr>
              <a:t>«Осень в Абрамцеве» 1898г.</a:t>
            </a:r>
            <a:endParaRPr/>
          </a:p>
        </p:txBody>
      </p:sp>
      <p:pic>
        <p:nvPicPr>
          <p:cNvPr id="6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92120" y="2311920"/>
            <a:ext cx="729540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60000" y="144000"/>
            <a:ext cx="9215640" cy="72939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ts val="556"/>
              </a:lnSpc>
            </a:pPr>
            <a:r>
              <a:rPr lang="ru-RU" sz="3200">
                <a:latin typeface="Arial"/>
              </a:rPr>
              <a:t>Агния Барто</a:t>
            </a:r>
            <a:endParaRPr/>
          </a:p>
          <a:p>
            <a:pPr algn="ctr">
              <a:lnSpc>
                <a:spcPts val="556"/>
              </a:lnSpc>
            </a:pPr>
            <a:r>
              <a:rPr lang="ru-RU" sz="3200">
                <a:latin typeface="Arial"/>
              </a:rPr>
              <a:t>ЖУК.</a:t>
            </a:r>
            <a:endParaRPr/>
          </a:p>
          <a:p>
            <a:pPr algn="ctr">
              <a:lnSpc>
                <a:spcPts val="556"/>
              </a:lnSpc>
            </a:pPr>
            <a:r>
              <a:rPr lang="ru-RU" sz="3200">
                <a:latin typeface="Arial"/>
              </a:rPr>
              <a:t>Мы не заметили жука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И рамы зимние закрыли,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А он живой, он жив пока,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Жужжит в окне,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Расправив крылья…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И я зову на помощь маму: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-Там жук живой!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Раскроем раму!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34320" y="2736000"/>
            <a:ext cx="6817680" cy="468000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504000" y="100080"/>
            <a:ext cx="9071640" cy="2505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Исаак Ильич Левитан родился</a:t>
            </a:r>
            <a:r>
              <a:rPr lang="ru-RU" sz="4400">
                <a:latin typeface="Arial"/>
              </a:rPr>
              <a:t>
</a:t>
            </a:r>
            <a:r>
              <a:rPr lang="ru-RU" sz="4400">
                <a:latin typeface="Arial"/>
              </a:rPr>
              <a:t> 3 октября 1860 — 22 июля 1900г. мастер «пейзажа настроения». «Золотая осень».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Фёдор Иванович Тютчев родился 23 ноября 1803 — 15 илюя 1973 г.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648360" y="252000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r>
              <a:rPr lang="ru-RU" sz="3200">
                <a:latin typeface="Arial"/>
              </a:rPr>
              <a:t>Есть в осени первоначальной</a:t>
            </a:r>
            <a:endParaRPr/>
          </a:p>
          <a:p>
            <a:r>
              <a:rPr lang="ru-RU" sz="3200">
                <a:latin typeface="Arial"/>
              </a:rPr>
              <a:t>Короткая, но дивная пора-</a:t>
            </a:r>
            <a:endParaRPr/>
          </a:p>
          <a:p>
            <a:r>
              <a:rPr lang="ru-RU" sz="3200">
                <a:latin typeface="Arial"/>
              </a:rPr>
              <a:t>Весь день стоит как бы хрустальный,</a:t>
            </a:r>
            <a:endParaRPr/>
          </a:p>
          <a:p>
            <a:r>
              <a:rPr lang="ru-RU" sz="3200">
                <a:latin typeface="Arial"/>
              </a:rPr>
              <a:t>И лучезарны вечера...</a:t>
            </a:r>
            <a:endParaRPr/>
          </a:p>
          <a:p>
            <a:r>
              <a:rPr lang="ru-RU" sz="3200">
                <a:latin typeface="Arial"/>
              </a:rPr>
              <a:t>Пустеет воздух, птиц не слышно боле,</a:t>
            </a:r>
            <a:endParaRPr/>
          </a:p>
          <a:p>
            <a:r>
              <a:rPr lang="ru-RU" sz="3200">
                <a:latin typeface="Arial"/>
              </a:rPr>
              <a:t>Но далеко ещё до первых зимних бурь</a:t>
            </a:r>
            <a:endParaRPr/>
          </a:p>
          <a:p>
            <a:r>
              <a:rPr lang="ru-RU" sz="3200">
                <a:latin typeface="Arial"/>
              </a:rPr>
              <a:t>И льётся чистая и тёплая лазурь</a:t>
            </a:r>
            <a:endParaRPr/>
          </a:p>
          <a:p>
            <a:r>
              <a:rPr lang="ru-RU" sz="3200">
                <a:latin typeface="Arial"/>
              </a:rPr>
              <a:t>На отдыхающее поле...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52000" y="2959560"/>
            <a:ext cx="7794720" cy="438444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Иван Иванович Шишкин родился 13 января 1832 — 8 марта 1898 г.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Аполлон Николаевич Майков </a:t>
            </a:r>
            <a:r>
              <a:rPr lang="ru-RU" sz="4400">
                <a:latin typeface="Arial"/>
              </a:rPr>
              <a:t>
</a:t>
            </a:r>
            <a:r>
              <a:rPr lang="ru-RU" sz="4400">
                <a:latin typeface="Arial"/>
              </a:rPr>
              <a:t>23 мая 1821 — 8 матра 1897 г.</a:t>
            </a:r>
            <a:endParaRPr/>
          </a:p>
        </p:txBody>
      </p:sp>
      <p:sp>
        <p:nvSpPr>
          <p:cNvPr id="5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Осенние листья по ветру кружат,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Осенние листья в тревоге вопят: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«Всё гибнет, всё гибнет! Ты чёрен и гол,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О лес наш родимый, конец твой пришёл!»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Не слышит тревоги их царственный лес.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Под тёмной лазурью суровых небес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Его спеленали могучие сны,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latin typeface="Arial"/>
              </a:rPr>
              <a:t>И зреет в нём сила до новой весны.</a:t>
            </a:r>
            <a:endParaRPr/>
          </a:p>
          <a:p>
            <a:pPr algn="ctr"/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1800000"/>
            <a:ext cx="9360000" cy="5724720"/>
          </a:xfrm>
          <a:prstGeom prst="rect">
            <a:avLst/>
          </a:prstGeom>
          <a:ln>
            <a:noFill/>
          </a:ln>
        </p:spPr>
      </p:pic>
      <p:sp>
        <p:nvSpPr>
          <p:cNvPr id="55" name="TextShape 1"/>
          <p:cNvSpPr txBox="1"/>
          <p:nvPr/>
        </p:nvSpPr>
        <p:spPr>
          <a:xfrm>
            <a:off x="504000" y="135360"/>
            <a:ext cx="9071640" cy="159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3600">
                <a:latin typeface="Arial"/>
              </a:rPr>
              <a:t>Василий Дмитриевич Поленов родился </a:t>
            </a:r>
            <a:r>
              <a:rPr lang="ru-RU" sz="3600">
                <a:latin typeface="Arial"/>
              </a:rPr>
              <a:t>
</a:t>
            </a:r>
            <a:r>
              <a:rPr lang="ru-RU" sz="3600">
                <a:latin typeface="Arial"/>
              </a:rPr>
              <a:t>20 мая 1844 </a:t>
            </a:r>
            <a:r>
              <a:rPr lang="ru-RU" sz="4400">
                <a:latin typeface="Arial"/>
              </a:rPr>
              <a:t>— </a:t>
            </a:r>
            <a:r>
              <a:rPr lang="ru-RU" sz="3600">
                <a:latin typeface="Arial"/>
              </a:rPr>
              <a:t>18 июля 1927 г.</a:t>
            </a:r>
            <a:r>
              <a:rPr lang="ru-RU" sz="4400">
                <a:latin typeface="Arial"/>
              </a:rPr>
              <a:t> </a:t>
            </a:r>
            <a:r>
              <a:rPr lang="ru-RU" sz="4400">
                <a:latin typeface="Arial"/>
              </a:rPr>
              <a:t>
</a:t>
            </a:r>
            <a:r>
              <a:rPr lang="ru-RU" sz="3200">
                <a:latin typeface="Arial"/>
              </a:rPr>
              <a:t>«Золотая осень» 1893г.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-7200"/>
            <a:ext cx="9071640" cy="187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Александр Сергеевич Пушкин родился </a:t>
            </a:r>
            <a:r>
              <a:rPr lang="ru-RU" sz="4400">
                <a:latin typeface="Arial"/>
              </a:rPr>
              <a:t>
</a:t>
            </a:r>
            <a:r>
              <a:rPr lang="ru-RU" sz="4400">
                <a:latin typeface="Arial"/>
              </a:rPr>
              <a:t>26 мая 1799 — 29 января 1837 г.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04000" y="2016000"/>
            <a:ext cx="9071640" cy="43920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ts val="556"/>
              </a:lnSpc>
            </a:pP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Октябрь уж наступил – уж роща отряхает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Последние листы с нагих своих ветвей;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Дохнул осенний хлад – дорога промерзает.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Журча еще бежит за мельницу ручей,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Но пруд уже застыл; сосед мой поспешает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В отъезжие поля с охотою своей,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И страждут озими от бешеной забавы,</a:t>
            </a:r>
            <a:r>
              <a:rPr lang="ru-RU" sz="2800">
                <a:latin typeface="Arial"/>
                <a:ea typeface="Droid Sans Fallback"/>
              </a:rPr>
              <a:t>
</a:t>
            </a:r>
            <a:r>
              <a:rPr lang="ru-RU" sz="2800">
                <a:solidFill>
                  <a:srgbClr val="000000"/>
                </a:solidFill>
                <a:latin typeface="Georgia;serif"/>
                <a:ea typeface="Droid Sans Fallback"/>
              </a:rPr>
              <a:t>И будит лай собак уснувшие дубравы.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97840" y="1043640"/>
            <a:ext cx="4536000" cy="590400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1583280" y="112680"/>
            <a:ext cx="6552000" cy="889200"/>
          </a:xfrm>
          <a:prstGeom prst="rect">
            <a:avLst/>
          </a:prstGeom>
        </p:spPr>
        <p:txBody>
          <a:bodyPr lIns="0" rIns="0" tIns="0" bIns="0"/>
          <a:p>
            <a:r>
              <a:rPr lang="ru-RU" sz="4000">
                <a:latin typeface="Arial"/>
              </a:rPr>
              <a:t>И. Шишкин «Осень» 1894г.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