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6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1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451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6/04/26/18424659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rok.net.ua/_ld/51/80370397.png" TargetMode="External"/><Relationship Id="rId5" Type="http://schemas.openxmlformats.org/officeDocument/2006/relationships/hyperlink" Target="http://dreempics.com/img/picture/Apr/16/49404e370ec5f783b80e4541afb50008/3.jpg" TargetMode="External"/><Relationship Id="rId4" Type="http://schemas.openxmlformats.org/officeDocument/2006/relationships/hyperlink" Target="http://s017.radikal.ru/i433/1110/06/949d241e5656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23528" y="2143116"/>
            <a:ext cx="8424936" cy="2832315"/>
            <a:chOff x="1115616" y="2146448"/>
            <a:chExt cx="7165477" cy="29836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Ребенок  дома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27784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 детский сад № </a:t>
            </a:r>
            <a:r>
              <a:rPr lang="ru-RU" dirty="0" smtClean="0"/>
              <a:t>62 Составил воспитатель ; Назарова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16:30 - 19:00 - Игра и прогулка. Сейчас прогулка должна быть несколько спокойнее, чем в первую половину дня. Время настраиваться на ночной сон!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290719" cy="18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2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19:00 - 19:30 - Подготовка к ужину, ужин.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 для малыша - важная, но не основная трапеза. Об этом следует помнить, подбирая продукты для детского ужина. Детский ужин следует составлять и тех продуктов, которых не хватало малышу в течение дня. Например, ребенок не ел фруктов и кисломолочных продуктов - именно их нужно предложить ему на ужин.</a:t>
            </a:r>
          </a:p>
        </p:txBody>
      </p:sp>
    </p:spTree>
    <p:extLst>
      <p:ext uri="{BB962C8B-B14F-4D97-AF65-F5344CB8AC3E}">
        <p14:creationId xmlns:p14="http://schemas.microsoft.com/office/powerpoint/2010/main" val="24898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19:30 - 20:30 - Самостоятельная игра. Старайтесь не высаживать ребенка перед телевизором (большое количество впечатлений не даст крохе заснуть).</a:t>
            </a:r>
          </a:p>
        </p:txBody>
      </p:sp>
    </p:spTree>
    <p:extLst>
      <p:ext uri="{BB962C8B-B14F-4D97-AF65-F5344CB8AC3E}">
        <p14:creationId xmlns:p14="http://schemas.microsoft.com/office/powerpoint/2010/main" val="97116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20:30 - 21:00 - Купание.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21:00 - 6:30 - Подготовка ко сну, ночной сон. Малышу можно прочитать на ночь простую сказку с незамысловатым сюжетом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51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48646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98072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Пища 2-3 летнего ребенка это смешанный стол: молоко, мясо, рыба, яйца, овощи и фрукты, хлеб. В принципе это вполне соответствует составу «взрослого» стола. Выбрав четырехразовое питание, вы должны учитывать, что завтрак составляет 20-25% суточной нормы, обед  -  40-45%, полдник – 10%, ужин - 30-20%.</a:t>
            </a:r>
          </a:p>
        </p:txBody>
      </p:sp>
    </p:spTree>
    <p:extLst>
      <p:ext uri="{BB962C8B-B14F-4D97-AF65-F5344CB8AC3E}">
        <p14:creationId xmlns:p14="http://schemas.microsoft.com/office/powerpoint/2010/main" val="312330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69847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Примерное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Пудинг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манна-яблочный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- 150мл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белый с маслом и сыром - 30г/5г/10г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 из моркови и яблок - 30г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 молочный с вермишелью - 100мл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Зразы картофельные с мясным фаршем - 120г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Компот из сухофруктов - 100г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черный - 20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Консервы детские фруктовые - 100г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- 150мл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 - 10г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тушеная с яблоками - 150г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Кефир - 150мл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белый с маслом - 30г/5г</a:t>
            </a:r>
          </a:p>
        </p:txBody>
      </p:sp>
    </p:spTree>
    <p:extLst>
      <p:ext uri="{BB962C8B-B14F-4D97-AF65-F5344CB8AC3E}">
        <p14:creationId xmlns:p14="http://schemas.microsoft.com/office/powerpoint/2010/main" val="196074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7346"/>
            <a:ext cx="756084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Суточный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продуктов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г,мл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пшеничный - 60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ржаной - 20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Мука - 15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Крупа, макароны - 30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 - 10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- 150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разные - 150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свежие - 130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- 60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сухие, клюква - 15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Мясо, печень - 60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(филе)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764704"/>
            <a:ext cx="3240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- 1/2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 - 15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растительное - 5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- 50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- 700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Сметана, сливки - 10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 - 3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 - 0,2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- 0,2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- 5 </a:t>
            </a:r>
          </a:p>
        </p:txBody>
      </p:sp>
    </p:spTree>
    <p:extLst>
      <p:ext uri="{BB962C8B-B14F-4D97-AF65-F5344CB8AC3E}">
        <p14:creationId xmlns:p14="http://schemas.microsoft.com/office/powerpoint/2010/main" val="171495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81128"/>
            <a:ext cx="2434977" cy="1371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9734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Цельное молоко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мировой статистики, 70% людей в той или иной степени не переносят коровье молоко. Проблема заключается в сложном усвоении лактозы (молочного сахара). В результате ухудшается всасывание кальция, железа и витамина Д, что может привести к анемии и рахиту. Симптомы непереносимости молока разнообразны: расстройство пищеварения, диатез, синдром угнетения или напряжения нервной системы, нарушение сна, повышенная плаксивость.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Кисломолочные продукты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цельного молока, кисломолочные продукты (йогурты, творог, кефир, белые сыры 40% жирности, сметана) вполне допустимы, поскольку в них содержится сравнительно мало лактозы. При этом йогурты желательно готовить дома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электройогуртнице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на основе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бифидо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ацидофильных бактерий из молока получаются йогурты.</a:t>
            </a:r>
          </a:p>
        </p:txBody>
      </p:sp>
    </p:spTree>
    <p:extLst>
      <p:ext uri="{BB962C8B-B14F-4D97-AF65-F5344CB8AC3E}">
        <p14:creationId xmlns:p14="http://schemas.microsoft.com/office/powerpoint/2010/main" val="57692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соки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учитывать, что дети едят свежие фрукты, то потребность в соке не так уж высока. В качестве питья можно использовать напиток, который получается при заваривании фруктов, остатков яблок, кожуры ягод (без добавления сахара). Обычные промышленные детские соки подвергаются стерилизации и имеют длительный срок хранения. Поэтому самый лучший вариант — это делать сок самим (в соковыжималке) и предлагать его ребенку сразу после приготовления, разводя водой 1:1.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93096"/>
            <a:ext cx="3515097" cy="19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41277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Цель;.</a:t>
            </a:r>
            <a:r>
              <a:rPr lang="ru-RU" dirty="0"/>
              <a:t> Познакомить родителей воспитанников с основными факторами, способствующими укреплению и сохранению здоровья дошкольника.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07096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Сахар, который мы используем, является рафинированным, то есть очищенным продуктом. В пищу лучше употреблять мед (если нет аллергии) или неочищенный сахар, так как они требуют сложного расщепления во время переваривания и всасываются постепенно, не давая избыточной нагрузки пищеварительному аппарату.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933056"/>
            <a:ext cx="3079229" cy="23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77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поваренную соль (соединение натрий-хлор) нежелательно, так как возможности организма по выведению натрия намного меньше, чем количество потребляемой соли. Кроме того, натрий удерживает воду, что приводит к возникновению отеков. Солить продукты нужно морской солью, которая по вкусу никак не отличается, но при этом содержит в основном кальций, калий и магний. Солить продукты лучше не в процессе приготовления, а во время еды.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38994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организм не попадали пестициды, корнеплоды (особенно это относится к картофелю) лучше замачивать в воде в течение 2-3 часов. Готовить их следует в небольшом количестве воды или на пару, а полученный отвар, в котором содержатся все «вымытые» микроэлементы, использовать в виде супа или для приготовления каши. При этом мясо должно варится отдельно и добавляться в уже готовый суп или использоваться отдельно детям от 2 лет.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50941"/>
            <a:ext cx="3888432" cy="28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Злаки, содержащие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(пшеница, рожь, ячмень, овес), и злаки, лишенные оболочек, являются сложно усвояемыми продуктами; лучше давать их детям примерно с 8-10 месяцев. В основном это должны быть кукуруза, гречка и рис, желательно в оболочке.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996952"/>
            <a:ext cx="4286250" cy="34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48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Мясо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сортов мяса желательно употреблять конину и ягненка, которые содержат гораздо меньше жира, чем остальные. Очень полезно также «дикое» мясо (косуля, лось, заяц и боровая дичь). Одним из вариантов приготовления мяса для детей от 2 лет являются котлеты. При приготовлении фарша в мясо нужно добавить щепотку крахмала, затем хорошо его вымесить и, завернув в фольгу, поставить в горячую духовку. Жарить котлеты не рекомендуется.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573016"/>
            <a:ext cx="3511277" cy="2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4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Рыба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 следует давать отварную или приготовленную на пару постную рыбу (судак, щука, тресковые, горбуша, хек, кефаль, морской язык). Детям постарше ее можно запекать в фольге. Также рекомендуются отварные кальмары, осьминоги, каракатицы, небольшие креветки. Из-за повышенной жирности северную рыбу и крупные арктические креветки лучше не употреблять.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91" y="3501008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3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Приправы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травы: укроп, петрушка, кинза, сельдерей, их корешки, а также молодая крапива, сушеная или замороженная морская капуста — являются великолепными добавками к еде, в частности, их нужно использовать при приготовлении супа.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01008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Фрукты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фруктов предпочтение следует отдавать южным сортам, а также соблюдать принцип «сезонности»: летом — ягоды; осенью — яблоки; потом цитрусовые, бананы. Очень полезны фруктовые салаты, которые готовят из домашнего йогурта и сладких фруктов или ягод (малина, ежевика, черника, абрикосы, персики, нектарины, груши, бананы).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63" y="3501008"/>
            <a:ext cx="4286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рекомендуется блюда детского </a:t>
            </a:r>
            <a:r>
              <a:rPr lang="ru-RU" b="1" dirty="0" smtClean="0"/>
              <a:t>питания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Готовить </a:t>
            </a:r>
            <a:r>
              <a:rPr lang="ru-RU" dirty="0"/>
              <a:t>заблаговременно и впоследствии разогревать. Это изменяет не только вкус приготовленной пищи, но и неблагоприятно отражается на её составе. </a:t>
            </a:r>
          </a:p>
          <a:p>
            <a:r>
              <a:rPr lang="ru-RU" dirty="0"/>
              <a:t>На втором году жизни многие дети еще плохо жуют, едят медленно, проливая жидкие блюда на пол. Поэтому некоторые родители соединяют в одной тарелке и первое, и второе блюдо, и раскрошенный хлеб. Получается что-то хотя и полезное, но некрасивое по виду и невкусное.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маленькие дети любят печенье, пирожные и другие кондитерские изделия. Но эти продукты изготовляют из муки высшего сорта, в них много сахара и жира, поэтому калорийность их очень высокая, а содержание необходимых детскому организму белков, витаминов, минеральных солей низкое. </a:t>
            </a:r>
            <a:endParaRPr lang="ru-RU" dirty="0" smtClean="0"/>
          </a:p>
          <a:p>
            <a:r>
              <a:rPr lang="ru-RU" dirty="0" smtClean="0"/>
              <a:t>По-прежнему </a:t>
            </a:r>
            <a:r>
              <a:rPr lang="ru-RU" dirty="0"/>
              <a:t>нельзя давать ребенку жареные блюда. </a:t>
            </a:r>
          </a:p>
        </p:txBody>
      </p:sp>
    </p:spTree>
    <p:extLst>
      <p:ext uri="{BB962C8B-B14F-4D97-AF65-F5344CB8AC3E}">
        <p14:creationId xmlns:p14="http://schemas.microsoft.com/office/powerpoint/2010/main" val="306014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92896"/>
            <a:ext cx="4401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 квартире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6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5091"/>
            <a:ext cx="6283385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268760"/>
            <a:ext cx="475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режим дня ?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98072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Начнем с того, что слишком высокая температура воздуха в доме может стать причиной всяческих респираторных заболеваний и других проблем со здоровьем. Если же в доме слишком холодно, малыш может вести себя беспокойно, плохо спать и тоже болеть. Кроме того, как бы странно это ни звучало, оптимальная температура воздуха в детской комнате зависит от времени года и погоды, а также от того, работают ли в доме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электрорадиаторы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другое отопление. Итак, что рекомендуют эксперты?</a:t>
            </a:r>
          </a:p>
        </p:txBody>
      </p:sp>
    </p:spTree>
    <p:extLst>
      <p:ext uri="{BB962C8B-B14F-4D97-AF65-F5344CB8AC3E}">
        <p14:creationId xmlns:p14="http://schemas.microsoft.com/office/powerpoint/2010/main" val="201917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Поддерживайте в доме оптимальную температуру между 20 и 23 градусами Цельсия.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одевайте малыша слишком тепло, наденьте на него на один слой одежды больше, чем носите по дому вы, после этого убедитесь, что ребенку не жарко.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в доме от 20 до 23 градусов по Цельсию больше подходит для зимнего периода, когда у вас работает отопление. Летом же эта температура может показаться прохладной по сравнению с жарой на улице, поэтому в теплое время года рекомендуется поддерживать в доме температуру в 24-26 градусов Цельсия. Так вам и вашему малышу будет намного комфортнее, и вам удастся минимизировать риск простудных заболеваний в летний период.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эксперты рекомендуют одевать ребенка дома в легкую одежду, а температура воздуха в детской комнате должна поддерживаться на уровне, комфортном для взрослых в легкой одежде. Поэтому не одевайте малыша слишком тепло и проверяйте, чтобы он не был слишком горячим.</a:t>
            </a:r>
          </a:p>
        </p:txBody>
      </p:sp>
    </p:spTree>
    <p:extLst>
      <p:ext uri="{BB962C8B-B14F-4D97-AF65-F5344CB8AC3E}">
        <p14:creationId xmlns:p14="http://schemas.microsoft.com/office/powerpoint/2010/main" val="371241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оптимальной температуры воздуха помещение необходимо регулярно проветривать. Проветривание не только изменяет температуру, но и "освежает" воздух, что очень важно, так как снижение содержания кислорода во вдыхаемом воздухе влияет на ребенка сильнее, чем на взрослого. У детей раннего возраста потребление кислорода в 2,5 раза выше, чем у взрослых.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 детскую рекомендуется проветривать 4 — 5 раз в день по 10 — 15 минут. Сквозное проветривание быстрее обновляет воздух в помещении и проводится в отсутствие ребенка. Показателем эффективности проветривания будет снижение температуры воздуха на 2 — 3 градуса по сравнению с исходной. В теплое время года, когда значительных перепадов температуры при открывании окон нет, их можно держать открытыми в течение дня.</a:t>
            </a:r>
          </a:p>
        </p:txBody>
      </p:sp>
    </p:spTree>
    <p:extLst>
      <p:ext uri="{BB962C8B-B14F-4D97-AF65-F5344CB8AC3E}">
        <p14:creationId xmlns:p14="http://schemas.microsoft.com/office/powerpoint/2010/main" val="406742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влажности воздуха в детской комнате, то оптимальный уровень составляет 40-65%. Для определения влажности воздуха существуют специальные приборы. Кроме того, уровень влажности можно научиться определять и по состоянию растений в комнате. Если растения сухие и требуют частого полива — значит, воздух нуждается в увлажнении. Оптимальный вариант — приобретение увлажнителя или открытые емкости с водой. Почему же уровень влажности так важен для маленьких детей? Дело в том, что температурный обмен у них происходит несколько иначе, чем у взрослых. И если воздух будет слишком влажным — ребенок может перегреться, слишком сухим — могут возникнуть проблемы со слизистыми оболочками верхних дыхательных путей.</a:t>
            </a:r>
          </a:p>
        </p:txBody>
      </p:sp>
    </p:spTree>
    <p:extLst>
      <p:ext uri="{BB962C8B-B14F-4D97-AF65-F5344CB8AC3E}">
        <p14:creationId xmlns:p14="http://schemas.microsoft.com/office/powerpoint/2010/main" val="4001844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564904"/>
            <a:ext cx="659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здоровы наши малыши!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7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02979" y="234888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928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/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80245" y="12545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Информационные источники</a:t>
            </a:r>
          </a:p>
          <a:p>
            <a:pPr algn="ctr"/>
            <a:r>
              <a:rPr lang="ru-RU" sz="2400" smtClean="0">
                <a:solidFill>
                  <a:schemeClr val="accent3"/>
                </a:solidFill>
                <a:latin typeface="Monotype Corsiva" pitchFamily="66" charset="0"/>
                <a:hlinkClick r:id="rId3"/>
              </a:rPr>
              <a:t>Рамка</a:t>
            </a:r>
            <a:r>
              <a:rPr lang="ru-RU" sz="2400" smtClean="0">
                <a:solidFill>
                  <a:schemeClr val="accent3"/>
                </a:solidFill>
                <a:latin typeface="Monotype Corsiva" pitchFamily="66" charset="0"/>
              </a:rPr>
              <a:t>  </a:t>
            </a:r>
            <a:r>
              <a:rPr lang="ru-RU" sz="2400" smtClean="0">
                <a:solidFill>
                  <a:schemeClr val="accent3"/>
                </a:solidFill>
                <a:latin typeface="Monotype Corsiva" pitchFamily="66" charset="0"/>
                <a:hlinkClick r:id="rId4"/>
              </a:rPr>
              <a:t>Листва</a:t>
            </a:r>
            <a:r>
              <a:rPr lang="ru-RU" sz="2400" smtClean="0">
                <a:solidFill>
                  <a:schemeClr val="accent3"/>
                </a:solidFill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chemeClr val="accent3"/>
                </a:solidFill>
                <a:latin typeface="Monotype Corsiva" pitchFamily="66" charset="0"/>
                <a:hlinkClick r:id="rId5"/>
              </a:rPr>
              <a:t>Ёжик</a:t>
            </a:r>
            <a:r>
              <a:rPr lang="ru-RU" sz="2400" dirty="0" smtClean="0">
                <a:solidFill>
                  <a:schemeClr val="accent3"/>
                </a:solidFill>
                <a:latin typeface="Monotype Corsiva" pitchFamily="66" charset="0"/>
              </a:rPr>
              <a:t>   </a:t>
            </a:r>
            <a:r>
              <a:rPr lang="ru-RU" sz="2400" dirty="0" smtClean="0">
                <a:solidFill>
                  <a:schemeClr val="accent3"/>
                </a:solidFill>
                <a:latin typeface="Monotype Corsiva" pitchFamily="66" charset="0"/>
                <a:hlinkClick r:id="rId6"/>
              </a:rPr>
              <a:t>Подсолнухи</a:t>
            </a:r>
            <a:endParaRPr lang="ru-RU" sz="24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908720"/>
            <a:ext cx="7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режим ребенка 2 - 3 лет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93495"/>
            <a:ext cx="720080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97752"/>
            <a:ext cx="2701077" cy="18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64704"/>
            <a:ext cx="70567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7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85944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2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76470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11:30 - 12:30 - Подготовка к обеду, обед.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ребенка 2 - 3 лет должен состоять из следующих, поочередно сменяющих друг друга блюд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Салат,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суп, второе,  компот.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4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12:30 - 15:30 - Подготовка к дневному сну, сон. Дневной сон никогда не вызывает проблем, если отправляться в кровать по расписанию! </a:t>
            </a:r>
          </a:p>
        </p:txBody>
      </p:sp>
    </p:spTree>
    <p:extLst>
      <p:ext uri="{BB962C8B-B14F-4D97-AF65-F5344CB8AC3E}">
        <p14:creationId xmlns:p14="http://schemas.microsoft.com/office/powerpoint/2010/main" val="86154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15:30 - 16:30 - Полдник.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для ребенка - не менее важный прием пищи, чем завтрак, обед или ужин. Вовсе неслучайно детям полагается четыре трапезы: у малышей ускоренный обмен веществ, и полдник помогает им восстановить запас энергии и полезных веществ после дневного сна. </a:t>
            </a:r>
          </a:p>
        </p:txBody>
      </p:sp>
    </p:spTree>
    <p:extLst>
      <p:ext uri="{BB962C8B-B14F-4D97-AF65-F5344CB8AC3E}">
        <p14:creationId xmlns:p14="http://schemas.microsoft.com/office/powerpoint/2010/main" val="270306123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9BBB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1910</Words>
  <Application>Microsoft Office PowerPoint</Application>
  <PresentationFormat>Экран (4:3)</PresentationFormat>
  <Paragraphs>119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45</cp:revision>
  <dcterms:created xsi:type="dcterms:W3CDTF">2014-07-06T18:18:01Z</dcterms:created>
  <dcterms:modified xsi:type="dcterms:W3CDTF">2017-02-02T17:11:23Z</dcterms:modified>
</cp:coreProperties>
</file>