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61" r:id="rId4"/>
    <p:sldId id="262" r:id="rId5"/>
    <p:sldId id="260" r:id="rId6"/>
    <p:sldId id="264" r:id="rId7"/>
    <p:sldId id="265" r:id="rId8"/>
    <p:sldId id="259" r:id="rId9"/>
    <p:sldId id="263" r:id="rId10"/>
    <p:sldId id="258"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D165"/>
    <a:srgbClr val="18510F"/>
    <a:srgbClr val="CC9900"/>
    <a:srgbClr val="705532"/>
    <a:srgbClr val="986F38"/>
    <a:srgbClr val="FF9E1D"/>
    <a:srgbClr val="D68B1C"/>
    <a:srgbClr val="D096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072" autoAdjust="0"/>
  </p:normalViewPr>
  <p:slideViewPr>
    <p:cSldViewPr>
      <p:cViewPr varScale="1">
        <p:scale>
          <a:sx n="59" d="100"/>
          <a:sy n="59" d="100"/>
        </p:scale>
        <p:origin x="1716" y="72"/>
      </p:cViewPr>
      <p:guideLst>
        <p:guide orient="horz" pos="216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629F30-B6D7-4E66-9531-ED5F18031DD3}" type="doc">
      <dgm:prSet loTypeId="urn:microsoft.com/office/officeart/2005/8/layout/cycle7" loCatId="cycle" qsTypeId="urn:microsoft.com/office/officeart/2005/8/quickstyle/3d4" qsCatId="3D" csTypeId="urn:microsoft.com/office/officeart/2005/8/colors/colorful2" csCatId="colorful" phldr="1"/>
      <dgm:spPr/>
      <dgm:t>
        <a:bodyPr/>
        <a:lstStyle/>
        <a:p>
          <a:endParaRPr lang="ru-RU"/>
        </a:p>
      </dgm:t>
    </dgm:pt>
    <dgm:pt modelId="{EB24C291-EFF5-4053-8CD3-2C9D6F777197}">
      <dgm:prSet phldrT="[Текст]"/>
      <dgm:spPr/>
      <dgm:t>
        <a:bodyPr/>
        <a:lstStyle/>
        <a:p>
          <a:r>
            <a:rPr lang="ru-RU" dirty="0" smtClean="0"/>
            <a:t>Ребёнок</a:t>
          </a:r>
          <a:endParaRPr lang="ru-RU" dirty="0"/>
        </a:p>
      </dgm:t>
    </dgm:pt>
    <dgm:pt modelId="{C06EB270-36DB-4939-ACA2-57CB3BC15349}" type="parTrans" cxnId="{529F2D26-5BE6-4AA8-99DB-C4702906DAF5}">
      <dgm:prSet/>
      <dgm:spPr/>
      <dgm:t>
        <a:bodyPr/>
        <a:lstStyle/>
        <a:p>
          <a:endParaRPr lang="ru-RU"/>
        </a:p>
      </dgm:t>
    </dgm:pt>
    <dgm:pt modelId="{E7FA2077-1D67-4446-A857-ECC724656739}" type="sibTrans" cxnId="{529F2D26-5BE6-4AA8-99DB-C4702906DAF5}">
      <dgm:prSet/>
      <dgm:spPr/>
      <dgm:t>
        <a:bodyPr/>
        <a:lstStyle/>
        <a:p>
          <a:endParaRPr lang="ru-RU"/>
        </a:p>
      </dgm:t>
    </dgm:pt>
    <dgm:pt modelId="{222E3467-B8B1-4F69-B9FB-02625F71188E}">
      <dgm:prSet phldrT="[Текст]"/>
      <dgm:spPr/>
      <dgm:t>
        <a:bodyPr/>
        <a:lstStyle/>
        <a:p>
          <a:r>
            <a:rPr lang="ru-RU" dirty="0" smtClean="0"/>
            <a:t>Мир</a:t>
          </a:r>
          <a:endParaRPr lang="ru-RU" dirty="0"/>
        </a:p>
      </dgm:t>
    </dgm:pt>
    <dgm:pt modelId="{B6658596-BB4D-459A-969B-E02628FDF9B6}" type="parTrans" cxnId="{A3E224D7-282A-4C4F-85BE-DA04C4C0AEC6}">
      <dgm:prSet/>
      <dgm:spPr/>
      <dgm:t>
        <a:bodyPr/>
        <a:lstStyle/>
        <a:p>
          <a:endParaRPr lang="ru-RU"/>
        </a:p>
      </dgm:t>
    </dgm:pt>
    <dgm:pt modelId="{0BE821E2-9AE9-445F-950C-F610CCB834EB}" type="sibTrans" cxnId="{A3E224D7-282A-4C4F-85BE-DA04C4C0AEC6}">
      <dgm:prSet/>
      <dgm:spPr/>
      <dgm:t>
        <a:bodyPr/>
        <a:lstStyle/>
        <a:p>
          <a:endParaRPr lang="ru-RU"/>
        </a:p>
      </dgm:t>
    </dgm:pt>
    <dgm:pt modelId="{8042A6F9-D9A1-4929-9DEF-C7CD3B82A428}">
      <dgm:prSet phldrT="[Текст]"/>
      <dgm:spPr/>
      <dgm:t>
        <a:bodyPr/>
        <a:lstStyle/>
        <a:p>
          <a:r>
            <a:rPr lang="ru-RU" dirty="0" smtClean="0"/>
            <a:t>Взрослый</a:t>
          </a:r>
          <a:endParaRPr lang="ru-RU" dirty="0"/>
        </a:p>
      </dgm:t>
    </dgm:pt>
    <dgm:pt modelId="{60E312A8-3195-4DD7-8BA4-41E4C154CD7D}" type="parTrans" cxnId="{F88FB185-CA62-46E5-870D-0D815A86D58E}">
      <dgm:prSet/>
      <dgm:spPr/>
      <dgm:t>
        <a:bodyPr/>
        <a:lstStyle/>
        <a:p>
          <a:endParaRPr lang="ru-RU"/>
        </a:p>
      </dgm:t>
    </dgm:pt>
    <dgm:pt modelId="{BDC1C0FF-60F5-4FFE-9F38-FB73831DC740}" type="sibTrans" cxnId="{F88FB185-CA62-46E5-870D-0D815A86D58E}">
      <dgm:prSet/>
      <dgm:spPr/>
      <dgm:t>
        <a:bodyPr/>
        <a:lstStyle/>
        <a:p>
          <a:endParaRPr lang="ru-RU"/>
        </a:p>
      </dgm:t>
    </dgm:pt>
    <dgm:pt modelId="{E09B5D6C-19B8-476F-B825-AA8B897D0261}" type="pres">
      <dgm:prSet presAssocID="{CB629F30-B6D7-4E66-9531-ED5F18031DD3}" presName="Name0" presStyleCnt="0">
        <dgm:presLayoutVars>
          <dgm:dir/>
          <dgm:resizeHandles val="exact"/>
        </dgm:presLayoutVars>
      </dgm:prSet>
      <dgm:spPr/>
      <dgm:t>
        <a:bodyPr/>
        <a:lstStyle/>
        <a:p>
          <a:endParaRPr lang="ru-RU"/>
        </a:p>
      </dgm:t>
    </dgm:pt>
    <dgm:pt modelId="{196961D0-FA94-45A2-89A6-283C94D8C440}" type="pres">
      <dgm:prSet presAssocID="{EB24C291-EFF5-4053-8CD3-2C9D6F777197}" presName="node" presStyleLbl="node1" presStyleIdx="0" presStyleCnt="3" custRadScaleRad="103676">
        <dgm:presLayoutVars>
          <dgm:bulletEnabled val="1"/>
        </dgm:presLayoutVars>
      </dgm:prSet>
      <dgm:spPr/>
      <dgm:t>
        <a:bodyPr/>
        <a:lstStyle/>
        <a:p>
          <a:endParaRPr lang="ru-RU"/>
        </a:p>
      </dgm:t>
    </dgm:pt>
    <dgm:pt modelId="{08D843C4-E64D-4FB8-9C17-C2E2803DA1F0}" type="pres">
      <dgm:prSet presAssocID="{E7FA2077-1D67-4446-A857-ECC724656739}" presName="sibTrans" presStyleLbl="sibTrans2D1" presStyleIdx="0" presStyleCnt="3" custScaleX="291560" custScaleY="127346" custLinFactX="21393" custLinFactY="-5225" custLinFactNeighborX="100000" custLinFactNeighborY="-100000"/>
      <dgm:spPr/>
      <dgm:t>
        <a:bodyPr/>
        <a:lstStyle/>
        <a:p>
          <a:endParaRPr lang="ru-RU"/>
        </a:p>
      </dgm:t>
    </dgm:pt>
    <dgm:pt modelId="{AE7FCC18-1F5E-4D67-9431-032A23371D5B}" type="pres">
      <dgm:prSet presAssocID="{E7FA2077-1D67-4446-A857-ECC724656739}" presName="connectorText" presStyleLbl="sibTrans2D1" presStyleIdx="0" presStyleCnt="3"/>
      <dgm:spPr/>
      <dgm:t>
        <a:bodyPr/>
        <a:lstStyle/>
        <a:p>
          <a:endParaRPr lang="ru-RU"/>
        </a:p>
      </dgm:t>
    </dgm:pt>
    <dgm:pt modelId="{F08BADCC-E6F7-4DDA-A0A6-2BCFEAAB08B4}" type="pres">
      <dgm:prSet presAssocID="{222E3467-B8B1-4F69-B9FB-02625F71188E}" presName="node" presStyleLbl="node1" presStyleIdx="1" presStyleCnt="3" custRadScaleRad="108483" custRadScaleInc="-79882">
        <dgm:presLayoutVars>
          <dgm:bulletEnabled val="1"/>
        </dgm:presLayoutVars>
      </dgm:prSet>
      <dgm:spPr/>
      <dgm:t>
        <a:bodyPr/>
        <a:lstStyle/>
        <a:p>
          <a:endParaRPr lang="ru-RU"/>
        </a:p>
      </dgm:t>
    </dgm:pt>
    <dgm:pt modelId="{D61D59CC-73E0-4AC4-B3DC-6C280D21CF34}" type="pres">
      <dgm:prSet presAssocID="{0BE821E2-9AE9-445F-950C-F610CCB834EB}" presName="sibTrans" presStyleLbl="sibTrans2D1" presStyleIdx="1" presStyleCnt="3" custAng="10800000" custScaleX="276075" custScaleY="190535" custLinFactNeighborX="-29268" custLinFactNeighborY="-70626"/>
      <dgm:spPr>
        <a:prstGeom prst="curvedUpArrow">
          <a:avLst/>
        </a:prstGeom>
      </dgm:spPr>
      <dgm:t>
        <a:bodyPr/>
        <a:lstStyle/>
        <a:p>
          <a:endParaRPr lang="ru-RU"/>
        </a:p>
      </dgm:t>
    </dgm:pt>
    <dgm:pt modelId="{C90A93FD-4151-4871-856F-B7C626088995}" type="pres">
      <dgm:prSet presAssocID="{0BE821E2-9AE9-445F-950C-F610CCB834EB}" presName="connectorText" presStyleLbl="sibTrans2D1" presStyleIdx="1" presStyleCnt="3"/>
      <dgm:spPr/>
      <dgm:t>
        <a:bodyPr/>
        <a:lstStyle/>
        <a:p>
          <a:endParaRPr lang="ru-RU"/>
        </a:p>
      </dgm:t>
    </dgm:pt>
    <dgm:pt modelId="{66C2C86E-7782-440D-8486-64D827AC85DB}" type="pres">
      <dgm:prSet presAssocID="{8042A6F9-D9A1-4929-9DEF-C7CD3B82A428}" presName="node" presStyleLbl="node1" presStyleIdx="2" presStyleCnt="3" custRadScaleRad="97582" custRadScaleInc="83170">
        <dgm:presLayoutVars>
          <dgm:bulletEnabled val="1"/>
        </dgm:presLayoutVars>
      </dgm:prSet>
      <dgm:spPr/>
      <dgm:t>
        <a:bodyPr/>
        <a:lstStyle/>
        <a:p>
          <a:endParaRPr lang="ru-RU"/>
        </a:p>
      </dgm:t>
    </dgm:pt>
    <dgm:pt modelId="{2C4D060D-A903-4528-B7C2-8014B3A47474}" type="pres">
      <dgm:prSet presAssocID="{BDC1C0FF-60F5-4FFE-9F38-FB73831DC740}" presName="sibTrans" presStyleLbl="sibTrans2D1" presStyleIdx="2" presStyleCnt="3" custScaleX="323487" custScaleY="132422" custLinFactX="-69427" custLinFactNeighborX="-100000" custLinFactNeighborY="-97098"/>
      <dgm:spPr/>
      <dgm:t>
        <a:bodyPr/>
        <a:lstStyle/>
        <a:p>
          <a:endParaRPr lang="ru-RU"/>
        </a:p>
      </dgm:t>
    </dgm:pt>
    <dgm:pt modelId="{31588F04-2877-4646-886C-9F200F954012}" type="pres">
      <dgm:prSet presAssocID="{BDC1C0FF-60F5-4FFE-9F38-FB73831DC740}" presName="connectorText" presStyleLbl="sibTrans2D1" presStyleIdx="2" presStyleCnt="3"/>
      <dgm:spPr/>
      <dgm:t>
        <a:bodyPr/>
        <a:lstStyle/>
        <a:p>
          <a:endParaRPr lang="ru-RU"/>
        </a:p>
      </dgm:t>
    </dgm:pt>
  </dgm:ptLst>
  <dgm:cxnLst>
    <dgm:cxn modelId="{F88FB185-CA62-46E5-870D-0D815A86D58E}" srcId="{CB629F30-B6D7-4E66-9531-ED5F18031DD3}" destId="{8042A6F9-D9A1-4929-9DEF-C7CD3B82A428}" srcOrd="2" destOrd="0" parTransId="{60E312A8-3195-4DD7-8BA4-41E4C154CD7D}" sibTransId="{BDC1C0FF-60F5-4FFE-9F38-FB73831DC740}"/>
    <dgm:cxn modelId="{A3E224D7-282A-4C4F-85BE-DA04C4C0AEC6}" srcId="{CB629F30-B6D7-4E66-9531-ED5F18031DD3}" destId="{222E3467-B8B1-4F69-B9FB-02625F71188E}" srcOrd="1" destOrd="0" parTransId="{B6658596-BB4D-459A-969B-E02628FDF9B6}" sibTransId="{0BE821E2-9AE9-445F-950C-F610CCB834EB}"/>
    <dgm:cxn modelId="{0DEA4802-1AEE-4454-A75C-D5C1E74CB334}" type="presOf" srcId="{CB629F30-B6D7-4E66-9531-ED5F18031DD3}" destId="{E09B5D6C-19B8-476F-B825-AA8B897D0261}" srcOrd="0" destOrd="0" presId="urn:microsoft.com/office/officeart/2005/8/layout/cycle7"/>
    <dgm:cxn modelId="{FCE0D48A-51C9-4369-BD9F-64FCCBE17218}" type="presOf" srcId="{EB24C291-EFF5-4053-8CD3-2C9D6F777197}" destId="{196961D0-FA94-45A2-89A6-283C94D8C440}" srcOrd="0" destOrd="0" presId="urn:microsoft.com/office/officeart/2005/8/layout/cycle7"/>
    <dgm:cxn modelId="{529F2D26-5BE6-4AA8-99DB-C4702906DAF5}" srcId="{CB629F30-B6D7-4E66-9531-ED5F18031DD3}" destId="{EB24C291-EFF5-4053-8CD3-2C9D6F777197}" srcOrd="0" destOrd="0" parTransId="{C06EB270-36DB-4939-ACA2-57CB3BC15349}" sibTransId="{E7FA2077-1D67-4446-A857-ECC724656739}"/>
    <dgm:cxn modelId="{3332C794-72B8-4AFD-ADDB-BA93493740F4}" type="presOf" srcId="{0BE821E2-9AE9-445F-950C-F610CCB834EB}" destId="{C90A93FD-4151-4871-856F-B7C626088995}" srcOrd="1" destOrd="0" presId="urn:microsoft.com/office/officeart/2005/8/layout/cycle7"/>
    <dgm:cxn modelId="{EE9AA3A8-4A4D-4BEF-A847-3167C850289A}" type="presOf" srcId="{BDC1C0FF-60F5-4FFE-9F38-FB73831DC740}" destId="{31588F04-2877-4646-886C-9F200F954012}" srcOrd="1" destOrd="0" presId="urn:microsoft.com/office/officeart/2005/8/layout/cycle7"/>
    <dgm:cxn modelId="{6F3DF478-7C42-43D4-924A-7DD21E5AA1F1}" type="presOf" srcId="{222E3467-B8B1-4F69-B9FB-02625F71188E}" destId="{F08BADCC-E6F7-4DDA-A0A6-2BCFEAAB08B4}" srcOrd="0" destOrd="0" presId="urn:microsoft.com/office/officeart/2005/8/layout/cycle7"/>
    <dgm:cxn modelId="{F348B3BE-4C57-4D9F-8D08-72D1BC8B5837}" type="presOf" srcId="{BDC1C0FF-60F5-4FFE-9F38-FB73831DC740}" destId="{2C4D060D-A903-4528-B7C2-8014B3A47474}" srcOrd="0" destOrd="0" presId="urn:microsoft.com/office/officeart/2005/8/layout/cycle7"/>
    <dgm:cxn modelId="{8A2DD4AA-FFF4-4AC5-B99D-44E4F226090B}" type="presOf" srcId="{8042A6F9-D9A1-4929-9DEF-C7CD3B82A428}" destId="{66C2C86E-7782-440D-8486-64D827AC85DB}" srcOrd="0" destOrd="0" presId="urn:microsoft.com/office/officeart/2005/8/layout/cycle7"/>
    <dgm:cxn modelId="{6FB6C69C-1AAB-4D09-9F1A-0714800A818F}" type="presOf" srcId="{0BE821E2-9AE9-445F-950C-F610CCB834EB}" destId="{D61D59CC-73E0-4AC4-B3DC-6C280D21CF34}" srcOrd="0" destOrd="0" presId="urn:microsoft.com/office/officeart/2005/8/layout/cycle7"/>
    <dgm:cxn modelId="{D1A3CE2D-38D9-4E91-B101-BAB8C2E5436C}" type="presOf" srcId="{E7FA2077-1D67-4446-A857-ECC724656739}" destId="{AE7FCC18-1F5E-4D67-9431-032A23371D5B}" srcOrd="1" destOrd="0" presId="urn:microsoft.com/office/officeart/2005/8/layout/cycle7"/>
    <dgm:cxn modelId="{0B95EEDD-1803-4500-9356-4DD2F4DD5C79}" type="presOf" srcId="{E7FA2077-1D67-4446-A857-ECC724656739}" destId="{08D843C4-E64D-4FB8-9C17-C2E2803DA1F0}" srcOrd="0" destOrd="0" presId="urn:microsoft.com/office/officeart/2005/8/layout/cycle7"/>
    <dgm:cxn modelId="{7106D7F5-F327-47D1-9F79-B086FE2B4DB4}" type="presParOf" srcId="{E09B5D6C-19B8-476F-B825-AA8B897D0261}" destId="{196961D0-FA94-45A2-89A6-283C94D8C440}" srcOrd="0" destOrd="0" presId="urn:microsoft.com/office/officeart/2005/8/layout/cycle7"/>
    <dgm:cxn modelId="{E6189E81-B4D8-4041-82FC-D45222C9392B}" type="presParOf" srcId="{E09B5D6C-19B8-476F-B825-AA8B897D0261}" destId="{08D843C4-E64D-4FB8-9C17-C2E2803DA1F0}" srcOrd="1" destOrd="0" presId="urn:microsoft.com/office/officeart/2005/8/layout/cycle7"/>
    <dgm:cxn modelId="{B3188CEC-035C-415C-9D99-0CC4EC7D9A00}" type="presParOf" srcId="{08D843C4-E64D-4FB8-9C17-C2E2803DA1F0}" destId="{AE7FCC18-1F5E-4D67-9431-032A23371D5B}" srcOrd="0" destOrd="0" presId="urn:microsoft.com/office/officeart/2005/8/layout/cycle7"/>
    <dgm:cxn modelId="{F49D91FE-2C88-419D-96AA-4141F3F37D44}" type="presParOf" srcId="{E09B5D6C-19B8-476F-B825-AA8B897D0261}" destId="{F08BADCC-E6F7-4DDA-A0A6-2BCFEAAB08B4}" srcOrd="2" destOrd="0" presId="urn:microsoft.com/office/officeart/2005/8/layout/cycle7"/>
    <dgm:cxn modelId="{8618D979-087A-4BB2-8C11-B70C618983C9}" type="presParOf" srcId="{E09B5D6C-19B8-476F-B825-AA8B897D0261}" destId="{D61D59CC-73E0-4AC4-B3DC-6C280D21CF34}" srcOrd="3" destOrd="0" presId="urn:microsoft.com/office/officeart/2005/8/layout/cycle7"/>
    <dgm:cxn modelId="{2F1F3DF8-40B0-4654-ADDD-79A8313ED8C7}" type="presParOf" srcId="{D61D59CC-73E0-4AC4-B3DC-6C280D21CF34}" destId="{C90A93FD-4151-4871-856F-B7C626088995}" srcOrd="0" destOrd="0" presId="urn:microsoft.com/office/officeart/2005/8/layout/cycle7"/>
    <dgm:cxn modelId="{055EB291-F281-4CA0-88A6-32CFAC1CE1B3}" type="presParOf" srcId="{E09B5D6C-19B8-476F-B825-AA8B897D0261}" destId="{66C2C86E-7782-440D-8486-64D827AC85DB}" srcOrd="4" destOrd="0" presId="urn:microsoft.com/office/officeart/2005/8/layout/cycle7"/>
    <dgm:cxn modelId="{A516064E-C2FF-48F3-8A95-9AE11C8CE298}" type="presParOf" srcId="{E09B5D6C-19B8-476F-B825-AA8B897D0261}" destId="{2C4D060D-A903-4528-B7C2-8014B3A47474}" srcOrd="5" destOrd="0" presId="urn:microsoft.com/office/officeart/2005/8/layout/cycle7"/>
    <dgm:cxn modelId="{5D49E93E-6F8F-4E32-8A5B-A54603A4C7E7}" type="presParOf" srcId="{2C4D060D-A903-4528-B7C2-8014B3A47474}" destId="{31588F04-2877-4646-886C-9F200F954012}" srcOrd="0" destOrd="0" presId="urn:microsoft.com/office/officeart/2005/8/layout/cycle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B98417-75FC-47B9-8B4F-108FA5CFDD9F}" type="doc">
      <dgm:prSet loTypeId="urn:microsoft.com/office/officeart/2005/8/layout/chevron2" loCatId="process" qsTypeId="urn:microsoft.com/office/officeart/2005/8/quickstyle/3d1" qsCatId="3D" csTypeId="urn:microsoft.com/office/officeart/2005/8/colors/colorful3" csCatId="colorful" phldr="1"/>
      <dgm:spPr/>
      <dgm:t>
        <a:bodyPr/>
        <a:lstStyle/>
        <a:p>
          <a:endParaRPr lang="ru-RU"/>
        </a:p>
      </dgm:t>
    </dgm:pt>
    <dgm:pt modelId="{B9C6A897-3C5F-4EA9-A045-0AC17E8AC19A}">
      <dgm:prSet phldrT="[Текст]" custT="1"/>
      <dgm:spPr/>
      <dgm:t>
        <a:bodyPr/>
        <a:lstStyle/>
        <a:p>
          <a:r>
            <a:rPr lang="ru-RU" sz="1400" b="1" dirty="0" err="1" smtClean="0"/>
            <a:t>Оптималь-ность</a:t>
          </a:r>
          <a:r>
            <a:rPr lang="ru-RU" sz="1400" b="1" dirty="0" smtClean="0"/>
            <a:t> </a:t>
          </a:r>
          <a:endParaRPr lang="ru-RU" sz="1400" b="1" dirty="0"/>
        </a:p>
      </dgm:t>
    </dgm:pt>
    <dgm:pt modelId="{DD13D270-6112-4C21-8B12-9716162D711F}" type="parTrans" cxnId="{27E7257F-9F99-4E8E-BF98-CEBEFEBA21E7}">
      <dgm:prSet/>
      <dgm:spPr/>
      <dgm:t>
        <a:bodyPr/>
        <a:lstStyle/>
        <a:p>
          <a:endParaRPr lang="ru-RU" sz="1200" b="1"/>
        </a:p>
      </dgm:t>
    </dgm:pt>
    <dgm:pt modelId="{C611BCE2-74A2-47B4-AD13-65FE2F80C597}" type="sibTrans" cxnId="{27E7257F-9F99-4E8E-BF98-CEBEFEBA21E7}">
      <dgm:prSet/>
      <dgm:spPr/>
      <dgm:t>
        <a:bodyPr/>
        <a:lstStyle/>
        <a:p>
          <a:endParaRPr lang="ru-RU" sz="1200" b="1"/>
        </a:p>
      </dgm:t>
    </dgm:pt>
    <dgm:pt modelId="{A2070B56-D7B9-4182-8876-CFA1311D2F3B}">
      <dgm:prSet phldrT="[Текст]" custT="1"/>
      <dgm:spPr/>
      <dgm:t>
        <a:bodyPr/>
        <a:lstStyle/>
        <a:p>
          <a:r>
            <a:rPr lang="ru-RU" sz="1800" dirty="0" smtClean="0"/>
            <a:t>оптимальное использование источников первичных данных для определения показателей качества и эффективности образования (с учетом возможности их многократного использования)</a:t>
          </a:r>
          <a:endParaRPr lang="ru-RU" sz="1800" b="1" dirty="0"/>
        </a:p>
      </dgm:t>
    </dgm:pt>
    <dgm:pt modelId="{26BEC544-5F8F-4D75-A4EF-57999F00D4C4}" type="parTrans" cxnId="{BB620688-462C-4FE2-9C55-C101D34278E1}">
      <dgm:prSet/>
      <dgm:spPr/>
      <dgm:t>
        <a:bodyPr/>
        <a:lstStyle/>
        <a:p>
          <a:endParaRPr lang="ru-RU" sz="1200" b="1"/>
        </a:p>
      </dgm:t>
    </dgm:pt>
    <dgm:pt modelId="{C4CEDB3F-F10D-4CE8-880B-B6773428645D}" type="sibTrans" cxnId="{BB620688-462C-4FE2-9C55-C101D34278E1}">
      <dgm:prSet/>
      <dgm:spPr/>
      <dgm:t>
        <a:bodyPr/>
        <a:lstStyle/>
        <a:p>
          <a:endParaRPr lang="ru-RU" sz="1200" b="1"/>
        </a:p>
      </dgm:t>
    </dgm:pt>
    <dgm:pt modelId="{FB1C9D76-7810-43F7-A931-CDF2C033FEBF}">
      <dgm:prSet phldrT="[Текст]" custT="1"/>
      <dgm:spPr/>
      <dgm:t>
        <a:bodyPr/>
        <a:lstStyle/>
        <a:p>
          <a:r>
            <a:rPr lang="ru-RU" sz="1600" b="1" dirty="0" err="1" smtClean="0"/>
            <a:t>Миними-зация</a:t>
          </a:r>
          <a:r>
            <a:rPr lang="ru-RU" sz="1600" b="1" dirty="0" smtClean="0"/>
            <a:t> </a:t>
          </a:r>
          <a:endParaRPr lang="ru-RU" sz="1600" b="1" dirty="0"/>
        </a:p>
      </dgm:t>
    </dgm:pt>
    <dgm:pt modelId="{65133D3D-BD5D-4085-B036-A887788B51AE}" type="parTrans" cxnId="{B4C487A7-DC95-4B29-AACC-0939A3F0500E}">
      <dgm:prSet/>
      <dgm:spPr/>
      <dgm:t>
        <a:bodyPr/>
        <a:lstStyle/>
        <a:p>
          <a:endParaRPr lang="ru-RU" sz="1200" b="1"/>
        </a:p>
      </dgm:t>
    </dgm:pt>
    <dgm:pt modelId="{E15B0985-3012-41F3-9942-77B4BE586B1C}" type="sibTrans" cxnId="{B4C487A7-DC95-4B29-AACC-0939A3F0500E}">
      <dgm:prSet/>
      <dgm:spPr/>
      <dgm:t>
        <a:bodyPr/>
        <a:lstStyle/>
        <a:p>
          <a:endParaRPr lang="ru-RU" sz="1200" b="1"/>
        </a:p>
      </dgm:t>
    </dgm:pt>
    <dgm:pt modelId="{1C8DFB71-8FA5-4017-8116-577F24997C3D}">
      <dgm:prSet phldrT="[Текст]" custT="1"/>
      <dgm:spPr/>
      <dgm:t>
        <a:bodyPr/>
        <a:lstStyle/>
        <a:p>
          <a:r>
            <a:rPr lang="ru-RU" sz="1400" b="1" dirty="0" smtClean="0"/>
            <a:t>Объективность</a:t>
          </a:r>
          <a:endParaRPr lang="ru-RU" sz="1400" b="1" dirty="0"/>
        </a:p>
      </dgm:t>
    </dgm:pt>
    <dgm:pt modelId="{4DEC3CE7-6A37-4732-B3A9-3D667FFFB230}" type="parTrans" cxnId="{8A5B0236-D68B-4BE2-A395-2A0DE321E319}">
      <dgm:prSet/>
      <dgm:spPr/>
      <dgm:t>
        <a:bodyPr/>
        <a:lstStyle/>
        <a:p>
          <a:endParaRPr lang="ru-RU" sz="1200" b="1"/>
        </a:p>
      </dgm:t>
    </dgm:pt>
    <dgm:pt modelId="{36458009-4E28-4945-8D93-5A6E40305A22}" type="sibTrans" cxnId="{8A5B0236-D68B-4BE2-A395-2A0DE321E319}">
      <dgm:prSet/>
      <dgm:spPr/>
      <dgm:t>
        <a:bodyPr/>
        <a:lstStyle/>
        <a:p>
          <a:endParaRPr lang="ru-RU" sz="1200" b="1"/>
        </a:p>
      </dgm:t>
    </dgm:pt>
    <dgm:pt modelId="{7F58FD60-1D7B-47F4-B631-3EC4A292AC0D}">
      <dgm:prSet phldrT="[Текст]" custT="1"/>
      <dgm:spPr/>
      <dgm:t>
        <a:bodyPr/>
        <a:lstStyle/>
        <a:p>
          <a:r>
            <a:rPr lang="ru-RU" sz="1800" dirty="0" smtClean="0"/>
            <a:t>принцип объективности, достоверности, полноты и системности информации о качестве образования</a:t>
          </a:r>
          <a:endParaRPr lang="ru-RU" sz="1800" b="1" dirty="0"/>
        </a:p>
      </dgm:t>
    </dgm:pt>
    <dgm:pt modelId="{35DD8FEF-ADCD-49E6-81A0-96A026035B5A}" type="parTrans" cxnId="{0A2EF778-F345-4230-8EE1-AA6EE06C8FE4}">
      <dgm:prSet/>
      <dgm:spPr/>
      <dgm:t>
        <a:bodyPr/>
        <a:lstStyle/>
        <a:p>
          <a:endParaRPr lang="ru-RU" sz="1200" b="1"/>
        </a:p>
      </dgm:t>
    </dgm:pt>
    <dgm:pt modelId="{00D0CDF9-E464-4C9C-8A80-2E9641EF4C90}" type="sibTrans" cxnId="{0A2EF778-F345-4230-8EE1-AA6EE06C8FE4}">
      <dgm:prSet/>
      <dgm:spPr/>
      <dgm:t>
        <a:bodyPr/>
        <a:lstStyle/>
        <a:p>
          <a:endParaRPr lang="ru-RU" sz="1200" b="1"/>
        </a:p>
      </dgm:t>
    </dgm:pt>
    <dgm:pt modelId="{1D7DCFD0-EE5C-45A2-AA37-26557AA9B7DA}">
      <dgm:prSet phldrT="[Текст]" custT="1"/>
      <dgm:spPr/>
      <dgm:t>
        <a:bodyPr/>
        <a:lstStyle/>
        <a:p>
          <a:r>
            <a:rPr lang="ru-RU" sz="1400" b="1" dirty="0" smtClean="0"/>
            <a:t>Информационная открытость </a:t>
          </a:r>
          <a:endParaRPr lang="ru-RU" sz="1400" b="1" dirty="0"/>
        </a:p>
      </dgm:t>
    </dgm:pt>
    <dgm:pt modelId="{94D46FB8-4CD9-4390-9F64-7140D824FA42}" type="parTrans" cxnId="{D3DB01F6-F991-4FF2-A39A-7AE9887A83D4}">
      <dgm:prSet/>
      <dgm:spPr/>
      <dgm:t>
        <a:bodyPr/>
        <a:lstStyle/>
        <a:p>
          <a:endParaRPr lang="ru-RU" sz="1200" b="1"/>
        </a:p>
      </dgm:t>
    </dgm:pt>
    <dgm:pt modelId="{6991AC7D-3730-48AF-8B0C-D65E9C97048E}" type="sibTrans" cxnId="{D3DB01F6-F991-4FF2-A39A-7AE9887A83D4}">
      <dgm:prSet/>
      <dgm:spPr/>
      <dgm:t>
        <a:bodyPr/>
        <a:lstStyle/>
        <a:p>
          <a:endParaRPr lang="ru-RU" sz="1200" b="1"/>
        </a:p>
      </dgm:t>
    </dgm:pt>
    <dgm:pt modelId="{34982454-D3D8-4F65-A535-2922B636A3F4}">
      <dgm:prSet phldrT="[Текст]" custT="1"/>
      <dgm:spPr/>
      <dgm:t>
        <a:bodyPr/>
        <a:lstStyle/>
        <a:p>
          <a:r>
            <a:rPr lang="ru-RU" sz="1800" b="0" dirty="0" smtClean="0"/>
            <a:t>доступность информации о состоянии и динамике качества образования для органов власти Субъекта РФ, органов местного самоуправления, осуществляющих управление, экспертов в области образования</a:t>
          </a:r>
          <a:endParaRPr lang="ru-RU" sz="1800" b="0" dirty="0"/>
        </a:p>
      </dgm:t>
    </dgm:pt>
    <dgm:pt modelId="{94873CCC-6D15-4B0A-B6A4-68925589DBD3}" type="parTrans" cxnId="{D4F10AC9-588B-40B9-BD9D-3F102119919A}">
      <dgm:prSet/>
      <dgm:spPr/>
      <dgm:t>
        <a:bodyPr/>
        <a:lstStyle/>
        <a:p>
          <a:endParaRPr lang="ru-RU" sz="1200" b="1"/>
        </a:p>
      </dgm:t>
    </dgm:pt>
    <dgm:pt modelId="{C1ADEF99-54E7-41B9-81DD-941BC31E0E52}" type="sibTrans" cxnId="{D4F10AC9-588B-40B9-BD9D-3F102119919A}">
      <dgm:prSet/>
      <dgm:spPr/>
      <dgm:t>
        <a:bodyPr/>
        <a:lstStyle/>
        <a:p>
          <a:endParaRPr lang="ru-RU" sz="1200" b="1"/>
        </a:p>
      </dgm:t>
    </dgm:pt>
    <dgm:pt modelId="{8B4C2BE8-95D0-484B-970F-CE90CDEDB24F}">
      <dgm:prSet custT="1"/>
      <dgm:spPr/>
      <dgm:t>
        <a:bodyPr/>
        <a:lstStyle/>
        <a:p>
          <a:r>
            <a:rPr lang="ru-RU" sz="1800" dirty="0" smtClean="0"/>
            <a:t>принцип минимизации системы показателей с учетом потребностей разных уровней управления; сопоставимости системы показателей с муниципальными, региональными аналогами</a:t>
          </a:r>
          <a:r>
            <a:rPr lang="ru-RU" sz="1800" b="1" dirty="0" smtClean="0"/>
            <a:t/>
          </a:r>
          <a:br>
            <a:rPr lang="ru-RU" sz="1800" b="1" dirty="0" smtClean="0"/>
          </a:br>
          <a:endParaRPr lang="ru-RU" sz="1800" b="1" dirty="0"/>
        </a:p>
      </dgm:t>
    </dgm:pt>
    <dgm:pt modelId="{BBF35A93-9379-4911-8BC7-442552A1DBDE}" type="parTrans" cxnId="{419CB038-62F3-45E7-8360-BEF727498C5E}">
      <dgm:prSet/>
      <dgm:spPr/>
      <dgm:t>
        <a:bodyPr/>
        <a:lstStyle/>
        <a:p>
          <a:endParaRPr lang="ru-RU" sz="1200" b="1"/>
        </a:p>
      </dgm:t>
    </dgm:pt>
    <dgm:pt modelId="{2C19F326-784D-4079-8307-D1F1E76DF97A}" type="sibTrans" cxnId="{419CB038-62F3-45E7-8360-BEF727498C5E}">
      <dgm:prSet/>
      <dgm:spPr/>
      <dgm:t>
        <a:bodyPr/>
        <a:lstStyle/>
        <a:p>
          <a:endParaRPr lang="ru-RU" sz="1200" b="1"/>
        </a:p>
      </dgm:t>
    </dgm:pt>
    <dgm:pt modelId="{CD900125-C825-49AC-990B-C97D195A2A4F}" type="pres">
      <dgm:prSet presAssocID="{EFB98417-75FC-47B9-8B4F-108FA5CFDD9F}" presName="linearFlow" presStyleCnt="0">
        <dgm:presLayoutVars>
          <dgm:dir/>
          <dgm:animLvl val="lvl"/>
          <dgm:resizeHandles val="exact"/>
        </dgm:presLayoutVars>
      </dgm:prSet>
      <dgm:spPr/>
      <dgm:t>
        <a:bodyPr/>
        <a:lstStyle/>
        <a:p>
          <a:endParaRPr lang="ru-RU"/>
        </a:p>
      </dgm:t>
    </dgm:pt>
    <dgm:pt modelId="{FA6DC6FD-C0FA-4EA7-B6F3-4A6524B6B28F}" type="pres">
      <dgm:prSet presAssocID="{B9C6A897-3C5F-4EA9-A045-0AC17E8AC19A}" presName="composite" presStyleCnt="0"/>
      <dgm:spPr/>
      <dgm:t>
        <a:bodyPr/>
        <a:lstStyle/>
        <a:p>
          <a:endParaRPr lang="ru-RU"/>
        </a:p>
      </dgm:t>
    </dgm:pt>
    <dgm:pt modelId="{67649752-1DFD-4A4F-8FDF-2745B8EB2FA1}" type="pres">
      <dgm:prSet presAssocID="{B9C6A897-3C5F-4EA9-A045-0AC17E8AC19A}" presName="parentText" presStyleLbl="alignNode1" presStyleIdx="0" presStyleCnt="4" custScaleX="125257">
        <dgm:presLayoutVars>
          <dgm:chMax val="1"/>
          <dgm:bulletEnabled val="1"/>
        </dgm:presLayoutVars>
      </dgm:prSet>
      <dgm:spPr/>
      <dgm:t>
        <a:bodyPr/>
        <a:lstStyle/>
        <a:p>
          <a:endParaRPr lang="ru-RU"/>
        </a:p>
      </dgm:t>
    </dgm:pt>
    <dgm:pt modelId="{9070E01F-7284-45CF-953B-8A000093FA09}" type="pres">
      <dgm:prSet presAssocID="{B9C6A897-3C5F-4EA9-A045-0AC17E8AC19A}" presName="descendantText" presStyleLbl="alignAcc1" presStyleIdx="0" presStyleCnt="4">
        <dgm:presLayoutVars>
          <dgm:bulletEnabled val="1"/>
        </dgm:presLayoutVars>
      </dgm:prSet>
      <dgm:spPr/>
      <dgm:t>
        <a:bodyPr/>
        <a:lstStyle/>
        <a:p>
          <a:endParaRPr lang="ru-RU"/>
        </a:p>
      </dgm:t>
    </dgm:pt>
    <dgm:pt modelId="{A0D8B7C7-9260-4036-8FA4-B1B57A2FAF72}" type="pres">
      <dgm:prSet presAssocID="{C611BCE2-74A2-47B4-AD13-65FE2F80C597}" presName="sp" presStyleCnt="0"/>
      <dgm:spPr/>
      <dgm:t>
        <a:bodyPr/>
        <a:lstStyle/>
        <a:p>
          <a:endParaRPr lang="ru-RU"/>
        </a:p>
      </dgm:t>
    </dgm:pt>
    <dgm:pt modelId="{FFCF056D-2E44-4513-835F-C7876326DA02}" type="pres">
      <dgm:prSet presAssocID="{FB1C9D76-7810-43F7-A931-CDF2C033FEBF}" presName="composite" presStyleCnt="0"/>
      <dgm:spPr/>
      <dgm:t>
        <a:bodyPr/>
        <a:lstStyle/>
        <a:p>
          <a:endParaRPr lang="ru-RU"/>
        </a:p>
      </dgm:t>
    </dgm:pt>
    <dgm:pt modelId="{908250D0-0A9F-49C9-86D5-EDB18C102DAD}" type="pres">
      <dgm:prSet presAssocID="{FB1C9D76-7810-43F7-A931-CDF2C033FEBF}" presName="parentText" presStyleLbl="alignNode1" presStyleIdx="1" presStyleCnt="4" custScaleX="119615">
        <dgm:presLayoutVars>
          <dgm:chMax val="1"/>
          <dgm:bulletEnabled val="1"/>
        </dgm:presLayoutVars>
      </dgm:prSet>
      <dgm:spPr/>
      <dgm:t>
        <a:bodyPr/>
        <a:lstStyle/>
        <a:p>
          <a:endParaRPr lang="ru-RU"/>
        </a:p>
      </dgm:t>
    </dgm:pt>
    <dgm:pt modelId="{A4E171EA-0FDB-4D18-BD23-F14002E7FC31}" type="pres">
      <dgm:prSet presAssocID="{FB1C9D76-7810-43F7-A931-CDF2C033FEBF}" presName="descendantText" presStyleLbl="alignAcc1" presStyleIdx="1" presStyleCnt="4">
        <dgm:presLayoutVars>
          <dgm:bulletEnabled val="1"/>
        </dgm:presLayoutVars>
      </dgm:prSet>
      <dgm:spPr/>
      <dgm:t>
        <a:bodyPr/>
        <a:lstStyle/>
        <a:p>
          <a:endParaRPr lang="ru-RU"/>
        </a:p>
      </dgm:t>
    </dgm:pt>
    <dgm:pt modelId="{E28B2695-2001-401A-A82E-748FBE1CD7AF}" type="pres">
      <dgm:prSet presAssocID="{E15B0985-3012-41F3-9942-77B4BE586B1C}" presName="sp" presStyleCnt="0"/>
      <dgm:spPr/>
      <dgm:t>
        <a:bodyPr/>
        <a:lstStyle/>
        <a:p>
          <a:endParaRPr lang="ru-RU"/>
        </a:p>
      </dgm:t>
    </dgm:pt>
    <dgm:pt modelId="{058A5250-0AB3-4454-B438-60709A585FAF}" type="pres">
      <dgm:prSet presAssocID="{1C8DFB71-8FA5-4017-8116-577F24997C3D}" presName="composite" presStyleCnt="0"/>
      <dgm:spPr/>
      <dgm:t>
        <a:bodyPr/>
        <a:lstStyle/>
        <a:p>
          <a:endParaRPr lang="ru-RU"/>
        </a:p>
      </dgm:t>
    </dgm:pt>
    <dgm:pt modelId="{4BED76D1-5E58-4AD4-8BE9-034F260A24B4}" type="pres">
      <dgm:prSet presAssocID="{1C8DFB71-8FA5-4017-8116-577F24997C3D}" presName="parentText" presStyleLbl="alignNode1" presStyleIdx="2" presStyleCnt="4" custScaleX="136542">
        <dgm:presLayoutVars>
          <dgm:chMax val="1"/>
          <dgm:bulletEnabled val="1"/>
        </dgm:presLayoutVars>
      </dgm:prSet>
      <dgm:spPr/>
      <dgm:t>
        <a:bodyPr/>
        <a:lstStyle/>
        <a:p>
          <a:endParaRPr lang="ru-RU"/>
        </a:p>
      </dgm:t>
    </dgm:pt>
    <dgm:pt modelId="{2FB9E605-A0E5-478C-98CE-B2A8C24473CC}" type="pres">
      <dgm:prSet presAssocID="{1C8DFB71-8FA5-4017-8116-577F24997C3D}" presName="descendantText" presStyleLbl="alignAcc1" presStyleIdx="2" presStyleCnt="4" custScaleX="95145">
        <dgm:presLayoutVars>
          <dgm:bulletEnabled val="1"/>
        </dgm:presLayoutVars>
      </dgm:prSet>
      <dgm:spPr/>
      <dgm:t>
        <a:bodyPr/>
        <a:lstStyle/>
        <a:p>
          <a:endParaRPr lang="ru-RU"/>
        </a:p>
      </dgm:t>
    </dgm:pt>
    <dgm:pt modelId="{302B073A-9C6B-435A-8946-E51D8142BD0B}" type="pres">
      <dgm:prSet presAssocID="{36458009-4E28-4945-8D93-5A6E40305A22}" presName="sp" presStyleCnt="0"/>
      <dgm:spPr/>
      <dgm:t>
        <a:bodyPr/>
        <a:lstStyle/>
        <a:p>
          <a:endParaRPr lang="ru-RU"/>
        </a:p>
      </dgm:t>
    </dgm:pt>
    <dgm:pt modelId="{1956BA97-B967-41F4-A393-36BBFD614FAF}" type="pres">
      <dgm:prSet presAssocID="{1D7DCFD0-EE5C-45A2-AA37-26557AA9B7DA}" presName="composite" presStyleCnt="0"/>
      <dgm:spPr/>
      <dgm:t>
        <a:bodyPr/>
        <a:lstStyle/>
        <a:p>
          <a:endParaRPr lang="ru-RU"/>
        </a:p>
      </dgm:t>
    </dgm:pt>
    <dgm:pt modelId="{29569E65-ACB6-4828-9C4F-F456B491A558}" type="pres">
      <dgm:prSet presAssocID="{1D7DCFD0-EE5C-45A2-AA37-26557AA9B7DA}" presName="parentText" presStyleLbl="alignNode1" presStyleIdx="3" presStyleCnt="4" custScaleX="154814">
        <dgm:presLayoutVars>
          <dgm:chMax val="1"/>
          <dgm:bulletEnabled val="1"/>
        </dgm:presLayoutVars>
      </dgm:prSet>
      <dgm:spPr/>
      <dgm:t>
        <a:bodyPr/>
        <a:lstStyle/>
        <a:p>
          <a:endParaRPr lang="ru-RU"/>
        </a:p>
      </dgm:t>
    </dgm:pt>
    <dgm:pt modelId="{450E1FE3-79D0-4FE3-A9A5-1D4CFB5F0172}" type="pres">
      <dgm:prSet presAssocID="{1D7DCFD0-EE5C-45A2-AA37-26557AA9B7DA}" presName="descendantText" presStyleLbl="alignAcc1" presStyleIdx="3" presStyleCnt="4" custScaleX="94966">
        <dgm:presLayoutVars>
          <dgm:bulletEnabled val="1"/>
        </dgm:presLayoutVars>
      </dgm:prSet>
      <dgm:spPr/>
      <dgm:t>
        <a:bodyPr/>
        <a:lstStyle/>
        <a:p>
          <a:endParaRPr lang="ru-RU"/>
        </a:p>
      </dgm:t>
    </dgm:pt>
  </dgm:ptLst>
  <dgm:cxnLst>
    <dgm:cxn modelId="{8195DB3B-9814-4AA8-AF1A-BBA8E5DDB12D}" type="presOf" srcId="{34982454-D3D8-4F65-A535-2922B636A3F4}" destId="{450E1FE3-79D0-4FE3-A9A5-1D4CFB5F0172}" srcOrd="0" destOrd="0" presId="urn:microsoft.com/office/officeart/2005/8/layout/chevron2"/>
    <dgm:cxn modelId="{A6651FAC-11C0-4B63-835C-54CA9887BDFC}" type="presOf" srcId="{7F58FD60-1D7B-47F4-B631-3EC4A292AC0D}" destId="{2FB9E605-A0E5-478C-98CE-B2A8C24473CC}" srcOrd="0" destOrd="0" presId="urn:microsoft.com/office/officeart/2005/8/layout/chevron2"/>
    <dgm:cxn modelId="{5012935C-DD22-4396-8347-9DFDAB51BAFB}" type="presOf" srcId="{A2070B56-D7B9-4182-8876-CFA1311D2F3B}" destId="{9070E01F-7284-45CF-953B-8A000093FA09}" srcOrd="0" destOrd="0" presId="urn:microsoft.com/office/officeart/2005/8/layout/chevron2"/>
    <dgm:cxn modelId="{D4F10AC9-588B-40B9-BD9D-3F102119919A}" srcId="{1D7DCFD0-EE5C-45A2-AA37-26557AA9B7DA}" destId="{34982454-D3D8-4F65-A535-2922B636A3F4}" srcOrd="0" destOrd="0" parTransId="{94873CCC-6D15-4B0A-B6A4-68925589DBD3}" sibTransId="{C1ADEF99-54E7-41B9-81DD-941BC31E0E52}"/>
    <dgm:cxn modelId="{BB620688-462C-4FE2-9C55-C101D34278E1}" srcId="{B9C6A897-3C5F-4EA9-A045-0AC17E8AC19A}" destId="{A2070B56-D7B9-4182-8876-CFA1311D2F3B}" srcOrd="0" destOrd="0" parTransId="{26BEC544-5F8F-4D75-A4EF-57999F00D4C4}" sibTransId="{C4CEDB3F-F10D-4CE8-880B-B6773428645D}"/>
    <dgm:cxn modelId="{D360D28E-DA3E-4A93-9CB0-9476961B953C}" type="presOf" srcId="{1D7DCFD0-EE5C-45A2-AA37-26557AA9B7DA}" destId="{29569E65-ACB6-4828-9C4F-F456B491A558}" srcOrd="0" destOrd="0" presId="urn:microsoft.com/office/officeart/2005/8/layout/chevron2"/>
    <dgm:cxn modelId="{1168A262-254D-493F-88D4-E16DBDA9FC09}" type="presOf" srcId="{FB1C9D76-7810-43F7-A931-CDF2C033FEBF}" destId="{908250D0-0A9F-49C9-86D5-EDB18C102DAD}" srcOrd="0" destOrd="0" presId="urn:microsoft.com/office/officeart/2005/8/layout/chevron2"/>
    <dgm:cxn modelId="{C911EFB8-0C66-4BB3-B30B-F2321E295233}" type="presOf" srcId="{EFB98417-75FC-47B9-8B4F-108FA5CFDD9F}" destId="{CD900125-C825-49AC-990B-C97D195A2A4F}" srcOrd="0" destOrd="0" presId="urn:microsoft.com/office/officeart/2005/8/layout/chevron2"/>
    <dgm:cxn modelId="{B4C487A7-DC95-4B29-AACC-0939A3F0500E}" srcId="{EFB98417-75FC-47B9-8B4F-108FA5CFDD9F}" destId="{FB1C9D76-7810-43F7-A931-CDF2C033FEBF}" srcOrd="1" destOrd="0" parTransId="{65133D3D-BD5D-4085-B036-A887788B51AE}" sibTransId="{E15B0985-3012-41F3-9942-77B4BE586B1C}"/>
    <dgm:cxn modelId="{27E7257F-9F99-4E8E-BF98-CEBEFEBA21E7}" srcId="{EFB98417-75FC-47B9-8B4F-108FA5CFDD9F}" destId="{B9C6A897-3C5F-4EA9-A045-0AC17E8AC19A}" srcOrd="0" destOrd="0" parTransId="{DD13D270-6112-4C21-8B12-9716162D711F}" sibTransId="{C611BCE2-74A2-47B4-AD13-65FE2F80C597}"/>
    <dgm:cxn modelId="{E81FE261-125D-454D-AFA1-0671B38AA5EF}" type="presOf" srcId="{8B4C2BE8-95D0-484B-970F-CE90CDEDB24F}" destId="{A4E171EA-0FDB-4D18-BD23-F14002E7FC31}" srcOrd="0" destOrd="0" presId="urn:microsoft.com/office/officeart/2005/8/layout/chevron2"/>
    <dgm:cxn modelId="{C73F9E83-518A-48D4-B990-2A8933D29FB3}" type="presOf" srcId="{B9C6A897-3C5F-4EA9-A045-0AC17E8AC19A}" destId="{67649752-1DFD-4A4F-8FDF-2745B8EB2FA1}" srcOrd="0" destOrd="0" presId="urn:microsoft.com/office/officeart/2005/8/layout/chevron2"/>
    <dgm:cxn modelId="{419CB038-62F3-45E7-8360-BEF727498C5E}" srcId="{FB1C9D76-7810-43F7-A931-CDF2C033FEBF}" destId="{8B4C2BE8-95D0-484B-970F-CE90CDEDB24F}" srcOrd="0" destOrd="0" parTransId="{BBF35A93-9379-4911-8BC7-442552A1DBDE}" sibTransId="{2C19F326-784D-4079-8307-D1F1E76DF97A}"/>
    <dgm:cxn modelId="{0A2EF778-F345-4230-8EE1-AA6EE06C8FE4}" srcId="{1C8DFB71-8FA5-4017-8116-577F24997C3D}" destId="{7F58FD60-1D7B-47F4-B631-3EC4A292AC0D}" srcOrd="0" destOrd="0" parTransId="{35DD8FEF-ADCD-49E6-81A0-96A026035B5A}" sibTransId="{00D0CDF9-E464-4C9C-8A80-2E9641EF4C90}"/>
    <dgm:cxn modelId="{D3DB01F6-F991-4FF2-A39A-7AE9887A83D4}" srcId="{EFB98417-75FC-47B9-8B4F-108FA5CFDD9F}" destId="{1D7DCFD0-EE5C-45A2-AA37-26557AA9B7DA}" srcOrd="3" destOrd="0" parTransId="{94D46FB8-4CD9-4390-9F64-7140D824FA42}" sibTransId="{6991AC7D-3730-48AF-8B0C-D65E9C97048E}"/>
    <dgm:cxn modelId="{796CC8F3-D107-48A1-81F9-0F7A87B63F7A}" type="presOf" srcId="{1C8DFB71-8FA5-4017-8116-577F24997C3D}" destId="{4BED76D1-5E58-4AD4-8BE9-034F260A24B4}" srcOrd="0" destOrd="0" presId="urn:microsoft.com/office/officeart/2005/8/layout/chevron2"/>
    <dgm:cxn modelId="{8A5B0236-D68B-4BE2-A395-2A0DE321E319}" srcId="{EFB98417-75FC-47B9-8B4F-108FA5CFDD9F}" destId="{1C8DFB71-8FA5-4017-8116-577F24997C3D}" srcOrd="2" destOrd="0" parTransId="{4DEC3CE7-6A37-4732-B3A9-3D667FFFB230}" sibTransId="{36458009-4E28-4945-8D93-5A6E40305A22}"/>
    <dgm:cxn modelId="{7275EB9F-137F-4362-A026-635D926D3C99}" type="presParOf" srcId="{CD900125-C825-49AC-990B-C97D195A2A4F}" destId="{FA6DC6FD-C0FA-4EA7-B6F3-4A6524B6B28F}" srcOrd="0" destOrd="0" presId="urn:microsoft.com/office/officeart/2005/8/layout/chevron2"/>
    <dgm:cxn modelId="{1782A90F-9AB9-4FB9-A7BD-EF90BE7B1BA8}" type="presParOf" srcId="{FA6DC6FD-C0FA-4EA7-B6F3-4A6524B6B28F}" destId="{67649752-1DFD-4A4F-8FDF-2745B8EB2FA1}" srcOrd="0" destOrd="0" presId="urn:microsoft.com/office/officeart/2005/8/layout/chevron2"/>
    <dgm:cxn modelId="{2B47042E-5C8A-476D-886B-BD1D93625142}" type="presParOf" srcId="{FA6DC6FD-C0FA-4EA7-B6F3-4A6524B6B28F}" destId="{9070E01F-7284-45CF-953B-8A000093FA09}" srcOrd="1" destOrd="0" presId="urn:microsoft.com/office/officeart/2005/8/layout/chevron2"/>
    <dgm:cxn modelId="{52A6995C-F5FA-449D-863C-D978B00FB215}" type="presParOf" srcId="{CD900125-C825-49AC-990B-C97D195A2A4F}" destId="{A0D8B7C7-9260-4036-8FA4-B1B57A2FAF72}" srcOrd="1" destOrd="0" presId="urn:microsoft.com/office/officeart/2005/8/layout/chevron2"/>
    <dgm:cxn modelId="{BE082868-C78A-41DD-96FF-C016D82A51E2}" type="presParOf" srcId="{CD900125-C825-49AC-990B-C97D195A2A4F}" destId="{FFCF056D-2E44-4513-835F-C7876326DA02}" srcOrd="2" destOrd="0" presId="urn:microsoft.com/office/officeart/2005/8/layout/chevron2"/>
    <dgm:cxn modelId="{B98C52E3-37B7-4C4D-8040-DD0ADA5D740A}" type="presParOf" srcId="{FFCF056D-2E44-4513-835F-C7876326DA02}" destId="{908250D0-0A9F-49C9-86D5-EDB18C102DAD}" srcOrd="0" destOrd="0" presId="urn:microsoft.com/office/officeart/2005/8/layout/chevron2"/>
    <dgm:cxn modelId="{9F688C5C-E4D3-4B8A-863C-9569E71F3853}" type="presParOf" srcId="{FFCF056D-2E44-4513-835F-C7876326DA02}" destId="{A4E171EA-0FDB-4D18-BD23-F14002E7FC31}" srcOrd="1" destOrd="0" presId="urn:microsoft.com/office/officeart/2005/8/layout/chevron2"/>
    <dgm:cxn modelId="{EB92C636-0BE1-4377-A26F-F217BE487FDD}" type="presParOf" srcId="{CD900125-C825-49AC-990B-C97D195A2A4F}" destId="{E28B2695-2001-401A-A82E-748FBE1CD7AF}" srcOrd="3" destOrd="0" presId="urn:microsoft.com/office/officeart/2005/8/layout/chevron2"/>
    <dgm:cxn modelId="{7F134517-7B0D-4982-B621-20C85A79E43C}" type="presParOf" srcId="{CD900125-C825-49AC-990B-C97D195A2A4F}" destId="{058A5250-0AB3-4454-B438-60709A585FAF}" srcOrd="4" destOrd="0" presId="urn:microsoft.com/office/officeart/2005/8/layout/chevron2"/>
    <dgm:cxn modelId="{33679405-6771-40AC-8142-698A03EA453D}" type="presParOf" srcId="{058A5250-0AB3-4454-B438-60709A585FAF}" destId="{4BED76D1-5E58-4AD4-8BE9-034F260A24B4}" srcOrd="0" destOrd="0" presId="urn:microsoft.com/office/officeart/2005/8/layout/chevron2"/>
    <dgm:cxn modelId="{7055AFAC-E42B-4FC3-AFB1-8A6E440C8CD1}" type="presParOf" srcId="{058A5250-0AB3-4454-B438-60709A585FAF}" destId="{2FB9E605-A0E5-478C-98CE-B2A8C24473CC}" srcOrd="1" destOrd="0" presId="urn:microsoft.com/office/officeart/2005/8/layout/chevron2"/>
    <dgm:cxn modelId="{DB7B213F-3082-474D-8570-053970DA518C}" type="presParOf" srcId="{CD900125-C825-49AC-990B-C97D195A2A4F}" destId="{302B073A-9C6B-435A-8946-E51D8142BD0B}" srcOrd="5" destOrd="0" presId="urn:microsoft.com/office/officeart/2005/8/layout/chevron2"/>
    <dgm:cxn modelId="{869B830D-557D-413F-A3DC-92900F494C75}" type="presParOf" srcId="{CD900125-C825-49AC-990B-C97D195A2A4F}" destId="{1956BA97-B967-41F4-A393-36BBFD614FAF}" srcOrd="6" destOrd="0" presId="urn:microsoft.com/office/officeart/2005/8/layout/chevron2"/>
    <dgm:cxn modelId="{D04EE0C2-E273-4CC4-925A-4E8F5AF54AEC}" type="presParOf" srcId="{1956BA97-B967-41F4-A393-36BBFD614FAF}" destId="{29569E65-ACB6-4828-9C4F-F456B491A558}" srcOrd="0" destOrd="0" presId="urn:microsoft.com/office/officeart/2005/8/layout/chevron2"/>
    <dgm:cxn modelId="{3BDD9AF5-89E3-4E82-8CB2-343697356D63}" type="presParOf" srcId="{1956BA97-B967-41F4-A393-36BBFD614FAF}" destId="{450E1FE3-79D0-4FE3-A9A5-1D4CFB5F0172}"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7CB4A5-5C17-4154-B964-489C5C952C74}" type="doc">
      <dgm:prSet loTypeId="urn:microsoft.com/office/officeart/2005/8/layout/chevron2" loCatId="list" qsTypeId="urn:microsoft.com/office/officeart/2005/8/quickstyle/3d1" qsCatId="3D" csTypeId="urn:microsoft.com/office/officeart/2005/8/colors/colorful3" csCatId="colorful" phldr="1"/>
      <dgm:spPr/>
      <dgm:t>
        <a:bodyPr/>
        <a:lstStyle/>
        <a:p>
          <a:endParaRPr lang="ru-RU"/>
        </a:p>
      </dgm:t>
    </dgm:pt>
    <dgm:pt modelId="{1D5E6206-DC7F-4DBF-8D4A-15A7692F67C8}">
      <dgm:prSet phldrT="[Текст]" custT="1"/>
      <dgm:spPr/>
      <dgm:t>
        <a:bodyPr/>
        <a:lstStyle/>
        <a:p>
          <a:r>
            <a:rPr lang="ru-RU" sz="1800" dirty="0" smtClean="0"/>
            <a:t>Для чего?</a:t>
          </a:r>
          <a:endParaRPr lang="ru-RU" sz="1800" dirty="0"/>
        </a:p>
      </dgm:t>
    </dgm:pt>
    <dgm:pt modelId="{127F2162-B819-4B71-ABC5-6B01244D4823}" type="parTrans" cxnId="{0CFD1694-9318-4B0B-BDA2-7B5216883718}">
      <dgm:prSet/>
      <dgm:spPr/>
      <dgm:t>
        <a:bodyPr/>
        <a:lstStyle/>
        <a:p>
          <a:endParaRPr lang="ru-RU"/>
        </a:p>
      </dgm:t>
    </dgm:pt>
    <dgm:pt modelId="{C2A4DF77-9E81-445D-8506-3B01D2E5FFDA}" type="sibTrans" cxnId="{0CFD1694-9318-4B0B-BDA2-7B5216883718}">
      <dgm:prSet/>
      <dgm:spPr/>
      <dgm:t>
        <a:bodyPr/>
        <a:lstStyle/>
        <a:p>
          <a:endParaRPr lang="ru-RU"/>
        </a:p>
      </dgm:t>
    </dgm:pt>
    <dgm:pt modelId="{37D3C537-4FA2-4A6A-9200-29D6FF975547}">
      <dgm:prSet phldrT="[Текст]" custT="1"/>
      <dgm:spPr/>
      <dgm:t>
        <a:bodyPr/>
        <a:lstStyle/>
        <a:p>
          <a:r>
            <a:rPr lang="ru-RU" sz="1800" dirty="0" smtClean="0"/>
            <a:t>Повышение качества образования</a:t>
          </a:r>
          <a:endParaRPr lang="ru-RU" sz="1800" dirty="0"/>
        </a:p>
      </dgm:t>
    </dgm:pt>
    <dgm:pt modelId="{6A88DEF7-35D3-4774-A20F-D1B94BC8E9AB}" type="parTrans" cxnId="{630691A9-A5FB-4928-ADEE-31690A6495AE}">
      <dgm:prSet/>
      <dgm:spPr/>
      <dgm:t>
        <a:bodyPr/>
        <a:lstStyle/>
        <a:p>
          <a:endParaRPr lang="ru-RU"/>
        </a:p>
      </dgm:t>
    </dgm:pt>
    <dgm:pt modelId="{A2170C69-F8F3-408B-9201-DAC74BF0C9FB}" type="sibTrans" cxnId="{630691A9-A5FB-4928-ADEE-31690A6495AE}">
      <dgm:prSet/>
      <dgm:spPr/>
      <dgm:t>
        <a:bodyPr/>
        <a:lstStyle/>
        <a:p>
          <a:endParaRPr lang="ru-RU"/>
        </a:p>
      </dgm:t>
    </dgm:pt>
    <dgm:pt modelId="{4415C49C-7C04-4164-BBB0-146011909B46}">
      <dgm:prSet phldrT="[Текст]" custT="1"/>
      <dgm:spPr/>
      <dgm:t>
        <a:bodyPr/>
        <a:lstStyle/>
        <a:p>
          <a:r>
            <a:rPr lang="ru-RU" sz="1800" dirty="0" smtClean="0"/>
            <a:t>Какие </a:t>
          </a:r>
        </a:p>
        <a:p>
          <a:r>
            <a:rPr lang="ru-RU" sz="1800" dirty="0" smtClean="0"/>
            <a:t>данные?</a:t>
          </a:r>
          <a:endParaRPr lang="ru-RU" sz="1800" dirty="0"/>
        </a:p>
      </dgm:t>
    </dgm:pt>
    <dgm:pt modelId="{A98D1365-8567-47E5-8C54-9E2B94E13BB9}" type="parTrans" cxnId="{86B58AC9-6045-418F-A725-75B6A800CE23}">
      <dgm:prSet/>
      <dgm:spPr/>
      <dgm:t>
        <a:bodyPr/>
        <a:lstStyle/>
        <a:p>
          <a:endParaRPr lang="ru-RU"/>
        </a:p>
      </dgm:t>
    </dgm:pt>
    <dgm:pt modelId="{A0949066-67DD-45C8-99C5-CD4950F9F397}" type="sibTrans" cxnId="{86B58AC9-6045-418F-A725-75B6A800CE23}">
      <dgm:prSet/>
      <dgm:spPr/>
      <dgm:t>
        <a:bodyPr/>
        <a:lstStyle/>
        <a:p>
          <a:endParaRPr lang="ru-RU"/>
        </a:p>
      </dgm:t>
    </dgm:pt>
    <dgm:pt modelId="{EAF11665-CE7C-4590-BF17-9475CF2C4CCA}">
      <dgm:prSet phldrT="[Текст]" custT="1"/>
      <dgm:spPr/>
      <dgm:t>
        <a:bodyPr/>
        <a:lstStyle/>
        <a:p>
          <a:r>
            <a:rPr lang="ru-RU" sz="1800" dirty="0" smtClean="0"/>
            <a:t>Качество условий</a:t>
          </a:r>
          <a:endParaRPr lang="ru-RU" sz="1800" dirty="0"/>
        </a:p>
      </dgm:t>
    </dgm:pt>
    <dgm:pt modelId="{7A5B195B-E9E0-4A1F-B96A-1DA6B248BDAB}" type="parTrans" cxnId="{E26D5EF0-2DA2-411F-8F78-16F87331F8D7}">
      <dgm:prSet/>
      <dgm:spPr/>
      <dgm:t>
        <a:bodyPr/>
        <a:lstStyle/>
        <a:p>
          <a:endParaRPr lang="ru-RU"/>
        </a:p>
      </dgm:t>
    </dgm:pt>
    <dgm:pt modelId="{8B56DE7B-3C90-4659-9E98-2099D45156DB}" type="sibTrans" cxnId="{E26D5EF0-2DA2-411F-8F78-16F87331F8D7}">
      <dgm:prSet/>
      <dgm:spPr/>
      <dgm:t>
        <a:bodyPr/>
        <a:lstStyle/>
        <a:p>
          <a:endParaRPr lang="ru-RU"/>
        </a:p>
      </dgm:t>
    </dgm:pt>
    <dgm:pt modelId="{C94F810C-DC0C-4BC0-AF7B-CB56BAAA6814}">
      <dgm:prSet phldrT="[Текст]" custT="1"/>
      <dgm:spPr/>
      <dgm:t>
        <a:bodyPr/>
        <a:lstStyle/>
        <a:p>
          <a:r>
            <a:rPr lang="ru-RU" sz="1800" dirty="0" smtClean="0"/>
            <a:t>Качество образовательного процесса</a:t>
          </a:r>
          <a:endParaRPr lang="ru-RU" sz="1800" dirty="0"/>
        </a:p>
      </dgm:t>
    </dgm:pt>
    <dgm:pt modelId="{553ECBA9-53B3-49F9-BE28-25A0069449CD}" type="parTrans" cxnId="{030A00AF-AFE9-4636-A3A9-7F57B80AE5E8}">
      <dgm:prSet/>
      <dgm:spPr/>
      <dgm:t>
        <a:bodyPr/>
        <a:lstStyle/>
        <a:p>
          <a:endParaRPr lang="ru-RU"/>
        </a:p>
      </dgm:t>
    </dgm:pt>
    <dgm:pt modelId="{C0E3F3FD-FA9C-400D-A2FA-2264462C9C90}" type="sibTrans" cxnId="{030A00AF-AFE9-4636-A3A9-7F57B80AE5E8}">
      <dgm:prSet/>
      <dgm:spPr/>
      <dgm:t>
        <a:bodyPr/>
        <a:lstStyle/>
        <a:p>
          <a:endParaRPr lang="ru-RU"/>
        </a:p>
      </dgm:t>
    </dgm:pt>
    <dgm:pt modelId="{9D940B7A-62B3-4E1C-AE08-D683BF72E3BB}">
      <dgm:prSet phldrT="[Текст]" custT="1"/>
      <dgm:spPr/>
      <dgm:t>
        <a:bodyPr/>
        <a:lstStyle/>
        <a:p>
          <a:r>
            <a:rPr lang="ru-RU" sz="1800" dirty="0" smtClean="0"/>
            <a:t>Как их получить?</a:t>
          </a:r>
          <a:endParaRPr lang="ru-RU" sz="1800" dirty="0"/>
        </a:p>
      </dgm:t>
    </dgm:pt>
    <dgm:pt modelId="{C073A095-D5E2-4CBC-86A6-12AB93E1926A}" type="parTrans" cxnId="{67C15F8B-ED8A-482E-AB2A-EBCD28A645C3}">
      <dgm:prSet/>
      <dgm:spPr/>
      <dgm:t>
        <a:bodyPr/>
        <a:lstStyle/>
        <a:p>
          <a:endParaRPr lang="ru-RU"/>
        </a:p>
      </dgm:t>
    </dgm:pt>
    <dgm:pt modelId="{5B506FF0-7056-4892-A168-0C6957E96065}" type="sibTrans" cxnId="{67C15F8B-ED8A-482E-AB2A-EBCD28A645C3}">
      <dgm:prSet/>
      <dgm:spPr/>
      <dgm:t>
        <a:bodyPr/>
        <a:lstStyle/>
        <a:p>
          <a:endParaRPr lang="ru-RU"/>
        </a:p>
      </dgm:t>
    </dgm:pt>
    <dgm:pt modelId="{04D44E2C-76AC-4B2C-B2A9-975BB66922AA}">
      <dgm:prSet phldrT="[Текст]" custT="1"/>
      <dgm:spPr/>
      <dgm:t>
        <a:bodyPr/>
        <a:lstStyle/>
        <a:p>
          <a:r>
            <a:rPr lang="ru-RU" sz="1800" dirty="0" smtClean="0"/>
            <a:t>Методы сбора информации</a:t>
          </a:r>
          <a:endParaRPr lang="ru-RU" sz="1800" dirty="0"/>
        </a:p>
      </dgm:t>
    </dgm:pt>
    <dgm:pt modelId="{BCA09716-BAE9-4E6B-A7B8-8B6C17208BDD}" type="parTrans" cxnId="{B9EB7CF2-C65F-408A-9125-1ABEA424D0BC}">
      <dgm:prSet/>
      <dgm:spPr/>
      <dgm:t>
        <a:bodyPr/>
        <a:lstStyle/>
        <a:p>
          <a:endParaRPr lang="ru-RU"/>
        </a:p>
      </dgm:t>
    </dgm:pt>
    <dgm:pt modelId="{4A903ECD-571F-48D3-895B-08494BEFE4EB}" type="sibTrans" cxnId="{B9EB7CF2-C65F-408A-9125-1ABEA424D0BC}">
      <dgm:prSet/>
      <dgm:spPr/>
      <dgm:t>
        <a:bodyPr/>
        <a:lstStyle/>
        <a:p>
          <a:endParaRPr lang="ru-RU"/>
        </a:p>
      </dgm:t>
    </dgm:pt>
    <dgm:pt modelId="{CB857EFD-1F43-4E23-BA67-AC703AC761EE}">
      <dgm:prSet custT="1"/>
      <dgm:spPr/>
      <dgm:t>
        <a:bodyPr/>
        <a:lstStyle/>
        <a:p>
          <a:r>
            <a:rPr lang="ru-RU" sz="1800" dirty="0" smtClean="0"/>
            <a:t>Как использовать?</a:t>
          </a:r>
          <a:endParaRPr lang="ru-RU" sz="1800" dirty="0"/>
        </a:p>
      </dgm:t>
    </dgm:pt>
    <dgm:pt modelId="{0B07D637-0CA1-4970-BCC0-1574E23689A4}" type="parTrans" cxnId="{7AA5001C-CBFC-4EF3-9F64-FC1034609BF0}">
      <dgm:prSet/>
      <dgm:spPr/>
      <dgm:t>
        <a:bodyPr/>
        <a:lstStyle/>
        <a:p>
          <a:endParaRPr lang="ru-RU"/>
        </a:p>
      </dgm:t>
    </dgm:pt>
    <dgm:pt modelId="{C0AC8625-C8D3-484D-A07D-9DF34DEF3C6D}" type="sibTrans" cxnId="{7AA5001C-CBFC-4EF3-9F64-FC1034609BF0}">
      <dgm:prSet/>
      <dgm:spPr/>
      <dgm:t>
        <a:bodyPr/>
        <a:lstStyle/>
        <a:p>
          <a:endParaRPr lang="ru-RU"/>
        </a:p>
      </dgm:t>
    </dgm:pt>
    <dgm:pt modelId="{BFABB06A-EE3E-4D23-BB79-087E696076CF}">
      <dgm:prSet phldrT="[Текст]" custT="1"/>
      <dgm:spPr/>
      <dgm:t>
        <a:bodyPr/>
        <a:lstStyle/>
        <a:p>
          <a:r>
            <a:rPr lang="ru-RU" sz="1800" dirty="0" smtClean="0"/>
            <a:t>Установление соответствия качества образования  в ДОУ ФГОС ДО </a:t>
          </a:r>
          <a:endParaRPr lang="ru-RU" sz="1800" dirty="0"/>
        </a:p>
      </dgm:t>
    </dgm:pt>
    <dgm:pt modelId="{0B1201A2-632E-4EC1-8BAD-72B00119DEDD}" type="parTrans" cxnId="{78E7FAA0-5CC7-445F-A69A-98B78DA92BB3}">
      <dgm:prSet/>
      <dgm:spPr/>
      <dgm:t>
        <a:bodyPr/>
        <a:lstStyle/>
        <a:p>
          <a:endParaRPr lang="ru-RU"/>
        </a:p>
      </dgm:t>
    </dgm:pt>
    <dgm:pt modelId="{588C3501-AB58-4BA4-9BCE-F53FE9EC5504}" type="sibTrans" cxnId="{78E7FAA0-5CC7-445F-A69A-98B78DA92BB3}">
      <dgm:prSet/>
      <dgm:spPr/>
      <dgm:t>
        <a:bodyPr/>
        <a:lstStyle/>
        <a:p>
          <a:endParaRPr lang="ru-RU"/>
        </a:p>
      </dgm:t>
    </dgm:pt>
    <dgm:pt modelId="{5675F90A-44FE-4FF7-831F-06DABD564730}">
      <dgm:prSet phldrT="[Текст]" custT="1"/>
      <dgm:spPr/>
      <dgm:t>
        <a:bodyPr/>
        <a:lstStyle/>
        <a:p>
          <a:r>
            <a:rPr lang="ru-RU" sz="1800" dirty="0" smtClean="0"/>
            <a:t>Качество результата</a:t>
          </a:r>
          <a:endParaRPr lang="ru-RU" sz="1800" dirty="0"/>
        </a:p>
      </dgm:t>
    </dgm:pt>
    <dgm:pt modelId="{4058516D-25DD-4682-804E-811AC8F7FFA0}" type="parTrans" cxnId="{3C65DE11-5603-4D34-8042-11D107AE4AAF}">
      <dgm:prSet/>
      <dgm:spPr/>
      <dgm:t>
        <a:bodyPr/>
        <a:lstStyle/>
        <a:p>
          <a:endParaRPr lang="ru-RU"/>
        </a:p>
      </dgm:t>
    </dgm:pt>
    <dgm:pt modelId="{BC42BDAF-27CE-4305-B879-A2CB77B94A5A}" type="sibTrans" cxnId="{3C65DE11-5603-4D34-8042-11D107AE4AAF}">
      <dgm:prSet/>
      <dgm:spPr/>
      <dgm:t>
        <a:bodyPr/>
        <a:lstStyle/>
        <a:p>
          <a:endParaRPr lang="ru-RU"/>
        </a:p>
      </dgm:t>
    </dgm:pt>
    <dgm:pt modelId="{157F4B57-0E40-4E68-AC9F-2F7920B9651B}">
      <dgm:prSet custT="1"/>
      <dgm:spPr/>
      <dgm:t>
        <a:bodyPr/>
        <a:lstStyle/>
        <a:p>
          <a:r>
            <a:rPr lang="ru-RU" sz="1800" dirty="0" smtClean="0">
              <a:ea typeface="Times New Roman" panose="02020603050405020304" pitchFamily="18" charset="0"/>
              <a:cs typeface="Times New Roman" panose="02020603050405020304" pitchFamily="18" charset="0"/>
            </a:rPr>
            <a:t>Представление и распространение обобщенной информации для разных категорий пользователей;</a:t>
          </a:r>
          <a:endParaRPr lang="ru-RU" sz="1800" dirty="0"/>
        </a:p>
      </dgm:t>
    </dgm:pt>
    <dgm:pt modelId="{C91DA049-B128-49D1-91C2-1A8EB7034BF1}" type="parTrans" cxnId="{943AE721-1755-4FC4-AC72-F60DF4EE35F8}">
      <dgm:prSet/>
      <dgm:spPr/>
      <dgm:t>
        <a:bodyPr/>
        <a:lstStyle/>
        <a:p>
          <a:endParaRPr lang="ru-RU"/>
        </a:p>
      </dgm:t>
    </dgm:pt>
    <dgm:pt modelId="{FFCA90FC-1F65-4989-BAE5-B3F2579C2893}" type="sibTrans" cxnId="{943AE721-1755-4FC4-AC72-F60DF4EE35F8}">
      <dgm:prSet/>
      <dgm:spPr/>
      <dgm:t>
        <a:bodyPr/>
        <a:lstStyle/>
        <a:p>
          <a:endParaRPr lang="ru-RU"/>
        </a:p>
      </dgm:t>
    </dgm:pt>
    <dgm:pt modelId="{B32D0BE4-CD14-44B9-8613-6F8CF3E5AA2A}">
      <dgm:prSet custT="1"/>
      <dgm:spPr/>
      <dgm:t>
        <a:bodyPr/>
        <a:lstStyle/>
        <a:p>
          <a:r>
            <a:rPr lang="ru-RU" sz="1800" dirty="0" smtClean="0">
              <a:ea typeface="Times New Roman" panose="02020603050405020304" pitchFamily="18" charset="0"/>
              <a:cs typeface="Times New Roman" panose="02020603050405020304" pitchFamily="18" charset="0"/>
            </a:rPr>
            <a:t>Организация широкого общественного и профессионального обсуждения;</a:t>
          </a:r>
          <a:endParaRPr lang="ru-RU" sz="1800" dirty="0">
            <a:ea typeface="Calibri" panose="020F0502020204030204" pitchFamily="34" charset="0"/>
            <a:cs typeface="Times New Roman" panose="02020603050405020304" pitchFamily="18" charset="0"/>
          </a:endParaRPr>
        </a:p>
      </dgm:t>
    </dgm:pt>
    <dgm:pt modelId="{74969C8C-44A8-4AEF-A67D-7B7B01AB80D3}" type="parTrans" cxnId="{D25EB6C7-537E-4FB3-989B-5C5285DC8850}">
      <dgm:prSet/>
      <dgm:spPr/>
      <dgm:t>
        <a:bodyPr/>
        <a:lstStyle/>
        <a:p>
          <a:endParaRPr lang="ru-RU"/>
        </a:p>
      </dgm:t>
    </dgm:pt>
    <dgm:pt modelId="{7FE7BB1B-3CB3-41D7-8E2B-19ECB511D14D}" type="sibTrans" cxnId="{D25EB6C7-537E-4FB3-989B-5C5285DC8850}">
      <dgm:prSet/>
      <dgm:spPr/>
      <dgm:t>
        <a:bodyPr/>
        <a:lstStyle/>
        <a:p>
          <a:endParaRPr lang="ru-RU"/>
        </a:p>
      </dgm:t>
    </dgm:pt>
    <dgm:pt modelId="{44487303-9A9C-4862-9116-239311C65755}">
      <dgm:prSet custT="1"/>
      <dgm:spPr/>
      <dgm:t>
        <a:bodyPr/>
        <a:lstStyle/>
        <a:p>
          <a:r>
            <a:rPr lang="ru-RU" sz="1800" dirty="0" smtClean="0">
              <a:ea typeface="Times New Roman" panose="02020603050405020304" pitchFamily="18" charset="0"/>
              <a:cs typeface="Times New Roman" panose="02020603050405020304" pitchFamily="18" charset="0"/>
            </a:rPr>
            <a:t>Подготовка рекомендаций по совершенствованию системы образования и принятия управленческих решений.</a:t>
          </a:r>
          <a:endParaRPr lang="ru-RU" sz="1800" dirty="0">
            <a:effectLst/>
            <a:ea typeface="Calibri" panose="020F0502020204030204" pitchFamily="34" charset="0"/>
            <a:cs typeface="Times New Roman" panose="02020603050405020304" pitchFamily="18" charset="0"/>
          </a:endParaRPr>
        </a:p>
      </dgm:t>
    </dgm:pt>
    <dgm:pt modelId="{A4294C73-F546-4A9C-AAA5-8B5CC3936B87}" type="parTrans" cxnId="{9B1A008A-04F2-48B3-AB43-C8369E50C35C}">
      <dgm:prSet/>
      <dgm:spPr/>
      <dgm:t>
        <a:bodyPr/>
        <a:lstStyle/>
        <a:p>
          <a:endParaRPr lang="ru-RU"/>
        </a:p>
      </dgm:t>
    </dgm:pt>
    <dgm:pt modelId="{F5330D0D-D517-4DB0-9B31-398EFE38097E}" type="sibTrans" cxnId="{9B1A008A-04F2-48B3-AB43-C8369E50C35C}">
      <dgm:prSet/>
      <dgm:spPr/>
      <dgm:t>
        <a:bodyPr/>
        <a:lstStyle/>
        <a:p>
          <a:endParaRPr lang="ru-RU"/>
        </a:p>
      </dgm:t>
    </dgm:pt>
    <dgm:pt modelId="{CE7D7903-9D0E-4F1F-BD0A-A57C42FAB06E}" type="pres">
      <dgm:prSet presAssocID="{EB7CB4A5-5C17-4154-B964-489C5C952C74}" presName="linearFlow" presStyleCnt="0">
        <dgm:presLayoutVars>
          <dgm:dir/>
          <dgm:animLvl val="lvl"/>
          <dgm:resizeHandles val="exact"/>
        </dgm:presLayoutVars>
      </dgm:prSet>
      <dgm:spPr/>
      <dgm:t>
        <a:bodyPr/>
        <a:lstStyle/>
        <a:p>
          <a:endParaRPr lang="ru-RU"/>
        </a:p>
      </dgm:t>
    </dgm:pt>
    <dgm:pt modelId="{32CA0EEF-B14F-48DE-8C85-6CA68A70963E}" type="pres">
      <dgm:prSet presAssocID="{1D5E6206-DC7F-4DBF-8D4A-15A7692F67C8}" presName="composite" presStyleCnt="0"/>
      <dgm:spPr/>
    </dgm:pt>
    <dgm:pt modelId="{8C9AA1E8-77D1-40A3-8107-0A36A5AE02F2}" type="pres">
      <dgm:prSet presAssocID="{1D5E6206-DC7F-4DBF-8D4A-15A7692F67C8}" presName="parentText" presStyleLbl="alignNode1" presStyleIdx="0" presStyleCnt="4">
        <dgm:presLayoutVars>
          <dgm:chMax val="1"/>
          <dgm:bulletEnabled val="1"/>
        </dgm:presLayoutVars>
      </dgm:prSet>
      <dgm:spPr/>
      <dgm:t>
        <a:bodyPr/>
        <a:lstStyle/>
        <a:p>
          <a:endParaRPr lang="ru-RU"/>
        </a:p>
      </dgm:t>
    </dgm:pt>
    <dgm:pt modelId="{82A1E01B-FD8A-4AB5-BA23-65E1AA2EA4AE}" type="pres">
      <dgm:prSet presAssocID="{1D5E6206-DC7F-4DBF-8D4A-15A7692F67C8}" presName="descendantText" presStyleLbl="alignAcc1" presStyleIdx="0" presStyleCnt="4" custLinFactNeighborY="-4711">
        <dgm:presLayoutVars>
          <dgm:bulletEnabled val="1"/>
        </dgm:presLayoutVars>
      </dgm:prSet>
      <dgm:spPr/>
      <dgm:t>
        <a:bodyPr/>
        <a:lstStyle/>
        <a:p>
          <a:endParaRPr lang="ru-RU"/>
        </a:p>
      </dgm:t>
    </dgm:pt>
    <dgm:pt modelId="{461E8F11-AD60-4B00-9A80-B833A14E9E3D}" type="pres">
      <dgm:prSet presAssocID="{C2A4DF77-9E81-445D-8506-3B01D2E5FFDA}" presName="sp" presStyleCnt="0"/>
      <dgm:spPr/>
    </dgm:pt>
    <dgm:pt modelId="{EA20C644-9E20-474A-8ECD-D56F13B246CD}" type="pres">
      <dgm:prSet presAssocID="{4415C49C-7C04-4164-BBB0-146011909B46}" presName="composite" presStyleCnt="0"/>
      <dgm:spPr/>
    </dgm:pt>
    <dgm:pt modelId="{E1D05EE4-895E-4DE6-9586-63C4C008255D}" type="pres">
      <dgm:prSet presAssocID="{4415C49C-7C04-4164-BBB0-146011909B46}" presName="parentText" presStyleLbl="alignNode1" presStyleIdx="1" presStyleCnt="4">
        <dgm:presLayoutVars>
          <dgm:chMax val="1"/>
          <dgm:bulletEnabled val="1"/>
        </dgm:presLayoutVars>
      </dgm:prSet>
      <dgm:spPr/>
      <dgm:t>
        <a:bodyPr/>
        <a:lstStyle/>
        <a:p>
          <a:endParaRPr lang="ru-RU"/>
        </a:p>
      </dgm:t>
    </dgm:pt>
    <dgm:pt modelId="{B6CC5179-1C5E-47DA-9CFD-304BBF043578}" type="pres">
      <dgm:prSet presAssocID="{4415C49C-7C04-4164-BBB0-146011909B46}" presName="descendantText" presStyleLbl="alignAcc1" presStyleIdx="1" presStyleCnt="4">
        <dgm:presLayoutVars>
          <dgm:bulletEnabled val="1"/>
        </dgm:presLayoutVars>
      </dgm:prSet>
      <dgm:spPr/>
      <dgm:t>
        <a:bodyPr/>
        <a:lstStyle/>
        <a:p>
          <a:endParaRPr lang="ru-RU"/>
        </a:p>
      </dgm:t>
    </dgm:pt>
    <dgm:pt modelId="{99A9F046-8F0D-4088-B014-B66DC370E71A}" type="pres">
      <dgm:prSet presAssocID="{A0949066-67DD-45C8-99C5-CD4950F9F397}" presName="sp" presStyleCnt="0"/>
      <dgm:spPr/>
    </dgm:pt>
    <dgm:pt modelId="{7F4FCD49-84AF-4150-8E06-9A34D8C5B240}" type="pres">
      <dgm:prSet presAssocID="{9D940B7A-62B3-4E1C-AE08-D683BF72E3BB}" presName="composite" presStyleCnt="0"/>
      <dgm:spPr/>
    </dgm:pt>
    <dgm:pt modelId="{4D91BE6C-1144-4D93-82E8-9BB029A68B5F}" type="pres">
      <dgm:prSet presAssocID="{9D940B7A-62B3-4E1C-AE08-D683BF72E3BB}" presName="parentText" presStyleLbl="alignNode1" presStyleIdx="2" presStyleCnt="4">
        <dgm:presLayoutVars>
          <dgm:chMax val="1"/>
          <dgm:bulletEnabled val="1"/>
        </dgm:presLayoutVars>
      </dgm:prSet>
      <dgm:spPr/>
      <dgm:t>
        <a:bodyPr/>
        <a:lstStyle/>
        <a:p>
          <a:endParaRPr lang="ru-RU"/>
        </a:p>
      </dgm:t>
    </dgm:pt>
    <dgm:pt modelId="{C4DA26F1-34FF-4DE5-BA6F-569FC0B12CED}" type="pres">
      <dgm:prSet presAssocID="{9D940B7A-62B3-4E1C-AE08-D683BF72E3BB}" presName="descendantText" presStyleLbl="alignAcc1" presStyleIdx="2" presStyleCnt="4">
        <dgm:presLayoutVars>
          <dgm:bulletEnabled val="1"/>
        </dgm:presLayoutVars>
      </dgm:prSet>
      <dgm:spPr/>
      <dgm:t>
        <a:bodyPr/>
        <a:lstStyle/>
        <a:p>
          <a:endParaRPr lang="ru-RU"/>
        </a:p>
      </dgm:t>
    </dgm:pt>
    <dgm:pt modelId="{649A446A-0917-4DFC-8419-98243E58D6EA}" type="pres">
      <dgm:prSet presAssocID="{5B506FF0-7056-4892-A168-0C6957E96065}" presName="sp" presStyleCnt="0"/>
      <dgm:spPr/>
    </dgm:pt>
    <dgm:pt modelId="{5063EF34-9EA0-45B8-97CD-A538BF8A14AD}" type="pres">
      <dgm:prSet presAssocID="{CB857EFD-1F43-4E23-BA67-AC703AC761EE}" presName="composite" presStyleCnt="0"/>
      <dgm:spPr/>
    </dgm:pt>
    <dgm:pt modelId="{BF4CD82F-A45B-4BDC-A9F6-FDBA130AE6F3}" type="pres">
      <dgm:prSet presAssocID="{CB857EFD-1F43-4E23-BA67-AC703AC761EE}" presName="parentText" presStyleLbl="alignNode1" presStyleIdx="3" presStyleCnt="4" custAng="0" custLinFactNeighborY="13091">
        <dgm:presLayoutVars>
          <dgm:chMax val="1"/>
          <dgm:bulletEnabled val="1"/>
        </dgm:presLayoutVars>
      </dgm:prSet>
      <dgm:spPr/>
      <dgm:t>
        <a:bodyPr/>
        <a:lstStyle/>
        <a:p>
          <a:endParaRPr lang="ru-RU"/>
        </a:p>
      </dgm:t>
    </dgm:pt>
    <dgm:pt modelId="{357DBE81-DF3D-47E1-99CD-7DAE49E091C2}" type="pres">
      <dgm:prSet presAssocID="{CB857EFD-1F43-4E23-BA67-AC703AC761EE}" presName="descendantText" presStyleLbl="alignAcc1" presStyleIdx="3" presStyleCnt="4" custScaleY="137581">
        <dgm:presLayoutVars>
          <dgm:bulletEnabled val="1"/>
        </dgm:presLayoutVars>
      </dgm:prSet>
      <dgm:spPr/>
      <dgm:t>
        <a:bodyPr/>
        <a:lstStyle/>
        <a:p>
          <a:endParaRPr lang="ru-RU"/>
        </a:p>
      </dgm:t>
    </dgm:pt>
  </dgm:ptLst>
  <dgm:cxnLst>
    <dgm:cxn modelId="{5ECE3ED2-AD92-48B9-8281-93EA80C4B157}" type="presOf" srcId="{37D3C537-4FA2-4A6A-9200-29D6FF975547}" destId="{82A1E01B-FD8A-4AB5-BA23-65E1AA2EA4AE}" srcOrd="0" destOrd="1" presId="urn:microsoft.com/office/officeart/2005/8/layout/chevron2"/>
    <dgm:cxn modelId="{7AA5001C-CBFC-4EF3-9F64-FC1034609BF0}" srcId="{EB7CB4A5-5C17-4154-B964-489C5C952C74}" destId="{CB857EFD-1F43-4E23-BA67-AC703AC761EE}" srcOrd="3" destOrd="0" parTransId="{0B07D637-0CA1-4970-BCC0-1574E23689A4}" sibTransId="{C0AC8625-C8D3-484D-A07D-9DF34DEF3C6D}"/>
    <dgm:cxn modelId="{4A240BB0-4906-4C30-B946-DA1C48C52640}" type="presOf" srcId="{BFABB06A-EE3E-4D23-BB79-087E696076CF}" destId="{82A1E01B-FD8A-4AB5-BA23-65E1AA2EA4AE}" srcOrd="0" destOrd="0" presId="urn:microsoft.com/office/officeart/2005/8/layout/chevron2"/>
    <dgm:cxn modelId="{88916650-6FCA-4F7A-874F-C5FE8B279F82}" type="presOf" srcId="{EB7CB4A5-5C17-4154-B964-489C5C952C74}" destId="{CE7D7903-9D0E-4F1F-BD0A-A57C42FAB06E}" srcOrd="0" destOrd="0" presId="urn:microsoft.com/office/officeart/2005/8/layout/chevron2"/>
    <dgm:cxn modelId="{2919158B-5BFE-4AC3-BCA3-4B13EFFE7A6E}" type="presOf" srcId="{EAF11665-CE7C-4590-BF17-9475CF2C4CCA}" destId="{B6CC5179-1C5E-47DA-9CFD-304BBF043578}" srcOrd="0" destOrd="0" presId="urn:microsoft.com/office/officeart/2005/8/layout/chevron2"/>
    <dgm:cxn modelId="{268EB762-9E86-4C35-BDC4-372FBD69A0F5}" type="presOf" srcId="{1D5E6206-DC7F-4DBF-8D4A-15A7692F67C8}" destId="{8C9AA1E8-77D1-40A3-8107-0A36A5AE02F2}" srcOrd="0" destOrd="0" presId="urn:microsoft.com/office/officeart/2005/8/layout/chevron2"/>
    <dgm:cxn modelId="{9A0563A5-7469-4A8F-BF9A-8457F1AFE16A}" type="presOf" srcId="{B32D0BE4-CD14-44B9-8613-6F8CF3E5AA2A}" destId="{357DBE81-DF3D-47E1-99CD-7DAE49E091C2}" srcOrd="0" destOrd="1" presId="urn:microsoft.com/office/officeart/2005/8/layout/chevron2"/>
    <dgm:cxn modelId="{630691A9-A5FB-4928-ADEE-31690A6495AE}" srcId="{1D5E6206-DC7F-4DBF-8D4A-15A7692F67C8}" destId="{37D3C537-4FA2-4A6A-9200-29D6FF975547}" srcOrd="1" destOrd="0" parTransId="{6A88DEF7-35D3-4774-A20F-D1B94BC8E9AB}" sibTransId="{A2170C69-F8F3-408B-9201-DAC74BF0C9FB}"/>
    <dgm:cxn modelId="{030A00AF-AFE9-4636-A3A9-7F57B80AE5E8}" srcId="{4415C49C-7C04-4164-BBB0-146011909B46}" destId="{C94F810C-DC0C-4BC0-AF7B-CB56BAAA6814}" srcOrd="1" destOrd="0" parTransId="{553ECBA9-53B3-49F9-BE28-25A0069449CD}" sibTransId="{C0E3F3FD-FA9C-400D-A2FA-2264462C9C90}"/>
    <dgm:cxn modelId="{AFB50915-05D5-4A18-A4EC-6668C2D48E4F}" type="presOf" srcId="{C94F810C-DC0C-4BC0-AF7B-CB56BAAA6814}" destId="{B6CC5179-1C5E-47DA-9CFD-304BBF043578}" srcOrd="0" destOrd="1" presId="urn:microsoft.com/office/officeart/2005/8/layout/chevron2"/>
    <dgm:cxn modelId="{AEEAE45A-3181-4F64-A117-59EB524E5093}" type="presOf" srcId="{CB857EFD-1F43-4E23-BA67-AC703AC761EE}" destId="{BF4CD82F-A45B-4BDC-A9F6-FDBA130AE6F3}" srcOrd="0" destOrd="0" presId="urn:microsoft.com/office/officeart/2005/8/layout/chevron2"/>
    <dgm:cxn modelId="{530F64F1-D501-4BE9-98DC-273155BDF4E9}" type="presOf" srcId="{9D940B7A-62B3-4E1C-AE08-D683BF72E3BB}" destId="{4D91BE6C-1144-4D93-82E8-9BB029A68B5F}" srcOrd="0" destOrd="0" presId="urn:microsoft.com/office/officeart/2005/8/layout/chevron2"/>
    <dgm:cxn modelId="{78E7FAA0-5CC7-445F-A69A-98B78DA92BB3}" srcId="{1D5E6206-DC7F-4DBF-8D4A-15A7692F67C8}" destId="{BFABB06A-EE3E-4D23-BB79-087E696076CF}" srcOrd="0" destOrd="0" parTransId="{0B1201A2-632E-4EC1-8BAD-72B00119DEDD}" sibTransId="{588C3501-AB58-4BA4-9BCE-F53FE9EC5504}"/>
    <dgm:cxn modelId="{4E15E31B-1309-4EFA-809A-63A8DDD8C2CE}" type="presOf" srcId="{157F4B57-0E40-4E68-AC9F-2F7920B9651B}" destId="{357DBE81-DF3D-47E1-99CD-7DAE49E091C2}" srcOrd="0" destOrd="0" presId="urn:microsoft.com/office/officeart/2005/8/layout/chevron2"/>
    <dgm:cxn modelId="{86B58AC9-6045-418F-A725-75B6A800CE23}" srcId="{EB7CB4A5-5C17-4154-B964-489C5C952C74}" destId="{4415C49C-7C04-4164-BBB0-146011909B46}" srcOrd="1" destOrd="0" parTransId="{A98D1365-8567-47E5-8C54-9E2B94E13BB9}" sibTransId="{A0949066-67DD-45C8-99C5-CD4950F9F397}"/>
    <dgm:cxn modelId="{E26D5EF0-2DA2-411F-8F78-16F87331F8D7}" srcId="{4415C49C-7C04-4164-BBB0-146011909B46}" destId="{EAF11665-CE7C-4590-BF17-9475CF2C4CCA}" srcOrd="0" destOrd="0" parTransId="{7A5B195B-E9E0-4A1F-B96A-1DA6B248BDAB}" sibTransId="{8B56DE7B-3C90-4659-9E98-2099D45156DB}"/>
    <dgm:cxn modelId="{D25EB6C7-537E-4FB3-989B-5C5285DC8850}" srcId="{CB857EFD-1F43-4E23-BA67-AC703AC761EE}" destId="{B32D0BE4-CD14-44B9-8613-6F8CF3E5AA2A}" srcOrd="1" destOrd="0" parTransId="{74969C8C-44A8-4AEF-A67D-7B7B01AB80D3}" sibTransId="{7FE7BB1B-3CB3-41D7-8E2B-19ECB511D14D}"/>
    <dgm:cxn modelId="{B9EB7CF2-C65F-408A-9125-1ABEA424D0BC}" srcId="{9D940B7A-62B3-4E1C-AE08-D683BF72E3BB}" destId="{04D44E2C-76AC-4B2C-B2A9-975BB66922AA}" srcOrd="0" destOrd="0" parTransId="{BCA09716-BAE9-4E6B-A7B8-8B6C17208BDD}" sibTransId="{4A903ECD-571F-48D3-895B-08494BEFE4EB}"/>
    <dgm:cxn modelId="{9B1A008A-04F2-48B3-AB43-C8369E50C35C}" srcId="{CB857EFD-1F43-4E23-BA67-AC703AC761EE}" destId="{44487303-9A9C-4862-9116-239311C65755}" srcOrd="2" destOrd="0" parTransId="{A4294C73-F546-4A9C-AAA5-8B5CC3936B87}" sibTransId="{F5330D0D-D517-4DB0-9B31-398EFE38097E}"/>
    <dgm:cxn modelId="{73141E32-2C1F-4559-89B8-F249E4C5FF2F}" type="presOf" srcId="{4415C49C-7C04-4164-BBB0-146011909B46}" destId="{E1D05EE4-895E-4DE6-9586-63C4C008255D}" srcOrd="0" destOrd="0" presId="urn:microsoft.com/office/officeart/2005/8/layout/chevron2"/>
    <dgm:cxn modelId="{943AE721-1755-4FC4-AC72-F60DF4EE35F8}" srcId="{CB857EFD-1F43-4E23-BA67-AC703AC761EE}" destId="{157F4B57-0E40-4E68-AC9F-2F7920B9651B}" srcOrd="0" destOrd="0" parTransId="{C91DA049-B128-49D1-91C2-1A8EB7034BF1}" sibTransId="{FFCA90FC-1F65-4989-BAE5-B3F2579C2893}"/>
    <dgm:cxn modelId="{F6983F56-27DE-47D0-B32F-CE39BD0743EB}" type="presOf" srcId="{04D44E2C-76AC-4B2C-B2A9-975BB66922AA}" destId="{C4DA26F1-34FF-4DE5-BA6F-569FC0B12CED}" srcOrd="0" destOrd="0" presId="urn:microsoft.com/office/officeart/2005/8/layout/chevron2"/>
    <dgm:cxn modelId="{67C15F8B-ED8A-482E-AB2A-EBCD28A645C3}" srcId="{EB7CB4A5-5C17-4154-B964-489C5C952C74}" destId="{9D940B7A-62B3-4E1C-AE08-D683BF72E3BB}" srcOrd="2" destOrd="0" parTransId="{C073A095-D5E2-4CBC-86A6-12AB93E1926A}" sibTransId="{5B506FF0-7056-4892-A168-0C6957E96065}"/>
    <dgm:cxn modelId="{FBAA81F4-90A3-4227-BCEE-42129BC0C2D0}" type="presOf" srcId="{44487303-9A9C-4862-9116-239311C65755}" destId="{357DBE81-DF3D-47E1-99CD-7DAE49E091C2}" srcOrd="0" destOrd="2" presId="urn:microsoft.com/office/officeart/2005/8/layout/chevron2"/>
    <dgm:cxn modelId="{0CFD1694-9318-4B0B-BDA2-7B5216883718}" srcId="{EB7CB4A5-5C17-4154-B964-489C5C952C74}" destId="{1D5E6206-DC7F-4DBF-8D4A-15A7692F67C8}" srcOrd="0" destOrd="0" parTransId="{127F2162-B819-4B71-ABC5-6B01244D4823}" sibTransId="{C2A4DF77-9E81-445D-8506-3B01D2E5FFDA}"/>
    <dgm:cxn modelId="{3C65DE11-5603-4D34-8042-11D107AE4AAF}" srcId="{4415C49C-7C04-4164-BBB0-146011909B46}" destId="{5675F90A-44FE-4FF7-831F-06DABD564730}" srcOrd="2" destOrd="0" parTransId="{4058516D-25DD-4682-804E-811AC8F7FFA0}" sibTransId="{BC42BDAF-27CE-4305-B879-A2CB77B94A5A}"/>
    <dgm:cxn modelId="{02D16DF9-A439-46E5-94DC-1F1280CFF13E}" type="presOf" srcId="{5675F90A-44FE-4FF7-831F-06DABD564730}" destId="{B6CC5179-1C5E-47DA-9CFD-304BBF043578}" srcOrd="0" destOrd="2" presId="urn:microsoft.com/office/officeart/2005/8/layout/chevron2"/>
    <dgm:cxn modelId="{000E9863-1701-4608-AEF9-11A7F9D4DC47}" type="presParOf" srcId="{CE7D7903-9D0E-4F1F-BD0A-A57C42FAB06E}" destId="{32CA0EEF-B14F-48DE-8C85-6CA68A70963E}" srcOrd="0" destOrd="0" presId="urn:microsoft.com/office/officeart/2005/8/layout/chevron2"/>
    <dgm:cxn modelId="{A588EDE3-5B54-47C9-B3A8-64CE769D4B59}" type="presParOf" srcId="{32CA0EEF-B14F-48DE-8C85-6CA68A70963E}" destId="{8C9AA1E8-77D1-40A3-8107-0A36A5AE02F2}" srcOrd="0" destOrd="0" presId="urn:microsoft.com/office/officeart/2005/8/layout/chevron2"/>
    <dgm:cxn modelId="{8F1BE18B-9671-4B5C-B2CC-85596F7C7CA2}" type="presParOf" srcId="{32CA0EEF-B14F-48DE-8C85-6CA68A70963E}" destId="{82A1E01B-FD8A-4AB5-BA23-65E1AA2EA4AE}" srcOrd="1" destOrd="0" presId="urn:microsoft.com/office/officeart/2005/8/layout/chevron2"/>
    <dgm:cxn modelId="{0A5D7AB2-F94A-4143-B91D-0360DAA95842}" type="presParOf" srcId="{CE7D7903-9D0E-4F1F-BD0A-A57C42FAB06E}" destId="{461E8F11-AD60-4B00-9A80-B833A14E9E3D}" srcOrd="1" destOrd="0" presId="urn:microsoft.com/office/officeart/2005/8/layout/chevron2"/>
    <dgm:cxn modelId="{BD2011AE-CDFA-4DD7-B1AE-1DEF4C676673}" type="presParOf" srcId="{CE7D7903-9D0E-4F1F-BD0A-A57C42FAB06E}" destId="{EA20C644-9E20-474A-8ECD-D56F13B246CD}" srcOrd="2" destOrd="0" presId="urn:microsoft.com/office/officeart/2005/8/layout/chevron2"/>
    <dgm:cxn modelId="{E7EF5DB4-5E67-4847-BCC3-D94474646E1A}" type="presParOf" srcId="{EA20C644-9E20-474A-8ECD-D56F13B246CD}" destId="{E1D05EE4-895E-4DE6-9586-63C4C008255D}" srcOrd="0" destOrd="0" presId="urn:microsoft.com/office/officeart/2005/8/layout/chevron2"/>
    <dgm:cxn modelId="{60860D9E-67D2-46D7-B3D3-15C79EC741C8}" type="presParOf" srcId="{EA20C644-9E20-474A-8ECD-D56F13B246CD}" destId="{B6CC5179-1C5E-47DA-9CFD-304BBF043578}" srcOrd="1" destOrd="0" presId="urn:microsoft.com/office/officeart/2005/8/layout/chevron2"/>
    <dgm:cxn modelId="{366DD7BD-B06B-41C4-BCB9-B4C87C8E8981}" type="presParOf" srcId="{CE7D7903-9D0E-4F1F-BD0A-A57C42FAB06E}" destId="{99A9F046-8F0D-4088-B014-B66DC370E71A}" srcOrd="3" destOrd="0" presId="urn:microsoft.com/office/officeart/2005/8/layout/chevron2"/>
    <dgm:cxn modelId="{6ED4F07E-EB7D-47EA-88DA-0DFEB3BEAED4}" type="presParOf" srcId="{CE7D7903-9D0E-4F1F-BD0A-A57C42FAB06E}" destId="{7F4FCD49-84AF-4150-8E06-9A34D8C5B240}" srcOrd="4" destOrd="0" presId="urn:microsoft.com/office/officeart/2005/8/layout/chevron2"/>
    <dgm:cxn modelId="{DD38EE71-79E8-415A-81B5-5259711E2871}" type="presParOf" srcId="{7F4FCD49-84AF-4150-8E06-9A34D8C5B240}" destId="{4D91BE6C-1144-4D93-82E8-9BB029A68B5F}" srcOrd="0" destOrd="0" presId="urn:microsoft.com/office/officeart/2005/8/layout/chevron2"/>
    <dgm:cxn modelId="{FB5E41F9-9E48-4143-B7A7-59BB94B93E47}" type="presParOf" srcId="{7F4FCD49-84AF-4150-8E06-9A34D8C5B240}" destId="{C4DA26F1-34FF-4DE5-BA6F-569FC0B12CED}" srcOrd="1" destOrd="0" presId="urn:microsoft.com/office/officeart/2005/8/layout/chevron2"/>
    <dgm:cxn modelId="{EBC7128E-0ACC-4425-B927-A34095EDF190}" type="presParOf" srcId="{CE7D7903-9D0E-4F1F-BD0A-A57C42FAB06E}" destId="{649A446A-0917-4DFC-8419-98243E58D6EA}" srcOrd="5" destOrd="0" presId="urn:microsoft.com/office/officeart/2005/8/layout/chevron2"/>
    <dgm:cxn modelId="{E9AD757B-F459-44DD-9DA0-61C9441F5F06}" type="presParOf" srcId="{CE7D7903-9D0E-4F1F-BD0A-A57C42FAB06E}" destId="{5063EF34-9EA0-45B8-97CD-A538BF8A14AD}" srcOrd="6" destOrd="0" presId="urn:microsoft.com/office/officeart/2005/8/layout/chevron2"/>
    <dgm:cxn modelId="{0533B516-76DB-47DC-976E-B84A16126170}" type="presParOf" srcId="{5063EF34-9EA0-45B8-97CD-A538BF8A14AD}" destId="{BF4CD82F-A45B-4BDC-A9F6-FDBA130AE6F3}" srcOrd="0" destOrd="0" presId="urn:microsoft.com/office/officeart/2005/8/layout/chevron2"/>
    <dgm:cxn modelId="{94DDDF3C-3295-4FD8-A140-131ED659AE22}" type="presParOf" srcId="{5063EF34-9EA0-45B8-97CD-A538BF8A14AD}" destId="{357DBE81-DF3D-47E1-99CD-7DAE49E091C2}"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5C21527-DCEF-4063-ACBA-119E9F7FFDFC}" type="doc">
      <dgm:prSet loTypeId="urn:microsoft.com/office/officeart/2005/8/layout/vProcess5" loCatId="process" qsTypeId="urn:microsoft.com/office/officeart/2005/8/quickstyle/3d4" qsCatId="3D" csTypeId="urn:microsoft.com/office/officeart/2005/8/colors/colorful2" csCatId="colorful" phldr="1"/>
      <dgm:spPr/>
      <dgm:t>
        <a:bodyPr/>
        <a:lstStyle/>
        <a:p>
          <a:endParaRPr lang="ru-RU"/>
        </a:p>
      </dgm:t>
    </dgm:pt>
    <dgm:pt modelId="{34F21C83-9C8B-4279-9EBB-16933F80BCCA}">
      <dgm:prSet phldrT="[Текст]" custT="1"/>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sz="1600" b="1" dirty="0" smtClean="0">
              <a:solidFill>
                <a:srgbClr val="002060"/>
              </a:solidFill>
            </a:rPr>
            <a:t>Перечень объектов ВСОКО должен включать все ключевые объекты и быть исчерпывающим</a:t>
          </a:r>
        </a:p>
        <a:p>
          <a:pPr algn="l" defTabSz="755650">
            <a:lnSpc>
              <a:spcPct val="90000"/>
            </a:lnSpc>
            <a:spcBef>
              <a:spcPct val="0"/>
            </a:spcBef>
            <a:spcAft>
              <a:spcPct val="35000"/>
            </a:spcAft>
          </a:pPr>
          <a:endParaRPr lang="ru-RU" sz="1400" b="1" dirty="0"/>
        </a:p>
      </dgm:t>
    </dgm:pt>
    <dgm:pt modelId="{1D127317-345A-4996-9F67-359262E62383}" type="parTrans" cxnId="{5B9EC32F-45FB-4BD1-8394-B17EBBA3042C}">
      <dgm:prSet/>
      <dgm:spPr/>
      <dgm:t>
        <a:bodyPr/>
        <a:lstStyle/>
        <a:p>
          <a:endParaRPr lang="ru-RU" sz="1400" b="1">
            <a:solidFill>
              <a:schemeClr val="tx1"/>
            </a:solidFill>
          </a:endParaRPr>
        </a:p>
      </dgm:t>
    </dgm:pt>
    <dgm:pt modelId="{6F35E957-8553-4BFF-AD8A-6F880600A4A9}" type="sibTrans" cxnId="{5B9EC32F-45FB-4BD1-8394-B17EBBA3042C}">
      <dgm:prSet custT="1"/>
      <dgm:spPr/>
      <dgm:t>
        <a:bodyPr/>
        <a:lstStyle/>
        <a:p>
          <a:endParaRPr lang="ru-RU" sz="1400" b="1">
            <a:solidFill>
              <a:schemeClr val="tx1"/>
            </a:solidFill>
          </a:endParaRPr>
        </a:p>
      </dgm:t>
    </dgm:pt>
    <dgm:pt modelId="{A3C173D7-A5EC-48C2-8701-3CB922269B4B}">
      <dgm:prSet custT="1"/>
      <dgm:spPr/>
      <dgm:t>
        <a:bodyPr/>
        <a:lstStyle/>
        <a:p>
          <a:pPr algn="ctr"/>
          <a:r>
            <a:rPr lang="ru-RU" sz="1600" b="1" dirty="0" smtClean="0">
              <a:solidFill>
                <a:srgbClr val="002060"/>
              </a:solidFill>
            </a:rPr>
            <a:t>Принципиально  невозможно  охватить мониторингом все и вся — «Никто не обнимет необъятного!». </a:t>
          </a:r>
          <a:endParaRPr lang="ru-RU" sz="1600" b="1" dirty="0">
            <a:solidFill>
              <a:srgbClr val="002060"/>
            </a:solidFill>
          </a:endParaRPr>
        </a:p>
      </dgm:t>
    </dgm:pt>
    <dgm:pt modelId="{7E400C15-140C-42BC-95A4-4BBED7740C2F}" type="parTrans" cxnId="{245EDD5B-DF93-4A82-B011-EFDB66753C14}">
      <dgm:prSet/>
      <dgm:spPr/>
      <dgm:t>
        <a:bodyPr/>
        <a:lstStyle/>
        <a:p>
          <a:endParaRPr lang="ru-RU" sz="1400" b="1">
            <a:solidFill>
              <a:schemeClr val="tx1"/>
            </a:solidFill>
          </a:endParaRPr>
        </a:p>
      </dgm:t>
    </dgm:pt>
    <dgm:pt modelId="{6485EA98-21DB-4907-A290-3244AE2DF9D3}" type="sibTrans" cxnId="{245EDD5B-DF93-4A82-B011-EFDB66753C14}">
      <dgm:prSet custT="1"/>
      <dgm:spPr/>
      <dgm:t>
        <a:bodyPr/>
        <a:lstStyle/>
        <a:p>
          <a:endParaRPr lang="ru-RU" sz="1400" b="1">
            <a:solidFill>
              <a:schemeClr val="tx1"/>
            </a:solidFill>
          </a:endParaRPr>
        </a:p>
      </dgm:t>
    </dgm:pt>
    <dgm:pt modelId="{05FE8E98-15B2-421D-90FF-8CF79F6F1398}">
      <dgm:prSet custT="1"/>
      <dgm:spPr/>
      <dgm:t>
        <a:bodyPr/>
        <a:lstStyle/>
        <a:p>
          <a:r>
            <a:rPr lang="ru-RU" sz="1600" b="1" dirty="0" smtClean="0">
              <a:solidFill>
                <a:srgbClr val="002060"/>
              </a:solidFill>
            </a:rPr>
            <a:t>Информация должна быть   максимально полной и предельно краткой. </a:t>
          </a:r>
          <a:endParaRPr lang="ru-RU" sz="1600" b="1" dirty="0">
            <a:solidFill>
              <a:srgbClr val="002060"/>
            </a:solidFill>
          </a:endParaRPr>
        </a:p>
      </dgm:t>
    </dgm:pt>
    <dgm:pt modelId="{2D5128DE-48E4-4408-A29E-97841C8DD730}" type="parTrans" cxnId="{9E95DCE4-0A43-467A-87AB-080E56C91BC1}">
      <dgm:prSet/>
      <dgm:spPr/>
      <dgm:t>
        <a:bodyPr/>
        <a:lstStyle/>
        <a:p>
          <a:endParaRPr lang="ru-RU" sz="1400" b="1">
            <a:solidFill>
              <a:schemeClr val="tx1"/>
            </a:solidFill>
          </a:endParaRPr>
        </a:p>
      </dgm:t>
    </dgm:pt>
    <dgm:pt modelId="{8E9A7D9E-7D51-4289-ACF6-1AAFE97A1F84}" type="sibTrans" cxnId="{9E95DCE4-0A43-467A-87AB-080E56C91BC1}">
      <dgm:prSet custT="1"/>
      <dgm:spPr/>
      <dgm:t>
        <a:bodyPr/>
        <a:lstStyle/>
        <a:p>
          <a:endParaRPr lang="ru-RU" sz="1400" b="1">
            <a:solidFill>
              <a:schemeClr val="tx1"/>
            </a:solidFill>
          </a:endParaRPr>
        </a:p>
      </dgm:t>
    </dgm:pt>
    <dgm:pt modelId="{3D803684-2F93-438A-93A0-9448F87AA485}">
      <dgm:prSet custT="1"/>
      <dgm:spPr/>
      <dgm:t>
        <a:bodyPr/>
        <a:lstStyle/>
        <a:p>
          <a:r>
            <a:rPr lang="ru-RU" sz="1600" b="1" dirty="0" smtClean="0">
              <a:solidFill>
                <a:srgbClr val="002060"/>
              </a:solidFill>
            </a:rPr>
            <a:t>Приоритет информации о состоя- </a:t>
          </a:r>
          <a:r>
            <a:rPr lang="ru-RU" sz="1600" b="1" dirty="0" err="1" smtClean="0">
              <a:solidFill>
                <a:srgbClr val="002060"/>
              </a:solidFill>
            </a:rPr>
            <a:t>нии</a:t>
          </a:r>
          <a:r>
            <a:rPr lang="ru-RU" sz="1600" b="1" dirty="0" smtClean="0">
              <a:solidFill>
                <a:srgbClr val="002060"/>
              </a:solidFill>
            </a:rPr>
            <a:t> тех объектов, которые </a:t>
          </a:r>
          <a:r>
            <a:rPr lang="ru-RU" sz="1600" b="1" dirty="0" err="1" smtClean="0">
              <a:solidFill>
                <a:srgbClr val="002060"/>
              </a:solidFill>
            </a:rPr>
            <a:t>оказы-вают</a:t>
          </a:r>
          <a:r>
            <a:rPr lang="ru-RU" sz="1600" b="1" dirty="0" smtClean="0">
              <a:solidFill>
                <a:srgbClr val="002060"/>
              </a:solidFill>
            </a:rPr>
            <a:t> существенное влияние на ко- </a:t>
          </a:r>
          <a:r>
            <a:rPr lang="ru-RU" sz="1600" b="1" dirty="0" err="1" smtClean="0">
              <a:solidFill>
                <a:srgbClr val="002060"/>
              </a:solidFill>
            </a:rPr>
            <a:t>нечные</a:t>
          </a:r>
          <a:r>
            <a:rPr lang="ru-RU" sz="1600" b="1" dirty="0" smtClean="0">
              <a:solidFill>
                <a:srgbClr val="002060"/>
              </a:solidFill>
            </a:rPr>
            <a:t> результаты деятельности </a:t>
          </a:r>
          <a:endParaRPr lang="ru-RU" sz="1600" b="1" dirty="0">
            <a:solidFill>
              <a:srgbClr val="002060"/>
            </a:solidFill>
          </a:endParaRPr>
        </a:p>
      </dgm:t>
    </dgm:pt>
    <dgm:pt modelId="{AEE08AE5-89A2-4A01-8F82-6F5197A90D7C}" type="parTrans" cxnId="{47A9CCE0-BB41-4EE1-884E-8B82E75186E3}">
      <dgm:prSet/>
      <dgm:spPr/>
      <dgm:t>
        <a:bodyPr/>
        <a:lstStyle/>
        <a:p>
          <a:endParaRPr lang="ru-RU" sz="1400" b="1">
            <a:solidFill>
              <a:schemeClr val="tx1"/>
            </a:solidFill>
          </a:endParaRPr>
        </a:p>
      </dgm:t>
    </dgm:pt>
    <dgm:pt modelId="{F5CC46CE-2605-4053-87DF-47AB0C169637}" type="sibTrans" cxnId="{47A9CCE0-BB41-4EE1-884E-8B82E75186E3}">
      <dgm:prSet custT="1"/>
      <dgm:spPr/>
      <dgm:t>
        <a:bodyPr/>
        <a:lstStyle/>
        <a:p>
          <a:endParaRPr lang="ru-RU" sz="1400" b="1">
            <a:solidFill>
              <a:schemeClr val="tx1"/>
            </a:solidFill>
          </a:endParaRPr>
        </a:p>
      </dgm:t>
    </dgm:pt>
    <dgm:pt modelId="{16D38328-BA1D-4CF5-8BF4-CF786ECEDBA6}" type="pres">
      <dgm:prSet presAssocID="{75C21527-DCEF-4063-ACBA-119E9F7FFDFC}" presName="outerComposite" presStyleCnt="0">
        <dgm:presLayoutVars>
          <dgm:chMax val="5"/>
          <dgm:dir/>
          <dgm:resizeHandles val="exact"/>
        </dgm:presLayoutVars>
      </dgm:prSet>
      <dgm:spPr/>
      <dgm:t>
        <a:bodyPr/>
        <a:lstStyle/>
        <a:p>
          <a:endParaRPr lang="ru-RU"/>
        </a:p>
      </dgm:t>
    </dgm:pt>
    <dgm:pt modelId="{1487364F-39CC-495B-9D00-0599763DC6A8}" type="pres">
      <dgm:prSet presAssocID="{75C21527-DCEF-4063-ACBA-119E9F7FFDFC}" presName="dummyMaxCanvas" presStyleCnt="0">
        <dgm:presLayoutVars/>
      </dgm:prSet>
      <dgm:spPr/>
      <dgm:t>
        <a:bodyPr/>
        <a:lstStyle/>
        <a:p>
          <a:endParaRPr lang="ru-RU"/>
        </a:p>
      </dgm:t>
    </dgm:pt>
    <dgm:pt modelId="{8957F0A1-2CB5-49C0-8125-02CEE45F2BED}" type="pres">
      <dgm:prSet presAssocID="{75C21527-DCEF-4063-ACBA-119E9F7FFDFC}" presName="FourNodes_1" presStyleLbl="node1" presStyleIdx="0" presStyleCnt="4" custScaleX="93493" custLinFactNeighborX="8293" custLinFactNeighborY="6262">
        <dgm:presLayoutVars>
          <dgm:bulletEnabled val="1"/>
        </dgm:presLayoutVars>
      </dgm:prSet>
      <dgm:spPr/>
      <dgm:t>
        <a:bodyPr/>
        <a:lstStyle/>
        <a:p>
          <a:endParaRPr lang="ru-RU"/>
        </a:p>
      </dgm:t>
    </dgm:pt>
    <dgm:pt modelId="{4CE3983D-77A9-4787-AAA3-7CB9A79DA4A3}" type="pres">
      <dgm:prSet presAssocID="{75C21527-DCEF-4063-ACBA-119E9F7FFDFC}" presName="FourNodes_2" presStyleLbl="node1" presStyleIdx="1" presStyleCnt="4" custScaleX="87151" custLinFactNeighborX="7468" custLinFactNeighborY="9091">
        <dgm:presLayoutVars>
          <dgm:bulletEnabled val="1"/>
        </dgm:presLayoutVars>
      </dgm:prSet>
      <dgm:spPr/>
      <dgm:t>
        <a:bodyPr/>
        <a:lstStyle/>
        <a:p>
          <a:endParaRPr lang="ru-RU"/>
        </a:p>
      </dgm:t>
    </dgm:pt>
    <dgm:pt modelId="{6E0841CD-07BD-403B-B8D9-EB28256C321A}" type="pres">
      <dgm:prSet presAssocID="{75C21527-DCEF-4063-ACBA-119E9F7FFDFC}" presName="FourNodes_3" presStyleLbl="node1" presStyleIdx="2" presStyleCnt="4" custScaleX="84502" custLinFactNeighborX="8419" custLinFactNeighborY="523">
        <dgm:presLayoutVars>
          <dgm:bulletEnabled val="1"/>
        </dgm:presLayoutVars>
      </dgm:prSet>
      <dgm:spPr/>
      <dgm:t>
        <a:bodyPr/>
        <a:lstStyle/>
        <a:p>
          <a:endParaRPr lang="ru-RU"/>
        </a:p>
      </dgm:t>
    </dgm:pt>
    <dgm:pt modelId="{2D52D91E-821C-4019-BEC6-374C63806444}" type="pres">
      <dgm:prSet presAssocID="{75C21527-DCEF-4063-ACBA-119E9F7FFDFC}" presName="FourNodes_4" presStyleLbl="node1" presStyleIdx="3" presStyleCnt="4" custScaleX="66758" custLinFactNeighborX="14066" custLinFactNeighborY="-1269">
        <dgm:presLayoutVars>
          <dgm:bulletEnabled val="1"/>
        </dgm:presLayoutVars>
      </dgm:prSet>
      <dgm:spPr/>
      <dgm:t>
        <a:bodyPr/>
        <a:lstStyle/>
        <a:p>
          <a:endParaRPr lang="ru-RU"/>
        </a:p>
      </dgm:t>
    </dgm:pt>
    <dgm:pt modelId="{E868173A-F7BB-45CE-A966-A8ED40EE2228}" type="pres">
      <dgm:prSet presAssocID="{75C21527-DCEF-4063-ACBA-119E9F7FFDFC}" presName="FourConn_1-2" presStyleLbl="fgAccFollowNode1" presStyleIdx="0" presStyleCnt="3">
        <dgm:presLayoutVars>
          <dgm:bulletEnabled val="1"/>
        </dgm:presLayoutVars>
      </dgm:prSet>
      <dgm:spPr/>
      <dgm:t>
        <a:bodyPr/>
        <a:lstStyle/>
        <a:p>
          <a:endParaRPr lang="ru-RU"/>
        </a:p>
      </dgm:t>
    </dgm:pt>
    <dgm:pt modelId="{884DA6A9-AAA3-4A11-8EA5-7C9B6306F616}" type="pres">
      <dgm:prSet presAssocID="{75C21527-DCEF-4063-ACBA-119E9F7FFDFC}" presName="FourConn_2-3" presStyleLbl="fgAccFollowNode1" presStyleIdx="1" presStyleCnt="3">
        <dgm:presLayoutVars>
          <dgm:bulletEnabled val="1"/>
        </dgm:presLayoutVars>
      </dgm:prSet>
      <dgm:spPr/>
      <dgm:t>
        <a:bodyPr/>
        <a:lstStyle/>
        <a:p>
          <a:endParaRPr lang="ru-RU"/>
        </a:p>
      </dgm:t>
    </dgm:pt>
    <dgm:pt modelId="{46CA5679-2964-42DF-8F6A-2DEE2B19C5BD}" type="pres">
      <dgm:prSet presAssocID="{75C21527-DCEF-4063-ACBA-119E9F7FFDFC}" presName="FourConn_3-4" presStyleLbl="fgAccFollowNode1" presStyleIdx="2" presStyleCnt="3">
        <dgm:presLayoutVars>
          <dgm:bulletEnabled val="1"/>
        </dgm:presLayoutVars>
      </dgm:prSet>
      <dgm:spPr/>
      <dgm:t>
        <a:bodyPr/>
        <a:lstStyle/>
        <a:p>
          <a:endParaRPr lang="ru-RU"/>
        </a:p>
      </dgm:t>
    </dgm:pt>
    <dgm:pt modelId="{C78E022F-03CC-42B3-B698-E4B033AEA140}" type="pres">
      <dgm:prSet presAssocID="{75C21527-DCEF-4063-ACBA-119E9F7FFDFC}" presName="FourNodes_1_text" presStyleLbl="node1" presStyleIdx="3" presStyleCnt="4">
        <dgm:presLayoutVars>
          <dgm:bulletEnabled val="1"/>
        </dgm:presLayoutVars>
      </dgm:prSet>
      <dgm:spPr/>
      <dgm:t>
        <a:bodyPr/>
        <a:lstStyle/>
        <a:p>
          <a:endParaRPr lang="ru-RU"/>
        </a:p>
      </dgm:t>
    </dgm:pt>
    <dgm:pt modelId="{46B670E2-F57F-46C3-857B-9579BF0AADF5}" type="pres">
      <dgm:prSet presAssocID="{75C21527-DCEF-4063-ACBA-119E9F7FFDFC}" presName="FourNodes_2_text" presStyleLbl="node1" presStyleIdx="3" presStyleCnt="4">
        <dgm:presLayoutVars>
          <dgm:bulletEnabled val="1"/>
        </dgm:presLayoutVars>
      </dgm:prSet>
      <dgm:spPr/>
      <dgm:t>
        <a:bodyPr/>
        <a:lstStyle/>
        <a:p>
          <a:endParaRPr lang="ru-RU"/>
        </a:p>
      </dgm:t>
    </dgm:pt>
    <dgm:pt modelId="{CDD9B8B3-179C-4BDF-87E3-9853B171252B}" type="pres">
      <dgm:prSet presAssocID="{75C21527-DCEF-4063-ACBA-119E9F7FFDFC}" presName="FourNodes_3_text" presStyleLbl="node1" presStyleIdx="3" presStyleCnt="4">
        <dgm:presLayoutVars>
          <dgm:bulletEnabled val="1"/>
        </dgm:presLayoutVars>
      </dgm:prSet>
      <dgm:spPr/>
      <dgm:t>
        <a:bodyPr/>
        <a:lstStyle/>
        <a:p>
          <a:endParaRPr lang="ru-RU"/>
        </a:p>
      </dgm:t>
    </dgm:pt>
    <dgm:pt modelId="{FB6A0D7F-1A4B-4974-82C8-FF9D447920C3}" type="pres">
      <dgm:prSet presAssocID="{75C21527-DCEF-4063-ACBA-119E9F7FFDFC}" presName="FourNodes_4_text" presStyleLbl="node1" presStyleIdx="3" presStyleCnt="4">
        <dgm:presLayoutVars>
          <dgm:bulletEnabled val="1"/>
        </dgm:presLayoutVars>
      </dgm:prSet>
      <dgm:spPr/>
      <dgm:t>
        <a:bodyPr/>
        <a:lstStyle/>
        <a:p>
          <a:endParaRPr lang="ru-RU"/>
        </a:p>
      </dgm:t>
    </dgm:pt>
  </dgm:ptLst>
  <dgm:cxnLst>
    <dgm:cxn modelId="{49CD849D-B90A-4D68-A219-BFF526A83729}" type="presOf" srcId="{05FE8E98-15B2-421D-90FF-8CF79F6F1398}" destId="{2D52D91E-821C-4019-BEC6-374C63806444}" srcOrd="0" destOrd="0" presId="urn:microsoft.com/office/officeart/2005/8/layout/vProcess5"/>
    <dgm:cxn modelId="{7E06E5C9-6B72-452E-93C1-57ED692969B2}" type="presOf" srcId="{05FE8E98-15B2-421D-90FF-8CF79F6F1398}" destId="{FB6A0D7F-1A4B-4974-82C8-FF9D447920C3}" srcOrd="1" destOrd="0" presId="urn:microsoft.com/office/officeart/2005/8/layout/vProcess5"/>
    <dgm:cxn modelId="{01FDF22E-EAA8-4279-9CB8-FBC7D753D9D4}" type="presOf" srcId="{3D803684-2F93-438A-93A0-9448F87AA485}" destId="{CDD9B8B3-179C-4BDF-87E3-9853B171252B}" srcOrd="1" destOrd="0" presId="urn:microsoft.com/office/officeart/2005/8/layout/vProcess5"/>
    <dgm:cxn modelId="{47A9CCE0-BB41-4EE1-884E-8B82E75186E3}" srcId="{75C21527-DCEF-4063-ACBA-119E9F7FFDFC}" destId="{3D803684-2F93-438A-93A0-9448F87AA485}" srcOrd="2" destOrd="0" parTransId="{AEE08AE5-89A2-4A01-8F82-6F5197A90D7C}" sibTransId="{F5CC46CE-2605-4053-87DF-47AB0C169637}"/>
    <dgm:cxn modelId="{B035972F-0B90-4AD2-85EC-74B427E3436F}" type="presOf" srcId="{3D803684-2F93-438A-93A0-9448F87AA485}" destId="{6E0841CD-07BD-403B-B8D9-EB28256C321A}" srcOrd="0" destOrd="0" presId="urn:microsoft.com/office/officeart/2005/8/layout/vProcess5"/>
    <dgm:cxn modelId="{7FED34B8-3FA8-48E2-B237-F71632C3066D}" type="presOf" srcId="{A3C173D7-A5EC-48C2-8701-3CB922269B4B}" destId="{46B670E2-F57F-46C3-857B-9579BF0AADF5}" srcOrd="1" destOrd="0" presId="urn:microsoft.com/office/officeart/2005/8/layout/vProcess5"/>
    <dgm:cxn modelId="{0CF852EA-013C-41D7-951E-923727C9614D}" type="presOf" srcId="{34F21C83-9C8B-4279-9EBB-16933F80BCCA}" destId="{8957F0A1-2CB5-49C0-8125-02CEE45F2BED}" srcOrd="0" destOrd="0" presId="urn:microsoft.com/office/officeart/2005/8/layout/vProcess5"/>
    <dgm:cxn modelId="{9E95DCE4-0A43-467A-87AB-080E56C91BC1}" srcId="{75C21527-DCEF-4063-ACBA-119E9F7FFDFC}" destId="{05FE8E98-15B2-421D-90FF-8CF79F6F1398}" srcOrd="3" destOrd="0" parTransId="{2D5128DE-48E4-4408-A29E-97841C8DD730}" sibTransId="{8E9A7D9E-7D51-4289-ACF6-1AAFE97A1F84}"/>
    <dgm:cxn modelId="{67015396-FFEF-4474-A02D-4873AF86ADA4}" type="presOf" srcId="{6F35E957-8553-4BFF-AD8A-6F880600A4A9}" destId="{E868173A-F7BB-45CE-A966-A8ED40EE2228}" srcOrd="0" destOrd="0" presId="urn:microsoft.com/office/officeart/2005/8/layout/vProcess5"/>
    <dgm:cxn modelId="{4924427C-8261-4DA7-ABDE-C7E47A3A24E3}" type="presOf" srcId="{75C21527-DCEF-4063-ACBA-119E9F7FFDFC}" destId="{16D38328-BA1D-4CF5-8BF4-CF786ECEDBA6}" srcOrd="0" destOrd="0" presId="urn:microsoft.com/office/officeart/2005/8/layout/vProcess5"/>
    <dgm:cxn modelId="{F1EB811D-8F4E-49F9-BB34-0D8C121B5093}" type="presOf" srcId="{A3C173D7-A5EC-48C2-8701-3CB922269B4B}" destId="{4CE3983D-77A9-4787-AAA3-7CB9A79DA4A3}" srcOrd="0" destOrd="0" presId="urn:microsoft.com/office/officeart/2005/8/layout/vProcess5"/>
    <dgm:cxn modelId="{0160E94E-7FFE-446D-8EEC-0B5FCB6DD136}" type="presOf" srcId="{34F21C83-9C8B-4279-9EBB-16933F80BCCA}" destId="{C78E022F-03CC-42B3-B698-E4B033AEA140}" srcOrd="1" destOrd="0" presId="urn:microsoft.com/office/officeart/2005/8/layout/vProcess5"/>
    <dgm:cxn modelId="{5B9EC32F-45FB-4BD1-8394-B17EBBA3042C}" srcId="{75C21527-DCEF-4063-ACBA-119E9F7FFDFC}" destId="{34F21C83-9C8B-4279-9EBB-16933F80BCCA}" srcOrd="0" destOrd="0" parTransId="{1D127317-345A-4996-9F67-359262E62383}" sibTransId="{6F35E957-8553-4BFF-AD8A-6F880600A4A9}"/>
    <dgm:cxn modelId="{245EDD5B-DF93-4A82-B011-EFDB66753C14}" srcId="{75C21527-DCEF-4063-ACBA-119E9F7FFDFC}" destId="{A3C173D7-A5EC-48C2-8701-3CB922269B4B}" srcOrd="1" destOrd="0" parTransId="{7E400C15-140C-42BC-95A4-4BBED7740C2F}" sibTransId="{6485EA98-21DB-4907-A290-3244AE2DF9D3}"/>
    <dgm:cxn modelId="{380B0FD7-D910-4775-A418-F0616A92FFA4}" type="presOf" srcId="{6485EA98-21DB-4907-A290-3244AE2DF9D3}" destId="{884DA6A9-AAA3-4A11-8EA5-7C9B6306F616}" srcOrd="0" destOrd="0" presId="urn:microsoft.com/office/officeart/2005/8/layout/vProcess5"/>
    <dgm:cxn modelId="{965C604D-334A-43A5-B006-2E03BD693BC1}" type="presOf" srcId="{F5CC46CE-2605-4053-87DF-47AB0C169637}" destId="{46CA5679-2964-42DF-8F6A-2DEE2B19C5BD}" srcOrd="0" destOrd="0" presId="urn:microsoft.com/office/officeart/2005/8/layout/vProcess5"/>
    <dgm:cxn modelId="{91F6968D-4F06-4DC9-BAB9-2A1FD1B93B24}" type="presParOf" srcId="{16D38328-BA1D-4CF5-8BF4-CF786ECEDBA6}" destId="{1487364F-39CC-495B-9D00-0599763DC6A8}" srcOrd="0" destOrd="0" presId="urn:microsoft.com/office/officeart/2005/8/layout/vProcess5"/>
    <dgm:cxn modelId="{E91955BF-4E11-423B-9106-B93BE76A2781}" type="presParOf" srcId="{16D38328-BA1D-4CF5-8BF4-CF786ECEDBA6}" destId="{8957F0A1-2CB5-49C0-8125-02CEE45F2BED}" srcOrd="1" destOrd="0" presId="urn:microsoft.com/office/officeart/2005/8/layout/vProcess5"/>
    <dgm:cxn modelId="{68D71AA2-C125-4650-BF94-A5F0F98D5575}" type="presParOf" srcId="{16D38328-BA1D-4CF5-8BF4-CF786ECEDBA6}" destId="{4CE3983D-77A9-4787-AAA3-7CB9A79DA4A3}" srcOrd="2" destOrd="0" presId="urn:microsoft.com/office/officeart/2005/8/layout/vProcess5"/>
    <dgm:cxn modelId="{58ACB2CB-D5AC-4936-8A0F-8B4CC4092A21}" type="presParOf" srcId="{16D38328-BA1D-4CF5-8BF4-CF786ECEDBA6}" destId="{6E0841CD-07BD-403B-B8D9-EB28256C321A}" srcOrd="3" destOrd="0" presId="urn:microsoft.com/office/officeart/2005/8/layout/vProcess5"/>
    <dgm:cxn modelId="{7B76C6CA-BB2C-4BC6-80E1-EE9D1CCDA519}" type="presParOf" srcId="{16D38328-BA1D-4CF5-8BF4-CF786ECEDBA6}" destId="{2D52D91E-821C-4019-BEC6-374C63806444}" srcOrd="4" destOrd="0" presId="urn:microsoft.com/office/officeart/2005/8/layout/vProcess5"/>
    <dgm:cxn modelId="{0554F673-3E50-4BCB-88F3-D4D863F8B44D}" type="presParOf" srcId="{16D38328-BA1D-4CF5-8BF4-CF786ECEDBA6}" destId="{E868173A-F7BB-45CE-A966-A8ED40EE2228}" srcOrd="5" destOrd="0" presId="urn:microsoft.com/office/officeart/2005/8/layout/vProcess5"/>
    <dgm:cxn modelId="{10C4FFE3-269A-4161-B755-80134AD2DA8F}" type="presParOf" srcId="{16D38328-BA1D-4CF5-8BF4-CF786ECEDBA6}" destId="{884DA6A9-AAA3-4A11-8EA5-7C9B6306F616}" srcOrd="6" destOrd="0" presId="urn:microsoft.com/office/officeart/2005/8/layout/vProcess5"/>
    <dgm:cxn modelId="{0D47ABB0-3BD2-48A8-BDA1-3E21119CE33B}" type="presParOf" srcId="{16D38328-BA1D-4CF5-8BF4-CF786ECEDBA6}" destId="{46CA5679-2964-42DF-8F6A-2DEE2B19C5BD}" srcOrd="7" destOrd="0" presId="urn:microsoft.com/office/officeart/2005/8/layout/vProcess5"/>
    <dgm:cxn modelId="{CF38B80C-4AD9-4F95-84AF-DEFC976CB045}" type="presParOf" srcId="{16D38328-BA1D-4CF5-8BF4-CF786ECEDBA6}" destId="{C78E022F-03CC-42B3-B698-E4B033AEA140}" srcOrd="8" destOrd="0" presId="urn:microsoft.com/office/officeart/2005/8/layout/vProcess5"/>
    <dgm:cxn modelId="{4D3BB55B-A66F-44C9-9D3C-04FADF263AEB}" type="presParOf" srcId="{16D38328-BA1D-4CF5-8BF4-CF786ECEDBA6}" destId="{46B670E2-F57F-46C3-857B-9579BF0AADF5}" srcOrd="9" destOrd="0" presId="urn:microsoft.com/office/officeart/2005/8/layout/vProcess5"/>
    <dgm:cxn modelId="{29F71C68-3956-4003-A140-79BF98DC70B0}" type="presParOf" srcId="{16D38328-BA1D-4CF5-8BF4-CF786ECEDBA6}" destId="{CDD9B8B3-179C-4BDF-87E3-9853B171252B}" srcOrd="10" destOrd="0" presId="urn:microsoft.com/office/officeart/2005/8/layout/vProcess5"/>
    <dgm:cxn modelId="{0CC8C94D-80A3-445C-8CB0-A4BCCCEFA76E}" type="presParOf" srcId="{16D38328-BA1D-4CF5-8BF4-CF786ECEDBA6}" destId="{FB6A0D7F-1A4B-4974-82C8-FF9D447920C3}" srcOrd="11"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6961D0-FA94-45A2-89A6-283C94D8C440}">
      <dsp:nvSpPr>
        <dsp:cNvPr id="0" name=""/>
        <dsp:cNvSpPr/>
      </dsp:nvSpPr>
      <dsp:spPr>
        <a:xfrm>
          <a:off x="2159496" y="0"/>
          <a:ext cx="1777007" cy="888503"/>
        </a:xfrm>
        <a:prstGeom prst="roundRect">
          <a:avLst>
            <a:gd name="adj" fmla="val 100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kern="1200" dirty="0" smtClean="0"/>
            <a:t>Ребёнок</a:t>
          </a:r>
          <a:endParaRPr lang="ru-RU" sz="2800" kern="1200" dirty="0"/>
        </a:p>
      </dsp:txBody>
      <dsp:txXfrm>
        <a:off x="2185519" y="26023"/>
        <a:ext cx="1724961" cy="836457"/>
      </dsp:txXfrm>
    </dsp:sp>
    <dsp:sp modelId="{08D843C4-E64D-4FB8-9C17-C2E2803DA1F0}">
      <dsp:nvSpPr>
        <dsp:cNvPr id="0" name=""/>
        <dsp:cNvSpPr/>
      </dsp:nvSpPr>
      <dsp:spPr>
        <a:xfrm rot="1971547">
          <a:off x="3841579" y="483866"/>
          <a:ext cx="967304" cy="396015"/>
        </a:xfrm>
        <a:prstGeom prst="leftRightArrow">
          <a:avLst>
            <a:gd name="adj1" fmla="val 60000"/>
            <a:gd name="adj2" fmla="val 50000"/>
          </a:avLst>
        </a:prstGeom>
        <a:solidFill>
          <a:schemeClr val="accent2">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ru-RU" sz="1700" kern="1200"/>
        </a:p>
      </dsp:txBody>
      <dsp:txXfrm>
        <a:off x="3960384" y="563069"/>
        <a:ext cx="729695" cy="237609"/>
      </dsp:txXfrm>
    </dsp:sp>
    <dsp:sp modelId="{F08BADCC-E6F7-4DDA-A0A6-2BCFEAAB08B4}">
      <dsp:nvSpPr>
        <dsp:cNvPr id="0" name=""/>
        <dsp:cNvSpPr/>
      </dsp:nvSpPr>
      <dsp:spPr>
        <a:xfrm>
          <a:off x="3908472" y="1129693"/>
          <a:ext cx="1777007" cy="888503"/>
        </a:xfrm>
        <a:prstGeom prst="roundRect">
          <a:avLst>
            <a:gd name="adj" fmla="val 10000"/>
          </a:avLst>
        </a:prstGeom>
        <a:solidFill>
          <a:schemeClr val="accent2">
            <a:hueOff val="2340759"/>
            <a:satOff val="-2919"/>
            <a:lumOff val="68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kern="1200" dirty="0" smtClean="0"/>
            <a:t>Мир</a:t>
          </a:r>
          <a:endParaRPr lang="ru-RU" sz="2800" kern="1200" dirty="0"/>
        </a:p>
      </dsp:txBody>
      <dsp:txXfrm>
        <a:off x="3934495" y="1155716"/>
        <a:ext cx="1724961" cy="836457"/>
      </dsp:txXfrm>
    </dsp:sp>
    <dsp:sp modelId="{D61D59CC-73E0-4AC4-B3DC-6C280D21CF34}">
      <dsp:nvSpPr>
        <dsp:cNvPr id="0" name=""/>
        <dsp:cNvSpPr/>
      </dsp:nvSpPr>
      <dsp:spPr>
        <a:xfrm rot="21596871">
          <a:off x="2590034" y="1059559"/>
          <a:ext cx="915930" cy="592518"/>
        </a:xfrm>
        <a:prstGeom prst="curvedUpArrow">
          <a:avLst/>
        </a:prstGeom>
        <a:solidFill>
          <a:schemeClr val="accent2">
            <a:hueOff val="2340759"/>
            <a:satOff val="-2919"/>
            <a:lumOff val="686"/>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ru-RU" sz="2200" kern="1200"/>
        </a:p>
      </dsp:txBody>
      <dsp:txXfrm rot="10800000">
        <a:off x="2767789" y="1178063"/>
        <a:ext cx="560420" cy="355510"/>
      </dsp:txXfrm>
    </dsp:sp>
    <dsp:sp modelId="{66C2C86E-7782-440D-8486-64D827AC85DB}">
      <dsp:nvSpPr>
        <dsp:cNvPr id="0" name=""/>
        <dsp:cNvSpPr/>
      </dsp:nvSpPr>
      <dsp:spPr>
        <a:xfrm>
          <a:off x="604722" y="1132700"/>
          <a:ext cx="1777007" cy="888503"/>
        </a:xfrm>
        <a:prstGeom prst="roundRect">
          <a:avLst>
            <a:gd name="adj" fmla="val 10000"/>
          </a:avLst>
        </a:prstGeom>
        <a:solidFill>
          <a:schemeClr val="accent2">
            <a:hueOff val="4681519"/>
            <a:satOff val="-5839"/>
            <a:lumOff val="137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kern="1200" dirty="0" smtClean="0"/>
            <a:t>Взрослый</a:t>
          </a:r>
          <a:endParaRPr lang="ru-RU" sz="2800" kern="1200" dirty="0"/>
        </a:p>
      </dsp:txBody>
      <dsp:txXfrm>
        <a:off x="630745" y="1158723"/>
        <a:ext cx="1724961" cy="836457"/>
      </dsp:txXfrm>
    </dsp:sp>
    <dsp:sp modelId="{2C4D060D-A903-4528-B7C2-8014B3A47474}">
      <dsp:nvSpPr>
        <dsp:cNvPr id="0" name=""/>
        <dsp:cNvSpPr/>
      </dsp:nvSpPr>
      <dsp:spPr>
        <a:xfrm rot="19435530">
          <a:off x="1171893" y="502750"/>
          <a:ext cx="1073228" cy="411801"/>
        </a:xfrm>
        <a:prstGeom prst="leftRightArrow">
          <a:avLst>
            <a:gd name="adj1" fmla="val 60000"/>
            <a:gd name="adj2" fmla="val 50000"/>
          </a:avLst>
        </a:prstGeom>
        <a:solidFill>
          <a:schemeClr val="accent2">
            <a:hueOff val="4681519"/>
            <a:satOff val="-5839"/>
            <a:lumOff val="1373"/>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ru-RU" sz="1700" kern="1200"/>
        </a:p>
      </dsp:txBody>
      <dsp:txXfrm>
        <a:off x="1295433" y="585110"/>
        <a:ext cx="826148" cy="2470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649752-1DFD-4A4F-8FDF-2745B8EB2FA1}">
      <dsp:nvSpPr>
        <dsp:cNvPr id="0" name=""/>
        <dsp:cNvSpPr/>
      </dsp:nvSpPr>
      <dsp:spPr>
        <a:xfrm rot="5400000">
          <a:off x="-150086" y="92003"/>
          <a:ext cx="1418579" cy="1243809"/>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b="1" kern="1200" dirty="0" err="1" smtClean="0"/>
            <a:t>Оптималь-ность</a:t>
          </a:r>
          <a:r>
            <a:rPr lang="ru-RU" sz="1400" b="1" kern="1200" dirty="0" smtClean="0"/>
            <a:t> </a:t>
          </a:r>
          <a:endParaRPr lang="ru-RU" sz="1400" b="1" kern="1200" dirty="0"/>
        </a:p>
      </dsp:txBody>
      <dsp:txXfrm rot="-5400000">
        <a:off x="-62700" y="626523"/>
        <a:ext cx="1243809" cy="174770"/>
      </dsp:txXfrm>
    </dsp:sp>
    <dsp:sp modelId="{9070E01F-7284-45CF-953B-8A000093FA09}">
      <dsp:nvSpPr>
        <dsp:cNvPr id="0" name=""/>
        <dsp:cNvSpPr/>
      </dsp:nvSpPr>
      <dsp:spPr>
        <a:xfrm rot="5400000">
          <a:off x="4292735" y="-3232411"/>
          <a:ext cx="922561" cy="7396619"/>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ru-RU" sz="1800" kern="1200" dirty="0" smtClean="0"/>
            <a:t>оптимальное использование источников первичных данных для определения показателей качества и эффективности образования (с учетом возможности их многократного использования)</a:t>
          </a:r>
          <a:endParaRPr lang="ru-RU" sz="1800" b="1" kern="1200" dirty="0"/>
        </a:p>
      </dsp:txBody>
      <dsp:txXfrm rot="-5400000">
        <a:off x="1055706" y="49654"/>
        <a:ext cx="7351583" cy="832489"/>
      </dsp:txXfrm>
    </dsp:sp>
    <dsp:sp modelId="{908250D0-0A9F-49C9-86D5-EDB18C102DAD}">
      <dsp:nvSpPr>
        <dsp:cNvPr id="0" name=""/>
        <dsp:cNvSpPr/>
      </dsp:nvSpPr>
      <dsp:spPr>
        <a:xfrm rot="5400000">
          <a:off x="-178098" y="1393831"/>
          <a:ext cx="1418579" cy="1187783"/>
        </a:xfrm>
        <a:prstGeom prst="chevron">
          <a:avLst/>
        </a:prstGeom>
        <a:gradFill rotWithShape="0">
          <a:gsLst>
            <a:gs pos="0">
              <a:schemeClr val="accent3">
                <a:hueOff val="3750088"/>
                <a:satOff val="-5627"/>
                <a:lumOff val="-915"/>
                <a:alphaOff val="0"/>
                <a:shade val="51000"/>
                <a:satMod val="130000"/>
              </a:schemeClr>
            </a:gs>
            <a:gs pos="80000">
              <a:schemeClr val="accent3">
                <a:hueOff val="3750088"/>
                <a:satOff val="-5627"/>
                <a:lumOff val="-915"/>
                <a:alphaOff val="0"/>
                <a:shade val="93000"/>
                <a:satMod val="130000"/>
              </a:schemeClr>
            </a:gs>
            <a:gs pos="100000">
              <a:schemeClr val="accent3">
                <a:hueOff val="3750088"/>
                <a:satOff val="-5627"/>
                <a:lumOff val="-915"/>
                <a:alphaOff val="0"/>
                <a:shade val="94000"/>
                <a:satMod val="135000"/>
              </a:schemeClr>
            </a:gs>
          </a:gsLst>
          <a:lin ang="16200000" scaled="0"/>
        </a:gradFill>
        <a:ln w="9525" cap="flat" cmpd="sng" algn="ctr">
          <a:solidFill>
            <a:schemeClr val="accent3">
              <a:hueOff val="3750088"/>
              <a:satOff val="-5627"/>
              <a:lumOff val="-915"/>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b="1" kern="1200" dirty="0" err="1" smtClean="0"/>
            <a:t>Миними-зация</a:t>
          </a:r>
          <a:r>
            <a:rPr lang="ru-RU" sz="1600" b="1" kern="1200" dirty="0" smtClean="0"/>
            <a:t> </a:t>
          </a:r>
          <a:endParaRPr lang="ru-RU" sz="1600" b="1" kern="1200" dirty="0"/>
        </a:p>
      </dsp:txBody>
      <dsp:txXfrm rot="-5400000">
        <a:off x="-62699" y="1872325"/>
        <a:ext cx="1187783" cy="230796"/>
      </dsp:txXfrm>
    </dsp:sp>
    <dsp:sp modelId="{A4E171EA-0FDB-4D18-BD23-F14002E7FC31}">
      <dsp:nvSpPr>
        <dsp:cNvPr id="0" name=""/>
        <dsp:cNvSpPr/>
      </dsp:nvSpPr>
      <dsp:spPr>
        <a:xfrm rot="5400000">
          <a:off x="4264965" y="-1958838"/>
          <a:ext cx="922076" cy="7396619"/>
        </a:xfrm>
        <a:prstGeom prst="round2SameRect">
          <a:avLst/>
        </a:prstGeom>
        <a:solidFill>
          <a:schemeClr val="lt1">
            <a:alpha val="90000"/>
            <a:hueOff val="0"/>
            <a:satOff val="0"/>
            <a:lumOff val="0"/>
            <a:alphaOff val="0"/>
          </a:schemeClr>
        </a:solidFill>
        <a:ln w="9525" cap="flat" cmpd="sng" algn="ctr">
          <a:solidFill>
            <a:schemeClr val="accent3">
              <a:hueOff val="3750088"/>
              <a:satOff val="-5627"/>
              <a:lumOff val="-915"/>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ru-RU" sz="1800" kern="1200" dirty="0" smtClean="0"/>
            <a:t>принцип минимизации системы показателей с учетом потребностей разных уровней управления; сопоставимости системы показателей с муниципальными, региональными аналогами</a:t>
          </a:r>
          <a:r>
            <a:rPr lang="ru-RU" sz="1800" b="1" kern="1200" dirty="0" smtClean="0"/>
            <a:t/>
          </a:r>
          <a:br>
            <a:rPr lang="ru-RU" sz="1800" b="1" kern="1200" dirty="0" smtClean="0"/>
          </a:br>
          <a:endParaRPr lang="ru-RU" sz="1800" b="1" kern="1200" dirty="0"/>
        </a:p>
      </dsp:txBody>
      <dsp:txXfrm rot="-5400000">
        <a:off x="1027694" y="1323445"/>
        <a:ext cx="7351607" cy="832052"/>
      </dsp:txXfrm>
    </dsp:sp>
    <dsp:sp modelId="{4BED76D1-5E58-4AD4-8BE9-034F260A24B4}">
      <dsp:nvSpPr>
        <dsp:cNvPr id="0" name=""/>
        <dsp:cNvSpPr/>
      </dsp:nvSpPr>
      <dsp:spPr>
        <a:xfrm rot="5400000">
          <a:off x="-94055" y="2583603"/>
          <a:ext cx="1418579" cy="1355869"/>
        </a:xfrm>
        <a:prstGeom prst="chevron">
          <a:avLst/>
        </a:prstGeom>
        <a:gradFill rotWithShape="0">
          <a:gsLst>
            <a:gs pos="0">
              <a:schemeClr val="accent3">
                <a:hueOff val="7500176"/>
                <a:satOff val="-11253"/>
                <a:lumOff val="-1830"/>
                <a:alphaOff val="0"/>
                <a:shade val="51000"/>
                <a:satMod val="130000"/>
              </a:schemeClr>
            </a:gs>
            <a:gs pos="80000">
              <a:schemeClr val="accent3">
                <a:hueOff val="7500176"/>
                <a:satOff val="-11253"/>
                <a:lumOff val="-1830"/>
                <a:alphaOff val="0"/>
                <a:shade val="93000"/>
                <a:satMod val="130000"/>
              </a:schemeClr>
            </a:gs>
            <a:gs pos="100000">
              <a:schemeClr val="accent3">
                <a:hueOff val="7500176"/>
                <a:satOff val="-11253"/>
                <a:lumOff val="-1830"/>
                <a:alphaOff val="0"/>
                <a:shade val="94000"/>
                <a:satMod val="135000"/>
              </a:schemeClr>
            </a:gs>
          </a:gsLst>
          <a:lin ang="16200000" scaled="0"/>
        </a:gradFill>
        <a:ln w="9525" cap="flat" cmpd="sng" algn="ctr">
          <a:solidFill>
            <a:schemeClr val="accent3">
              <a:hueOff val="7500176"/>
              <a:satOff val="-11253"/>
              <a:lumOff val="-183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b="1" kern="1200" dirty="0" smtClean="0"/>
            <a:t>Объективность</a:t>
          </a:r>
          <a:endParaRPr lang="ru-RU" sz="1400" b="1" kern="1200" dirty="0"/>
        </a:p>
      </dsp:txBody>
      <dsp:txXfrm rot="-5400000">
        <a:off x="-62699" y="3230183"/>
        <a:ext cx="1355869" cy="62710"/>
      </dsp:txXfrm>
    </dsp:sp>
    <dsp:sp modelId="{2FB9E605-A0E5-478C-98CE-B2A8C24473CC}">
      <dsp:nvSpPr>
        <dsp:cNvPr id="0" name=""/>
        <dsp:cNvSpPr/>
      </dsp:nvSpPr>
      <dsp:spPr>
        <a:xfrm rot="5400000">
          <a:off x="4349008" y="-505470"/>
          <a:ext cx="922076" cy="7037513"/>
        </a:xfrm>
        <a:prstGeom prst="round2SameRect">
          <a:avLst/>
        </a:prstGeom>
        <a:solidFill>
          <a:schemeClr val="lt1">
            <a:alpha val="90000"/>
            <a:hueOff val="0"/>
            <a:satOff val="0"/>
            <a:lumOff val="0"/>
            <a:alphaOff val="0"/>
          </a:schemeClr>
        </a:solidFill>
        <a:ln w="9525" cap="flat" cmpd="sng" algn="ctr">
          <a:solidFill>
            <a:schemeClr val="accent3">
              <a:hueOff val="7500176"/>
              <a:satOff val="-11253"/>
              <a:lumOff val="-183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ru-RU" sz="1800" kern="1200" dirty="0" smtClean="0"/>
            <a:t>принцип объективности, достоверности, полноты и системности информации о качестве образования</a:t>
          </a:r>
          <a:endParaRPr lang="ru-RU" sz="1800" b="1" kern="1200" dirty="0"/>
        </a:p>
      </dsp:txBody>
      <dsp:txXfrm rot="-5400000">
        <a:off x="1291290" y="2597260"/>
        <a:ext cx="6992501" cy="832052"/>
      </dsp:txXfrm>
    </dsp:sp>
    <dsp:sp modelId="{29569E65-ACB6-4828-9C4F-F456B491A558}">
      <dsp:nvSpPr>
        <dsp:cNvPr id="0" name=""/>
        <dsp:cNvSpPr/>
      </dsp:nvSpPr>
      <dsp:spPr>
        <a:xfrm rot="5400000">
          <a:off x="-3334" y="3766697"/>
          <a:ext cx="1418579" cy="1537311"/>
        </a:xfrm>
        <a:prstGeom prst="chevron">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w="9525" cap="flat" cmpd="sng" algn="ctr">
          <a:solidFill>
            <a:schemeClr val="accent3">
              <a:hueOff val="11250264"/>
              <a:satOff val="-16880"/>
              <a:lumOff val="-2745"/>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b="1" kern="1200" dirty="0" smtClean="0"/>
            <a:t>Информационная открытость </a:t>
          </a:r>
          <a:endParaRPr lang="ru-RU" sz="1400" b="1" kern="1200" dirty="0"/>
        </a:p>
      </dsp:txBody>
      <dsp:txXfrm rot="-5400000">
        <a:off x="-62700" y="3826063"/>
        <a:ext cx="1537311" cy="1418579"/>
      </dsp:txXfrm>
    </dsp:sp>
    <dsp:sp modelId="{450E1FE3-79D0-4FE3-A9A5-1D4CFB5F0172}">
      <dsp:nvSpPr>
        <dsp:cNvPr id="0" name=""/>
        <dsp:cNvSpPr/>
      </dsp:nvSpPr>
      <dsp:spPr>
        <a:xfrm rot="5400000">
          <a:off x="4439729" y="774965"/>
          <a:ext cx="922076" cy="7024273"/>
        </a:xfrm>
        <a:prstGeom prst="round2SameRect">
          <a:avLst/>
        </a:prstGeom>
        <a:solidFill>
          <a:schemeClr val="lt1">
            <a:alpha val="90000"/>
            <a:hueOff val="0"/>
            <a:satOff val="0"/>
            <a:lumOff val="0"/>
            <a:alphaOff val="0"/>
          </a:schemeClr>
        </a:solidFill>
        <a:ln w="9525" cap="flat" cmpd="sng" algn="ctr">
          <a:solidFill>
            <a:schemeClr val="accent3">
              <a:hueOff val="11250264"/>
              <a:satOff val="-16880"/>
              <a:lumOff val="-2745"/>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ru-RU" sz="1800" b="0" kern="1200" dirty="0" smtClean="0"/>
            <a:t>доступность информации о состоянии и динамике качества образования для органов власти Субъекта РФ, органов местного самоуправления, осуществляющих управление, экспертов в области образования</a:t>
          </a:r>
          <a:endParaRPr lang="ru-RU" sz="1800" b="0" kern="1200" dirty="0"/>
        </a:p>
      </dsp:txBody>
      <dsp:txXfrm rot="-5400000">
        <a:off x="1388631" y="3871075"/>
        <a:ext cx="6979261" cy="8320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9AA1E8-77D1-40A3-8107-0A36A5AE02F2}">
      <dsp:nvSpPr>
        <dsp:cNvPr id="0" name=""/>
        <dsp:cNvSpPr/>
      </dsp:nvSpPr>
      <dsp:spPr>
        <a:xfrm rot="5400000">
          <a:off x="-221025" y="231545"/>
          <a:ext cx="1473500" cy="1031450"/>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kern="1200" dirty="0" smtClean="0"/>
            <a:t>Для чего?</a:t>
          </a:r>
          <a:endParaRPr lang="ru-RU" sz="1800" kern="1200" dirty="0"/>
        </a:p>
      </dsp:txBody>
      <dsp:txXfrm rot="-5400000">
        <a:off x="0" y="526245"/>
        <a:ext cx="1031450" cy="442050"/>
      </dsp:txXfrm>
    </dsp:sp>
    <dsp:sp modelId="{82A1E01B-FD8A-4AB5-BA23-65E1AA2EA4AE}">
      <dsp:nvSpPr>
        <dsp:cNvPr id="0" name=""/>
        <dsp:cNvSpPr/>
      </dsp:nvSpPr>
      <dsp:spPr>
        <a:xfrm rot="5400000">
          <a:off x="4537060" y="-3505609"/>
          <a:ext cx="957775" cy="7968994"/>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ru-RU" sz="1800" kern="1200" dirty="0" smtClean="0"/>
            <a:t>Установление соответствия качества образования  в ДОУ ФГОС ДО </a:t>
          </a:r>
          <a:endParaRPr lang="ru-RU" sz="1800" kern="1200" dirty="0"/>
        </a:p>
        <a:p>
          <a:pPr marL="171450" lvl="1" indent="-171450" algn="l" defTabSz="800100">
            <a:lnSpc>
              <a:spcPct val="90000"/>
            </a:lnSpc>
            <a:spcBef>
              <a:spcPct val="0"/>
            </a:spcBef>
            <a:spcAft>
              <a:spcPct val="15000"/>
            </a:spcAft>
            <a:buChar char="••"/>
          </a:pPr>
          <a:r>
            <a:rPr lang="ru-RU" sz="1800" kern="1200" dirty="0" smtClean="0"/>
            <a:t>Повышение качества образования</a:t>
          </a:r>
          <a:endParaRPr lang="ru-RU" sz="1800" kern="1200" dirty="0"/>
        </a:p>
      </dsp:txBody>
      <dsp:txXfrm rot="-5400000">
        <a:off x="1031451" y="46755"/>
        <a:ext cx="7922239" cy="864265"/>
      </dsp:txXfrm>
    </dsp:sp>
    <dsp:sp modelId="{E1D05EE4-895E-4DE6-9586-63C4C008255D}">
      <dsp:nvSpPr>
        <dsp:cNvPr id="0" name=""/>
        <dsp:cNvSpPr/>
      </dsp:nvSpPr>
      <dsp:spPr>
        <a:xfrm rot="5400000">
          <a:off x="-221025" y="1566030"/>
          <a:ext cx="1473500" cy="1031450"/>
        </a:xfrm>
        <a:prstGeom prst="chevron">
          <a:avLst/>
        </a:prstGeom>
        <a:gradFill rotWithShape="0">
          <a:gsLst>
            <a:gs pos="0">
              <a:schemeClr val="accent3">
                <a:hueOff val="3750088"/>
                <a:satOff val="-5627"/>
                <a:lumOff val="-915"/>
                <a:alphaOff val="0"/>
                <a:shade val="51000"/>
                <a:satMod val="130000"/>
              </a:schemeClr>
            </a:gs>
            <a:gs pos="80000">
              <a:schemeClr val="accent3">
                <a:hueOff val="3750088"/>
                <a:satOff val="-5627"/>
                <a:lumOff val="-915"/>
                <a:alphaOff val="0"/>
                <a:shade val="93000"/>
                <a:satMod val="130000"/>
              </a:schemeClr>
            </a:gs>
            <a:gs pos="100000">
              <a:schemeClr val="accent3">
                <a:hueOff val="3750088"/>
                <a:satOff val="-5627"/>
                <a:lumOff val="-915"/>
                <a:alphaOff val="0"/>
                <a:shade val="94000"/>
                <a:satMod val="135000"/>
              </a:schemeClr>
            </a:gs>
          </a:gsLst>
          <a:lin ang="16200000" scaled="0"/>
        </a:gradFill>
        <a:ln w="9525" cap="flat" cmpd="sng" algn="ctr">
          <a:solidFill>
            <a:schemeClr val="accent3">
              <a:hueOff val="3750088"/>
              <a:satOff val="-5627"/>
              <a:lumOff val="-915"/>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kern="1200" dirty="0" smtClean="0"/>
            <a:t>Какие </a:t>
          </a:r>
        </a:p>
        <a:p>
          <a:pPr lvl="0" algn="ctr" defTabSz="800100">
            <a:lnSpc>
              <a:spcPct val="90000"/>
            </a:lnSpc>
            <a:spcBef>
              <a:spcPct val="0"/>
            </a:spcBef>
            <a:spcAft>
              <a:spcPct val="35000"/>
            </a:spcAft>
          </a:pPr>
          <a:r>
            <a:rPr lang="ru-RU" sz="1800" kern="1200" dirty="0" smtClean="0"/>
            <a:t>данные?</a:t>
          </a:r>
          <a:endParaRPr lang="ru-RU" sz="1800" kern="1200" dirty="0"/>
        </a:p>
      </dsp:txBody>
      <dsp:txXfrm rot="-5400000">
        <a:off x="0" y="1860730"/>
        <a:ext cx="1031450" cy="442050"/>
      </dsp:txXfrm>
    </dsp:sp>
    <dsp:sp modelId="{B6CC5179-1C5E-47DA-9CFD-304BBF043578}">
      <dsp:nvSpPr>
        <dsp:cNvPr id="0" name=""/>
        <dsp:cNvSpPr/>
      </dsp:nvSpPr>
      <dsp:spPr>
        <a:xfrm rot="5400000">
          <a:off x="4536808" y="-2160352"/>
          <a:ext cx="958278" cy="7968994"/>
        </a:xfrm>
        <a:prstGeom prst="round2SameRect">
          <a:avLst/>
        </a:prstGeom>
        <a:solidFill>
          <a:schemeClr val="lt1">
            <a:alpha val="90000"/>
            <a:hueOff val="0"/>
            <a:satOff val="0"/>
            <a:lumOff val="0"/>
            <a:alphaOff val="0"/>
          </a:schemeClr>
        </a:solidFill>
        <a:ln w="9525" cap="flat" cmpd="sng" algn="ctr">
          <a:solidFill>
            <a:schemeClr val="accent3">
              <a:hueOff val="3750088"/>
              <a:satOff val="-5627"/>
              <a:lumOff val="-915"/>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ru-RU" sz="1800" kern="1200" dirty="0" smtClean="0"/>
            <a:t>Качество условий</a:t>
          </a:r>
          <a:endParaRPr lang="ru-RU" sz="1800" kern="1200" dirty="0"/>
        </a:p>
        <a:p>
          <a:pPr marL="171450" lvl="1" indent="-171450" algn="l" defTabSz="800100">
            <a:lnSpc>
              <a:spcPct val="90000"/>
            </a:lnSpc>
            <a:spcBef>
              <a:spcPct val="0"/>
            </a:spcBef>
            <a:spcAft>
              <a:spcPct val="15000"/>
            </a:spcAft>
            <a:buChar char="••"/>
          </a:pPr>
          <a:r>
            <a:rPr lang="ru-RU" sz="1800" kern="1200" dirty="0" smtClean="0"/>
            <a:t>Качество образовательного процесса</a:t>
          </a:r>
          <a:endParaRPr lang="ru-RU" sz="1800" kern="1200" dirty="0"/>
        </a:p>
        <a:p>
          <a:pPr marL="171450" lvl="1" indent="-171450" algn="l" defTabSz="800100">
            <a:lnSpc>
              <a:spcPct val="90000"/>
            </a:lnSpc>
            <a:spcBef>
              <a:spcPct val="0"/>
            </a:spcBef>
            <a:spcAft>
              <a:spcPct val="15000"/>
            </a:spcAft>
            <a:buChar char="••"/>
          </a:pPr>
          <a:r>
            <a:rPr lang="ru-RU" sz="1800" kern="1200" dirty="0" smtClean="0"/>
            <a:t>Качество результата</a:t>
          </a:r>
          <a:endParaRPr lang="ru-RU" sz="1800" kern="1200" dirty="0"/>
        </a:p>
      </dsp:txBody>
      <dsp:txXfrm rot="-5400000">
        <a:off x="1031451" y="1391784"/>
        <a:ext cx="7922215" cy="864720"/>
      </dsp:txXfrm>
    </dsp:sp>
    <dsp:sp modelId="{4D91BE6C-1144-4D93-82E8-9BB029A68B5F}">
      <dsp:nvSpPr>
        <dsp:cNvPr id="0" name=""/>
        <dsp:cNvSpPr/>
      </dsp:nvSpPr>
      <dsp:spPr>
        <a:xfrm rot="5400000">
          <a:off x="-221025" y="2900515"/>
          <a:ext cx="1473500" cy="1031450"/>
        </a:xfrm>
        <a:prstGeom prst="chevron">
          <a:avLst/>
        </a:prstGeom>
        <a:gradFill rotWithShape="0">
          <a:gsLst>
            <a:gs pos="0">
              <a:schemeClr val="accent3">
                <a:hueOff val="7500176"/>
                <a:satOff val="-11253"/>
                <a:lumOff val="-1830"/>
                <a:alphaOff val="0"/>
                <a:shade val="51000"/>
                <a:satMod val="130000"/>
              </a:schemeClr>
            </a:gs>
            <a:gs pos="80000">
              <a:schemeClr val="accent3">
                <a:hueOff val="7500176"/>
                <a:satOff val="-11253"/>
                <a:lumOff val="-1830"/>
                <a:alphaOff val="0"/>
                <a:shade val="93000"/>
                <a:satMod val="130000"/>
              </a:schemeClr>
            </a:gs>
            <a:gs pos="100000">
              <a:schemeClr val="accent3">
                <a:hueOff val="7500176"/>
                <a:satOff val="-11253"/>
                <a:lumOff val="-1830"/>
                <a:alphaOff val="0"/>
                <a:shade val="94000"/>
                <a:satMod val="135000"/>
              </a:schemeClr>
            </a:gs>
          </a:gsLst>
          <a:lin ang="16200000" scaled="0"/>
        </a:gradFill>
        <a:ln w="9525" cap="flat" cmpd="sng" algn="ctr">
          <a:solidFill>
            <a:schemeClr val="accent3">
              <a:hueOff val="7500176"/>
              <a:satOff val="-11253"/>
              <a:lumOff val="-183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kern="1200" dirty="0" smtClean="0"/>
            <a:t>Как их получить?</a:t>
          </a:r>
          <a:endParaRPr lang="ru-RU" sz="1800" kern="1200" dirty="0"/>
        </a:p>
      </dsp:txBody>
      <dsp:txXfrm rot="-5400000">
        <a:off x="0" y="3195215"/>
        <a:ext cx="1031450" cy="442050"/>
      </dsp:txXfrm>
    </dsp:sp>
    <dsp:sp modelId="{C4DA26F1-34FF-4DE5-BA6F-569FC0B12CED}">
      <dsp:nvSpPr>
        <dsp:cNvPr id="0" name=""/>
        <dsp:cNvSpPr/>
      </dsp:nvSpPr>
      <dsp:spPr>
        <a:xfrm rot="5400000">
          <a:off x="4537060" y="-826119"/>
          <a:ext cx="957775" cy="7968994"/>
        </a:xfrm>
        <a:prstGeom prst="round2SameRect">
          <a:avLst/>
        </a:prstGeom>
        <a:solidFill>
          <a:schemeClr val="lt1">
            <a:alpha val="90000"/>
            <a:hueOff val="0"/>
            <a:satOff val="0"/>
            <a:lumOff val="0"/>
            <a:alphaOff val="0"/>
          </a:schemeClr>
        </a:solidFill>
        <a:ln w="9525" cap="flat" cmpd="sng" algn="ctr">
          <a:solidFill>
            <a:schemeClr val="accent3">
              <a:hueOff val="7500176"/>
              <a:satOff val="-11253"/>
              <a:lumOff val="-183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ru-RU" sz="1800" kern="1200" dirty="0" smtClean="0"/>
            <a:t>Методы сбора информации</a:t>
          </a:r>
          <a:endParaRPr lang="ru-RU" sz="1800" kern="1200" dirty="0"/>
        </a:p>
      </dsp:txBody>
      <dsp:txXfrm rot="-5400000">
        <a:off x="1031451" y="2726245"/>
        <a:ext cx="7922239" cy="864265"/>
      </dsp:txXfrm>
    </dsp:sp>
    <dsp:sp modelId="{BF4CD82F-A45B-4BDC-A9F6-FDBA130AE6F3}">
      <dsp:nvSpPr>
        <dsp:cNvPr id="0" name=""/>
        <dsp:cNvSpPr/>
      </dsp:nvSpPr>
      <dsp:spPr>
        <a:xfrm rot="5400000">
          <a:off x="-221025" y="4425491"/>
          <a:ext cx="1473500" cy="1031450"/>
        </a:xfrm>
        <a:prstGeom prst="chevron">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w="9525" cap="flat" cmpd="sng" algn="ctr">
          <a:solidFill>
            <a:schemeClr val="accent3">
              <a:hueOff val="11250264"/>
              <a:satOff val="-16880"/>
              <a:lumOff val="-2745"/>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kern="1200" dirty="0" smtClean="0"/>
            <a:t>Как использовать?</a:t>
          </a:r>
          <a:endParaRPr lang="ru-RU" sz="1800" kern="1200" dirty="0"/>
        </a:p>
      </dsp:txBody>
      <dsp:txXfrm rot="-5400000">
        <a:off x="0" y="4720191"/>
        <a:ext cx="1031450" cy="442050"/>
      </dsp:txXfrm>
    </dsp:sp>
    <dsp:sp modelId="{357DBE81-DF3D-47E1-99CD-7DAE49E091C2}">
      <dsp:nvSpPr>
        <dsp:cNvPr id="0" name=""/>
        <dsp:cNvSpPr/>
      </dsp:nvSpPr>
      <dsp:spPr>
        <a:xfrm rot="5400000">
          <a:off x="4357089" y="688336"/>
          <a:ext cx="1317716" cy="7968994"/>
        </a:xfrm>
        <a:prstGeom prst="round2SameRect">
          <a:avLst/>
        </a:prstGeom>
        <a:solidFill>
          <a:schemeClr val="lt1">
            <a:alpha val="90000"/>
            <a:hueOff val="0"/>
            <a:satOff val="0"/>
            <a:lumOff val="0"/>
            <a:alphaOff val="0"/>
          </a:schemeClr>
        </a:solidFill>
        <a:ln w="9525" cap="flat" cmpd="sng" algn="ctr">
          <a:solidFill>
            <a:schemeClr val="accent3">
              <a:hueOff val="11250264"/>
              <a:satOff val="-16880"/>
              <a:lumOff val="-2745"/>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ru-RU" sz="1800" kern="1200" dirty="0" smtClean="0">
              <a:ea typeface="Times New Roman" panose="02020603050405020304" pitchFamily="18" charset="0"/>
              <a:cs typeface="Times New Roman" panose="02020603050405020304" pitchFamily="18" charset="0"/>
            </a:rPr>
            <a:t>Представление и распространение обобщенной информации для разных категорий пользователей;</a:t>
          </a:r>
          <a:endParaRPr lang="ru-RU" sz="1800" kern="1200" dirty="0"/>
        </a:p>
        <a:p>
          <a:pPr marL="171450" lvl="1" indent="-171450" algn="l" defTabSz="800100">
            <a:lnSpc>
              <a:spcPct val="90000"/>
            </a:lnSpc>
            <a:spcBef>
              <a:spcPct val="0"/>
            </a:spcBef>
            <a:spcAft>
              <a:spcPct val="15000"/>
            </a:spcAft>
            <a:buChar char="••"/>
          </a:pPr>
          <a:r>
            <a:rPr lang="ru-RU" sz="1800" kern="1200" dirty="0" smtClean="0">
              <a:ea typeface="Times New Roman" panose="02020603050405020304" pitchFamily="18" charset="0"/>
              <a:cs typeface="Times New Roman" panose="02020603050405020304" pitchFamily="18" charset="0"/>
            </a:rPr>
            <a:t>Организация широкого общественного и профессионального обсуждения;</a:t>
          </a:r>
          <a:endParaRPr lang="ru-RU" sz="1800" kern="1200" dirty="0">
            <a:ea typeface="Calibri" panose="020F0502020204030204" pitchFamily="34"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ru-RU" sz="1800" kern="1200" dirty="0" smtClean="0">
              <a:ea typeface="Times New Roman" panose="02020603050405020304" pitchFamily="18" charset="0"/>
              <a:cs typeface="Times New Roman" panose="02020603050405020304" pitchFamily="18" charset="0"/>
            </a:rPr>
            <a:t>Подготовка рекомендаций по совершенствованию системы образования и принятия управленческих решений.</a:t>
          </a:r>
          <a:endParaRPr lang="ru-RU" sz="1800" kern="1200" dirty="0">
            <a:effectLst/>
            <a:ea typeface="Calibri" panose="020F0502020204030204" pitchFamily="34" charset="0"/>
            <a:cs typeface="Times New Roman" panose="02020603050405020304" pitchFamily="18" charset="0"/>
          </a:endParaRPr>
        </a:p>
      </dsp:txBody>
      <dsp:txXfrm rot="-5400000">
        <a:off x="1031450" y="4078301"/>
        <a:ext cx="7904668" cy="11890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57F0A1-2CB5-49C0-8125-02CEE45F2BED}">
      <dsp:nvSpPr>
        <dsp:cNvPr id="0" name=""/>
        <dsp:cNvSpPr/>
      </dsp:nvSpPr>
      <dsp:spPr>
        <a:xfrm>
          <a:off x="563099" y="55987"/>
          <a:ext cx="4559466" cy="894080"/>
        </a:xfrm>
        <a:prstGeom prst="roundRect">
          <a:avLst>
            <a:gd name="adj" fmla="val 100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1600" b="1" kern="1200" dirty="0" smtClean="0">
              <a:solidFill>
                <a:srgbClr val="002060"/>
              </a:solidFill>
            </a:rPr>
            <a:t>Перечень объектов ВСОКО должен включать все ключевые объекты и быть исчерпывающим</a:t>
          </a:r>
        </a:p>
        <a:p>
          <a:pPr lvl="0" algn="l" defTabSz="755650">
            <a:lnSpc>
              <a:spcPct val="90000"/>
            </a:lnSpc>
            <a:spcBef>
              <a:spcPct val="0"/>
            </a:spcBef>
            <a:spcAft>
              <a:spcPct val="35000"/>
            </a:spcAft>
          </a:pPr>
          <a:endParaRPr lang="ru-RU" sz="1400" b="1" kern="1200" dirty="0"/>
        </a:p>
      </dsp:txBody>
      <dsp:txXfrm>
        <a:off x="589286" y="82174"/>
        <a:ext cx="3583420" cy="841706"/>
      </dsp:txXfrm>
    </dsp:sp>
    <dsp:sp modelId="{4CE3983D-77A9-4787-AAA3-7CB9A79DA4A3}">
      <dsp:nvSpPr>
        <dsp:cNvPr id="0" name=""/>
        <dsp:cNvSpPr/>
      </dsp:nvSpPr>
      <dsp:spPr>
        <a:xfrm>
          <a:off x="1085941" y="1137920"/>
          <a:ext cx="4250179" cy="894080"/>
        </a:xfrm>
        <a:prstGeom prst="roundRect">
          <a:avLst>
            <a:gd name="adj" fmla="val 10000"/>
          </a:avLst>
        </a:prstGeom>
        <a:solidFill>
          <a:schemeClr val="accent2">
            <a:hueOff val="1560506"/>
            <a:satOff val="-1946"/>
            <a:lumOff val="45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solidFill>
                <a:srgbClr val="002060"/>
              </a:solidFill>
            </a:rPr>
            <a:t>Принципиально  невозможно  охватить мониторингом все и вся — «Никто не обнимет необъятного!». </a:t>
          </a:r>
          <a:endParaRPr lang="ru-RU" sz="1600" b="1" kern="1200" dirty="0">
            <a:solidFill>
              <a:srgbClr val="002060"/>
            </a:solidFill>
          </a:endParaRPr>
        </a:p>
      </dsp:txBody>
      <dsp:txXfrm>
        <a:off x="1112128" y="1164107"/>
        <a:ext cx="3335373" cy="841706"/>
      </dsp:txXfrm>
    </dsp:sp>
    <dsp:sp modelId="{6E0841CD-07BD-403B-B8D9-EB28256C321A}">
      <dsp:nvSpPr>
        <dsp:cNvPr id="0" name=""/>
        <dsp:cNvSpPr/>
      </dsp:nvSpPr>
      <dsp:spPr>
        <a:xfrm>
          <a:off x="1599249" y="2117956"/>
          <a:ext cx="4120993" cy="894080"/>
        </a:xfrm>
        <a:prstGeom prst="roundRect">
          <a:avLst>
            <a:gd name="adj" fmla="val 10000"/>
          </a:avLst>
        </a:prstGeom>
        <a:solidFill>
          <a:schemeClr val="accent2">
            <a:hueOff val="3121013"/>
            <a:satOff val="-3893"/>
            <a:lumOff val="91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u-RU" sz="1600" b="1" kern="1200" dirty="0" smtClean="0">
              <a:solidFill>
                <a:srgbClr val="002060"/>
              </a:solidFill>
            </a:rPr>
            <a:t>Приоритет информации о состоя- </a:t>
          </a:r>
          <a:r>
            <a:rPr lang="ru-RU" sz="1600" b="1" kern="1200" dirty="0" err="1" smtClean="0">
              <a:solidFill>
                <a:srgbClr val="002060"/>
              </a:solidFill>
            </a:rPr>
            <a:t>нии</a:t>
          </a:r>
          <a:r>
            <a:rPr lang="ru-RU" sz="1600" b="1" kern="1200" dirty="0" smtClean="0">
              <a:solidFill>
                <a:srgbClr val="002060"/>
              </a:solidFill>
            </a:rPr>
            <a:t> тех объектов, которые </a:t>
          </a:r>
          <a:r>
            <a:rPr lang="ru-RU" sz="1600" b="1" kern="1200" dirty="0" err="1" smtClean="0">
              <a:solidFill>
                <a:srgbClr val="002060"/>
              </a:solidFill>
            </a:rPr>
            <a:t>оказы-вают</a:t>
          </a:r>
          <a:r>
            <a:rPr lang="ru-RU" sz="1600" b="1" kern="1200" dirty="0" smtClean="0">
              <a:solidFill>
                <a:srgbClr val="002060"/>
              </a:solidFill>
            </a:rPr>
            <a:t> существенное влияние на ко- </a:t>
          </a:r>
          <a:r>
            <a:rPr lang="ru-RU" sz="1600" b="1" kern="1200" dirty="0" err="1" smtClean="0">
              <a:solidFill>
                <a:srgbClr val="002060"/>
              </a:solidFill>
            </a:rPr>
            <a:t>нечные</a:t>
          </a:r>
          <a:r>
            <a:rPr lang="ru-RU" sz="1600" b="1" kern="1200" dirty="0" smtClean="0">
              <a:solidFill>
                <a:srgbClr val="002060"/>
              </a:solidFill>
            </a:rPr>
            <a:t> результаты деятельности </a:t>
          </a:r>
          <a:endParaRPr lang="ru-RU" sz="1600" b="1" kern="1200" dirty="0">
            <a:solidFill>
              <a:srgbClr val="002060"/>
            </a:solidFill>
          </a:endParaRPr>
        </a:p>
      </dsp:txBody>
      <dsp:txXfrm>
        <a:off x="1625436" y="2144143"/>
        <a:ext cx="3237552" cy="841706"/>
      </dsp:txXfrm>
    </dsp:sp>
    <dsp:sp modelId="{2D52D91E-821C-4019-BEC6-374C63806444}">
      <dsp:nvSpPr>
        <dsp:cNvPr id="0" name=""/>
        <dsp:cNvSpPr/>
      </dsp:nvSpPr>
      <dsp:spPr>
        <a:xfrm>
          <a:off x="2715743" y="3158574"/>
          <a:ext cx="3255654" cy="894080"/>
        </a:xfrm>
        <a:prstGeom prst="roundRect">
          <a:avLst>
            <a:gd name="adj" fmla="val 10000"/>
          </a:avLst>
        </a:prstGeom>
        <a:solidFill>
          <a:schemeClr val="accent2">
            <a:hueOff val="4681519"/>
            <a:satOff val="-5839"/>
            <a:lumOff val="137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u-RU" sz="1600" b="1" kern="1200" dirty="0" smtClean="0">
              <a:solidFill>
                <a:srgbClr val="002060"/>
              </a:solidFill>
            </a:rPr>
            <a:t>Информация должна быть   максимально полной и предельно краткой. </a:t>
          </a:r>
          <a:endParaRPr lang="ru-RU" sz="1600" b="1" kern="1200" dirty="0">
            <a:solidFill>
              <a:srgbClr val="002060"/>
            </a:solidFill>
          </a:endParaRPr>
        </a:p>
      </dsp:txBody>
      <dsp:txXfrm>
        <a:off x="2741930" y="3184761"/>
        <a:ext cx="2542653" cy="841706"/>
      </dsp:txXfrm>
    </dsp:sp>
    <dsp:sp modelId="{E868173A-F7BB-45CE-A966-A8ED40EE2228}">
      <dsp:nvSpPr>
        <dsp:cNvPr id="0" name=""/>
        <dsp:cNvSpPr/>
      </dsp:nvSpPr>
      <dsp:spPr>
        <a:xfrm>
          <a:off x="4295647" y="684783"/>
          <a:ext cx="581152" cy="581152"/>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ru-RU" sz="1400" b="1" kern="1200">
            <a:solidFill>
              <a:schemeClr val="tx1"/>
            </a:solidFill>
          </a:endParaRPr>
        </a:p>
      </dsp:txBody>
      <dsp:txXfrm>
        <a:off x="4426406" y="684783"/>
        <a:ext cx="319634" cy="437317"/>
      </dsp:txXfrm>
    </dsp:sp>
    <dsp:sp modelId="{884DA6A9-AAA3-4A11-8EA5-7C9B6306F616}">
      <dsp:nvSpPr>
        <dsp:cNvPr id="0" name=""/>
        <dsp:cNvSpPr/>
      </dsp:nvSpPr>
      <dsp:spPr>
        <a:xfrm>
          <a:off x="4704080" y="1741423"/>
          <a:ext cx="581152" cy="581152"/>
        </a:xfrm>
        <a:prstGeom prst="downArrow">
          <a:avLst>
            <a:gd name="adj1" fmla="val 55000"/>
            <a:gd name="adj2" fmla="val 45000"/>
          </a:avLst>
        </a:prstGeom>
        <a:solidFill>
          <a:schemeClr val="accent2">
            <a:tint val="40000"/>
            <a:alpha val="90000"/>
            <a:hueOff val="2512910"/>
            <a:satOff val="-2189"/>
            <a:lumOff val="-3"/>
            <a:alphaOff val="0"/>
          </a:schemeClr>
        </a:solidFill>
        <a:ln w="9525" cap="flat" cmpd="sng" algn="ctr">
          <a:solidFill>
            <a:schemeClr val="accent2">
              <a:tint val="40000"/>
              <a:alpha val="90000"/>
              <a:hueOff val="2512910"/>
              <a:satOff val="-2189"/>
              <a:lumOff val="-3"/>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ru-RU" sz="1400" b="1" kern="1200">
            <a:solidFill>
              <a:schemeClr val="tx1"/>
            </a:solidFill>
          </a:endParaRPr>
        </a:p>
      </dsp:txBody>
      <dsp:txXfrm>
        <a:off x="4834839" y="1741423"/>
        <a:ext cx="319634" cy="437317"/>
      </dsp:txXfrm>
    </dsp:sp>
    <dsp:sp modelId="{46CA5679-2964-42DF-8F6A-2DEE2B19C5BD}">
      <dsp:nvSpPr>
        <dsp:cNvPr id="0" name=""/>
        <dsp:cNvSpPr/>
      </dsp:nvSpPr>
      <dsp:spPr>
        <a:xfrm>
          <a:off x="5106415" y="2798064"/>
          <a:ext cx="581152" cy="581152"/>
        </a:xfrm>
        <a:prstGeom prst="downArrow">
          <a:avLst>
            <a:gd name="adj1" fmla="val 55000"/>
            <a:gd name="adj2" fmla="val 45000"/>
          </a:avLst>
        </a:prstGeom>
        <a:solidFill>
          <a:schemeClr val="accent2">
            <a:tint val="40000"/>
            <a:alpha val="90000"/>
            <a:hueOff val="5025821"/>
            <a:satOff val="-4378"/>
            <a:lumOff val="-6"/>
            <a:alphaOff val="0"/>
          </a:schemeClr>
        </a:solidFill>
        <a:ln w="9525" cap="flat" cmpd="sng" algn="ctr">
          <a:solidFill>
            <a:schemeClr val="accent2">
              <a:tint val="40000"/>
              <a:alpha val="90000"/>
              <a:hueOff val="5025821"/>
              <a:satOff val="-4378"/>
              <a:lumOff val="-6"/>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ru-RU" sz="1400" b="1" kern="1200">
            <a:solidFill>
              <a:schemeClr val="tx1"/>
            </a:solidFill>
          </a:endParaRPr>
        </a:p>
      </dsp:txBody>
      <dsp:txXfrm>
        <a:off x="5237174" y="2798064"/>
        <a:ext cx="319634" cy="437317"/>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D5A664-766A-4509-A9A7-C75614BE564C}" type="datetimeFigureOut">
              <a:rPr lang="ru-RU" smtClean="0"/>
              <a:t>10.03.2017</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043B96-D1B4-4493-BF7C-125DA729E9C4}" type="slidenum">
              <a:rPr lang="ru-RU" smtClean="0"/>
              <a:t>‹#›</a:t>
            </a:fld>
            <a:endParaRPr lang="ru-RU"/>
          </a:p>
        </p:txBody>
      </p:sp>
    </p:spTree>
    <p:extLst>
      <p:ext uri="{BB962C8B-B14F-4D97-AF65-F5344CB8AC3E}">
        <p14:creationId xmlns:p14="http://schemas.microsoft.com/office/powerpoint/2010/main" val="1551548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i="1" dirty="0" smtClean="0">
                <a:cs typeface="Aharoni" pitchFamily="2" charset="-79"/>
              </a:rPr>
              <a:t>Стратегической целью государственной политики в области образования является повышение доступности качественного образования, соответствующего </a:t>
            </a:r>
            <a:r>
              <a:rPr lang="ru-RU" sz="1200" b="1" i="1" dirty="0" smtClean="0">
                <a:solidFill>
                  <a:srgbClr val="FF0000"/>
                </a:solidFill>
                <a:cs typeface="Aharoni" pitchFamily="2" charset="-79"/>
              </a:rPr>
              <a:t>требованиям</a:t>
            </a:r>
            <a:r>
              <a:rPr lang="ru-RU" sz="1200" b="1" i="1" dirty="0" smtClean="0">
                <a:cs typeface="Aharoni" pitchFamily="2" charset="-79"/>
              </a:rPr>
              <a:t> </a:t>
            </a:r>
            <a:r>
              <a:rPr lang="ru-RU" sz="1200" b="1" i="1" dirty="0" smtClean="0">
                <a:solidFill>
                  <a:srgbClr val="FF0000"/>
                </a:solidFill>
                <a:cs typeface="Aharoni" pitchFamily="2" charset="-79"/>
              </a:rPr>
              <a:t>инновационного развития </a:t>
            </a:r>
            <a:r>
              <a:rPr lang="ru-RU" sz="1200" b="1" i="1" u="sng" dirty="0" smtClean="0">
                <a:solidFill>
                  <a:srgbClr val="FF0000"/>
                </a:solidFill>
                <a:cs typeface="Aharoni" pitchFamily="2" charset="-79"/>
              </a:rPr>
              <a:t>экономики</a:t>
            </a:r>
            <a:r>
              <a:rPr lang="ru-RU" sz="1200" b="1" i="1" dirty="0" smtClean="0">
                <a:cs typeface="Aharoni" pitchFamily="2" charset="-79"/>
              </a:rPr>
              <a:t>, </a:t>
            </a:r>
            <a:r>
              <a:rPr lang="ru-RU" sz="1200" b="1" i="1" dirty="0" smtClean="0">
                <a:solidFill>
                  <a:srgbClr val="FFC000"/>
                </a:solidFill>
                <a:cs typeface="Aharoni" pitchFamily="2" charset="-79"/>
              </a:rPr>
              <a:t>современным потребностям </a:t>
            </a:r>
            <a:r>
              <a:rPr lang="ru-RU" sz="1200" b="1" i="1" u="sng" dirty="0" smtClean="0">
                <a:solidFill>
                  <a:srgbClr val="FFC000"/>
                </a:solidFill>
                <a:cs typeface="Aharoni" pitchFamily="2" charset="-79"/>
              </a:rPr>
              <a:t>общества</a:t>
            </a:r>
            <a:r>
              <a:rPr lang="ru-RU" sz="1200" b="1" i="1" dirty="0" smtClean="0">
                <a:cs typeface="Aharoni" pitchFamily="2" charset="-79"/>
              </a:rPr>
              <a:t> и </a:t>
            </a:r>
            <a:r>
              <a:rPr lang="ru-RU" sz="1200" b="1" i="1" dirty="0" smtClean="0">
                <a:solidFill>
                  <a:srgbClr val="18510F"/>
                </a:solidFill>
                <a:cs typeface="Aharoni" pitchFamily="2" charset="-79"/>
              </a:rPr>
              <a:t>каждого </a:t>
            </a:r>
            <a:r>
              <a:rPr lang="ru-RU" sz="1200" b="1" i="1" u="sng" dirty="0" smtClean="0">
                <a:solidFill>
                  <a:srgbClr val="18510F"/>
                </a:solidFill>
                <a:cs typeface="Aharoni" pitchFamily="2" charset="-79"/>
              </a:rPr>
              <a:t>гражданина</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1" i="1" u="sng" kern="1200" dirty="0" smtClean="0">
                <a:solidFill>
                  <a:srgbClr val="18510F"/>
                </a:solidFill>
                <a:effectLst/>
                <a:latin typeface="+mn-lt"/>
                <a:ea typeface="+mn-ea"/>
                <a:cs typeface="Aharoni" pitchFamily="2" charset="-79"/>
              </a:rPr>
              <a:t>Т.е. </a:t>
            </a:r>
            <a:r>
              <a:rPr lang="ru-RU" sz="1200" b="0" i="0" u="none" kern="1200" baseline="0" dirty="0" smtClean="0">
                <a:solidFill>
                  <a:srgbClr val="18510F"/>
                </a:solidFill>
                <a:effectLst/>
                <a:latin typeface="+mn-lt"/>
                <a:ea typeface="+mn-ea"/>
                <a:cs typeface="Aharoni" pitchFamily="2" charset="-79"/>
              </a:rPr>
              <a:t> В осуществлении образовательной деятельности мы ориентируемся на государственный, общественный и личностный заказ. </a:t>
            </a:r>
            <a:r>
              <a:rPr lang="ru-RU" sz="1200" kern="1200" dirty="0" smtClean="0">
                <a:solidFill>
                  <a:schemeClr val="tx1"/>
                </a:solidFill>
                <a:effectLst/>
                <a:latin typeface="+mn-lt"/>
                <a:ea typeface="+mn-ea"/>
                <a:cs typeface="+mn-cs"/>
              </a:rPr>
              <a:t>При этом и оценка качества дошкольного образования рассматривается в интересах личности, общества, государства, самой системы образования. И вот здесь подключается еще</a:t>
            </a:r>
            <a:r>
              <a:rPr lang="ru-RU" sz="1200" kern="1200" baseline="0" dirty="0" smtClean="0">
                <a:solidFill>
                  <a:schemeClr val="tx1"/>
                </a:solidFill>
                <a:effectLst/>
                <a:latin typeface="+mn-lt"/>
                <a:ea typeface="+mn-ea"/>
                <a:cs typeface="+mn-cs"/>
              </a:rPr>
              <a:t> один нормативный документ – ФГОС ДО. </a:t>
            </a:r>
            <a:r>
              <a:rPr lang="ru-RU" sz="1200" kern="1200" dirty="0" smtClean="0">
                <a:solidFill>
                  <a:schemeClr val="tx1"/>
                </a:solidFill>
                <a:effectLst/>
                <a:latin typeface="+mn-lt"/>
                <a:ea typeface="+mn-ea"/>
                <a:cs typeface="+mn-cs"/>
              </a:rPr>
              <a:t>Одна из главных целей ФГОС дошкольного образования – обеспечение государственных гарантий уровня и качества образования на основе единства обязательных требований к условиям реализации основных образовательных программ, их структуре и результатам их освоения.</a:t>
            </a:r>
          </a:p>
          <a:p>
            <a:endParaRPr lang="ru-RU" dirty="0"/>
          </a:p>
        </p:txBody>
      </p:sp>
      <p:sp>
        <p:nvSpPr>
          <p:cNvPr id="4" name="Номер слайда 3"/>
          <p:cNvSpPr>
            <a:spLocks noGrp="1"/>
          </p:cNvSpPr>
          <p:nvPr>
            <p:ph type="sldNum" sz="quarter" idx="10"/>
          </p:nvPr>
        </p:nvSpPr>
        <p:spPr/>
        <p:txBody>
          <a:bodyPr/>
          <a:lstStyle/>
          <a:p>
            <a:fld id="{BD043B96-D1B4-4493-BF7C-125DA729E9C4}" type="slidenum">
              <a:rPr lang="ru-RU" smtClean="0"/>
              <a:t>2</a:t>
            </a:fld>
            <a:endParaRPr lang="ru-RU"/>
          </a:p>
        </p:txBody>
      </p:sp>
    </p:spTree>
    <p:extLst>
      <p:ext uri="{BB962C8B-B14F-4D97-AF65-F5344CB8AC3E}">
        <p14:creationId xmlns:p14="http://schemas.microsoft.com/office/powerpoint/2010/main" val="8755424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Оценка качества результатов образовательного процесса на сегодня является наиболее обсуждаемой темой.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Основной проблемой остается создание </a:t>
            </a:r>
            <a:r>
              <a:rPr lang="ru-RU" sz="1200" u="sng" kern="1200" dirty="0" smtClean="0">
                <a:solidFill>
                  <a:schemeClr val="tx1"/>
                </a:solidFill>
                <a:effectLst/>
                <a:latin typeface="+mn-lt"/>
                <a:ea typeface="+mn-ea"/>
                <a:cs typeface="+mn-cs"/>
              </a:rPr>
              <a:t>модели оценки качества дошкольного образования. </a:t>
            </a:r>
            <a:endParaRPr lang="ru-R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Модель внутренней системы оценки качества образования в МКДОУ «Солнышко» вам представит Севостьянова М.А..</a:t>
            </a:r>
          </a:p>
          <a:p>
            <a:endParaRPr lang="ru-RU" dirty="0"/>
          </a:p>
        </p:txBody>
      </p:sp>
      <p:sp>
        <p:nvSpPr>
          <p:cNvPr id="4" name="Номер слайда 3"/>
          <p:cNvSpPr>
            <a:spLocks noGrp="1"/>
          </p:cNvSpPr>
          <p:nvPr>
            <p:ph type="sldNum" sz="quarter" idx="10"/>
          </p:nvPr>
        </p:nvSpPr>
        <p:spPr/>
        <p:txBody>
          <a:bodyPr/>
          <a:lstStyle/>
          <a:p>
            <a:fld id="{BD043B96-D1B4-4493-BF7C-125DA729E9C4}" type="slidenum">
              <a:rPr lang="ru-RU" smtClean="0"/>
              <a:t>11</a:t>
            </a:fld>
            <a:endParaRPr lang="ru-RU"/>
          </a:p>
        </p:txBody>
      </p:sp>
    </p:spTree>
    <p:extLst>
      <p:ext uri="{BB962C8B-B14F-4D97-AF65-F5344CB8AC3E}">
        <p14:creationId xmlns:p14="http://schemas.microsoft.com/office/powerpoint/2010/main" val="689338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Качество дошкольного образования– это характеристика системы дошкольного образования, отражающая степень соответствия реальных достигаемых образовательных результатов нормативным требованиям, социальным и личностным ожиданиям.</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BD043B96-D1B4-4493-BF7C-125DA729E9C4}" type="slidenum">
              <a:rPr lang="ru-RU" smtClean="0"/>
              <a:t>3</a:t>
            </a:fld>
            <a:endParaRPr lang="ru-RU"/>
          </a:p>
        </p:txBody>
      </p:sp>
    </p:spTree>
    <p:extLst>
      <p:ext uri="{BB962C8B-B14F-4D97-AF65-F5344CB8AC3E}">
        <p14:creationId xmlns:p14="http://schemas.microsoft.com/office/powerpoint/2010/main" val="2606001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Качество образования оценивается в форме лицензирования государственной аккредитации ОУ, контрольно-надзорной деятельности, аттестации педагогических и руководящих работников, мониторинга. Данная система ориентирована прежде всего на оценку образовательных условий, а не на результативность дошкольного образования, определяемую уровнем и динамикой развития ребенка. Критериями качества являются федеральные государственные образовательные стандарты к содержанию образования, профессиональной компетентности педагога с точки зрения его личностно-ориентированного взаимодействия с ребенком, а также к организации предметно-развивающей среды в ДОУ.</a:t>
            </a:r>
          </a:p>
        </p:txBody>
      </p:sp>
      <p:sp>
        <p:nvSpPr>
          <p:cNvPr id="4" name="Номер слайда 3"/>
          <p:cNvSpPr>
            <a:spLocks noGrp="1"/>
          </p:cNvSpPr>
          <p:nvPr>
            <p:ph type="sldNum" sz="quarter" idx="10"/>
          </p:nvPr>
        </p:nvSpPr>
        <p:spPr/>
        <p:txBody>
          <a:bodyPr/>
          <a:lstStyle/>
          <a:p>
            <a:fld id="{BD043B96-D1B4-4493-BF7C-125DA729E9C4}" type="slidenum">
              <a:rPr lang="ru-RU" smtClean="0"/>
              <a:t>4</a:t>
            </a:fld>
            <a:endParaRPr lang="ru-RU"/>
          </a:p>
        </p:txBody>
      </p:sp>
    </p:spTree>
    <p:extLst>
      <p:ext uri="{BB962C8B-B14F-4D97-AF65-F5344CB8AC3E}">
        <p14:creationId xmlns:p14="http://schemas.microsoft.com/office/powerpoint/2010/main" val="463619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Повышение качества дошкольного образования возможно благодаря комплексному</a:t>
            </a:r>
            <a:r>
              <a:rPr lang="ru-RU" sz="1200" b="1" kern="1200" dirty="0" smtClean="0">
                <a:solidFill>
                  <a:schemeClr val="tx1"/>
                </a:solidFill>
                <a:effectLst/>
                <a:latin typeface="+mn-lt"/>
                <a:ea typeface="+mn-ea"/>
                <a:cs typeface="+mn-cs"/>
              </a:rPr>
              <a:t> использованию основных методологические подходов к оценке качества ДОУ.</a:t>
            </a:r>
            <a:endParaRPr lang="ru-RU" sz="1200" kern="1200" dirty="0" smtClean="0">
              <a:solidFill>
                <a:schemeClr val="tx1"/>
              </a:solidFill>
              <a:effectLst/>
              <a:latin typeface="+mn-lt"/>
              <a:ea typeface="+mn-ea"/>
              <a:cs typeface="+mn-cs"/>
            </a:endParaRPr>
          </a:p>
          <a:p>
            <a:r>
              <a:rPr lang="ru-RU" sz="1200" u="sng" kern="1200" dirty="0" smtClean="0">
                <a:solidFill>
                  <a:schemeClr val="tx1"/>
                </a:solidFill>
                <a:effectLst/>
                <a:latin typeface="+mn-lt"/>
                <a:ea typeface="+mn-ea"/>
                <a:cs typeface="+mn-cs"/>
              </a:rPr>
              <a:t>1.Аксиологический подход</a:t>
            </a:r>
            <a:r>
              <a:rPr lang="ru-RU" sz="1200" kern="1200" dirty="0" smtClean="0">
                <a:solidFill>
                  <a:schemeClr val="tx1"/>
                </a:solidFill>
                <a:effectLst/>
                <a:latin typeface="+mn-lt"/>
                <a:ea typeface="+mn-ea"/>
                <a:cs typeface="+mn-cs"/>
              </a:rPr>
              <a:t> к оценке предусматривает анализ ценностей, которые являются основанием в определении структуры и содержания системы оценки качества дошкольного образования. В основу современной государственной политики Российской Федерации в области дошкольного образования положены идеи </a:t>
            </a:r>
            <a:r>
              <a:rPr lang="ru-RU" sz="1200" kern="1200" dirty="0" err="1" smtClean="0">
                <a:solidFill>
                  <a:schemeClr val="tx1"/>
                </a:solidFill>
                <a:effectLst/>
                <a:latin typeface="+mn-lt"/>
                <a:ea typeface="+mn-ea"/>
                <a:cs typeface="+mn-cs"/>
              </a:rPr>
              <a:t>гуманизации</a:t>
            </a:r>
            <a:r>
              <a:rPr lang="ru-RU" sz="1200" kern="1200" dirty="0" smtClean="0">
                <a:solidFill>
                  <a:schemeClr val="tx1"/>
                </a:solidFill>
                <a:effectLst/>
                <a:latin typeface="+mn-lt"/>
                <a:ea typeface="+mn-ea"/>
                <a:cs typeface="+mn-cs"/>
              </a:rPr>
              <a:t>, поэтому основной профессионально-педагогической ценностью при определении показателей оценки качества дошкольного образования в рамках данного подхода выступает ребенок. </a:t>
            </a:r>
          </a:p>
          <a:p>
            <a:r>
              <a:rPr lang="ru-RU" sz="1200" u="sng" kern="1200" dirty="0" smtClean="0">
                <a:solidFill>
                  <a:schemeClr val="tx1"/>
                </a:solidFill>
                <a:effectLst/>
                <a:latin typeface="+mn-lt"/>
                <a:ea typeface="+mn-ea"/>
                <a:cs typeface="+mn-cs"/>
              </a:rPr>
              <a:t>2. Социокультурный подход</a:t>
            </a:r>
            <a:r>
              <a:rPr lang="ru-RU" sz="1200" kern="1200" dirty="0" smtClean="0">
                <a:solidFill>
                  <a:schemeClr val="tx1"/>
                </a:solidFill>
                <a:effectLst/>
                <a:latin typeface="+mn-lt"/>
                <a:ea typeface="+mn-ea"/>
                <a:cs typeface="+mn-cs"/>
              </a:rPr>
              <a:t> в оценке качества образования в ДОУ определяется характером взаимодействия детей со взрослыми, с другими детьми, с предметно пространственным миром.  Оценивается уровень самостоятельного поведения и его способность решать повседневные жизненные ситуации; социальная компетентность в общении с другими детьми и взрослыми </a:t>
            </a:r>
          </a:p>
          <a:p>
            <a:r>
              <a:rPr lang="ru-RU" sz="1200" u="sng" kern="1200" dirty="0" smtClean="0">
                <a:solidFill>
                  <a:schemeClr val="tx1"/>
                </a:solidFill>
                <a:effectLst/>
                <a:latin typeface="+mn-lt"/>
                <a:ea typeface="+mn-ea"/>
                <a:cs typeface="+mn-cs"/>
              </a:rPr>
              <a:t>3.Компетентностный подход</a:t>
            </a:r>
            <a:r>
              <a:rPr lang="ru-RU" sz="1200" kern="1200" dirty="0" smtClean="0">
                <a:solidFill>
                  <a:schemeClr val="tx1"/>
                </a:solidFill>
                <a:effectLst/>
                <a:latin typeface="+mn-lt"/>
                <a:ea typeface="+mn-ea"/>
                <a:cs typeface="+mn-cs"/>
              </a:rPr>
              <a:t> выступает перспективным, поскольку в контексте современных представлений о цели образования ключевые компетентности являются актуальными для дошкольников и фиксируют степень их готовности к включению в новую – школьную жизнь. При оценке качества образования в рамках данного подхода осуществляется выявление степени овладения компетентностями (интеллектуальной, языковой, социальной и физической), а также способы поведения (произвольность, самостоятельность, инициативность, креативность, способность к выбору) и его отношение к самому себе (образ самого себя, уровень самооценки, наличие или отсутствие чувства собственного достоинства).</a:t>
            </a:r>
          </a:p>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Комплексное применение охарактеризованных подходов делает проблему оценивания и измерения развития ребенка принципиально разрешимой и позволяет привлекать родителей (неспециалистов) к оценке качества ДОУ как независимых субъектов оценки.</a:t>
            </a:r>
          </a:p>
          <a:p>
            <a:endParaRPr lang="ru-RU" dirty="0"/>
          </a:p>
        </p:txBody>
      </p:sp>
      <p:sp>
        <p:nvSpPr>
          <p:cNvPr id="4" name="Номер слайда 3"/>
          <p:cNvSpPr>
            <a:spLocks noGrp="1"/>
          </p:cNvSpPr>
          <p:nvPr>
            <p:ph type="sldNum" sz="quarter" idx="10"/>
          </p:nvPr>
        </p:nvSpPr>
        <p:spPr/>
        <p:txBody>
          <a:bodyPr/>
          <a:lstStyle/>
          <a:p>
            <a:fld id="{BD043B96-D1B4-4493-BF7C-125DA729E9C4}" type="slidenum">
              <a:rPr lang="ru-RU" smtClean="0"/>
              <a:t>5</a:t>
            </a:fld>
            <a:endParaRPr lang="ru-RU"/>
          </a:p>
        </p:txBody>
      </p:sp>
    </p:spTree>
    <p:extLst>
      <p:ext uri="{BB962C8B-B14F-4D97-AF65-F5344CB8AC3E}">
        <p14:creationId xmlns:p14="http://schemas.microsoft.com/office/powerpoint/2010/main" val="644941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1. Инструктивно-методическая функция заключается в создании регламентов оценки учреждений разных форм, реализующих программы дошкольного образования.</a:t>
            </a:r>
          </a:p>
          <a:p>
            <a:r>
              <a:rPr lang="ru-RU" sz="1200" kern="1200" dirty="0" smtClean="0">
                <a:solidFill>
                  <a:schemeClr val="tx1"/>
                </a:solidFill>
                <a:effectLst/>
                <a:latin typeface="+mn-lt"/>
                <a:ea typeface="+mn-ea"/>
                <a:cs typeface="+mn-cs"/>
              </a:rPr>
              <a:t>2.Контрольная функция включает проведение оценочных процедур в отдельных образовательных учреждениях и организациях. </a:t>
            </a:r>
          </a:p>
          <a:p>
            <a:r>
              <a:rPr lang="ru-RU" sz="1200" kern="1200" dirty="0" smtClean="0">
                <a:solidFill>
                  <a:schemeClr val="tx1"/>
                </a:solidFill>
                <a:effectLst/>
                <a:latin typeface="+mn-lt"/>
                <a:ea typeface="+mn-ea"/>
                <a:cs typeface="+mn-cs"/>
              </a:rPr>
              <a:t>3.Аналитическая функция включает сбор и анализ данных по ДОУ, построения на этой основе рейтинга учреждений, реализующих программы дошкольного образования, по параметру «качество образования».</a:t>
            </a:r>
          </a:p>
          <a:p>
            <a:r>
              <a:rPr lang="ru-RU" sz="1200" kern="1200" dirty="0" smtClean="0">
                <a:solidFill>
                  <a:schemeClr val="tx1"/>
                </a:solidFill>
                <a:effectLst/>
                <a:latin typeface="+mn-lt"/>
                <a:ea typeface="+mn-ea"/>
                <a:cs typeface="+mn-cs"/>
              </a:rPr>
              <a:t>4.Информационная функция может решать три задачи.</a:t>
            </a:r>
          </a:p>
          <a:p>
            <a:r>
              <a:rPr lang="ru-RU" sz="1200" kern="1200" dirty="0" smtClean="0">
                <a:solidFill>
                  <a:schemeClr val="tx1"/>
                </a:solidFill>
                <a:effectLst/>
                <a:latin typeface="+mn-lt"/>
                <a:ea typeface="+mn-ea"/>
                <a:cs typeface="+mn-cs"/>
              </a:rPr>
              <a:t>Во-первых, информация адресована педагогическому сообществу с целью формирования современных представлений о качестве образования в ДОУ.</a:t>
            </a:r>
          </a:p>
          <a:p>
            <a:r>
              <a:rPr lang="ru-RU" sz="1200" kern="1200" dirty="0" smtClean="0">
                <a:solidFill>
                  <a:schemeClr val="tx1"/>
                </a:solidFill>
                <a:effectLst/>
                <a:latin typeface="+mn-lt"/>
                <a:ea typeface="+mn-ea"/>
                <a:cs typeface="+mn-cs"/>
              </a:rPr>
              <a:t>Во-вторых, информация адресована родителям, для которых она может стать основанием для выбора формы и места получения дошкольного образования для ребенка.</a:t>
            </a:r>
          </a:p>
          <a:p>
            <a:r>
              <a:rPr lang="ru-RU" sz="1200" kern="1200" dirty="0" smtClean="0">
                <a:solidFill>
                  <a:schemeClr val="tx1"/>
                </a:solidFill>
                <a:effectLst/>
                <a:latin typeface="+mn-lt"/>
                <a:ea typeface="+mn-ea"/>
                <a:cs typeface="+mn-cs"/>
              </a:rPr>
              <a:t>В-третьих, одной и задач информирования о результатах оценки качества может стать координация усилий ДОУ и школы.</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a:p>
            <a:endParaRPr lang="ru-RU" sz="120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BD043B96-D1B4-4493-BF7C-125DA729E9C4}" type="slidenum">
              <a:rPr lang="ru-RU" smtClean="0"/>
              <a:t>6</a:t>
            </a:fld>
            <a:endParaRPr lang="ru-RU"/>
          </a:p>
        </p:txBody>
      </p:sp>
    </p:spTree>
    <p:extLst>
      <p:ext uri="{BB962C8B-B14F-4D97-AF65-F5344CB8AC3E}">
        <p14:creationId xmlns:p14="http://schemas.microsoft.com/office/powerpoint/2010/main" val="2897548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smtClean="0">
                <a:solidFill>
                  <a:schemeClr val="tx1"/>
                </a:solidFill>
                <a:effectLst/>
                <a:latin typeface="+mn-lt"/>
                <a:ea typeface="+mn-ea"/>
                <a:cs typeface="+mn-cs"/>
              </a:rPr>
              <a:t>Основными принципами </a:t>
            </a:r>
            <a:r>
              <a:rPr lang="ru-RU" sz="1200" kern="1200" dirty="0" smtClean="0">
                <a:solidFill>
                  <a:schemeClr val="tx1"/>
                </a:solidFill>
                <a:effectLst/>
                <a:latin typeface="+mn-lt"/>
                <a:ea typeface="+mn-ea"/>
                <a:cs typeface="+mn-cs"/>
              </a:rPr>
              <a:t>системы оценки качества образования</a:t>
            </a:r>
            <a:r>
              <a:rPr lang="ru-RU" sz="1200" b="1" kern="1200" dirty="0" smtClean="0">
                <a:solidFill>
                  <a:schemeClr val="tx1"/>
                </a:solidFill>
                <a:effectLst/>
                <a:latin typeface="+mn-lt"/>
                <a:ea typeface="+mn-ea"/>
                <a:cs typeface="+mn-cs"/>
              </a:rPr>
              <a:t> ДОУ являются:</a:t>
            </a:r>
            <a:endParaRPr lang="ru-RU" sz="1200" kern="1200" dirty="0" smtClean="0">
              <a:solidFill>
                <a:schemeClr val="tx1"/>
              </a:solidFill>
              <a:effectLst/>
              <a:latin typeface="+mn-lt"/>
              <a:ea typeface="+mn-ea"/>
              <a:cs typeface="+mn-cs"/>
            </a:endParaRPr>
          </a:p>
          <a:p>
            <a:pPr lvl="0"/>
            <a:r>
              <a:rPr lang="ru-RU" sz="1200" b="1" kern="1200" dirty="0" smtClean="0">
                <a:solidFill>
                  <a:schemeClr val="tx1"/>
                </a:solidFill>
                <a:effectLst/>
                <a:latin typeface="+mn-lt"/>
                <a:ea typeface="+mn-ea"/>
                <a:cs typeface="+mn-cs"/>
              </a:rPr>
              <a:t>соответствие требованиям ФГОС ДО;</a:t>
            </a:r>
            <a:endParaRPr lang="ru-R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ru-RU" sz="1200" kern="1200" dirty="0" smtClean="0">
                <a:solidFill>
                  <a:schemeClr val="tx1"/>
                </a:solidFill>
                <a:effectLst/>
                <a:latin typeface="+mn-lt"/>
                <a:ea typeface="+mn-ea"/>
                <a:cs typeface="+mn-cs"/>
              </a:rPr>
              <a:t>принцип объективности, достоверности, полноты и системности информации о качестве образования; </a:t>
            </a:r>
          </a:p>
          <a:p>
            <a:pPr marL="171450" lvl="0" indent="-171450">
              <a:buFont typeface="Arial" panose="020B0604020202020204" pitchFamily="34" charset="0"/>
              <a:buChar char="•"/>
            </a:pPr>
            <a:r>
              <a:rPr lang="ru-RU" sz="1200" kern="1200" dirty="0" smtClean="0">
                <a:solidFill>
                  <a:schemeClr val="tx1"/>
                </a:solidFill>
                <a:effectLst/>
                <a:latin typeface="+mn-lt"/>
                <a:ea typeface="+mn-ea"/>
                <a:cs typeface="+mn-cs"/>
              </a:rPr>
              <a:t>принцип открытости, прозрачности процедур оценки качества образования; преемственности в образовательной политике, интеграции в общероссийскую систему оценки качества образования; </a:t>
            </a:r>
          </a:p>
          <a:p>
            <a:pPr marL="171450" lvl="0" indent="-171450">
              <a:buFont typeface="Arial" panose="020B0604020202020204" pitchFamily="34" charset="0"/>
              <a:buChar char="•"/>
            </a:pPr>
            <a:r>
              <a:rPr lang="ru-RU" sz="1200" kern="1200" dirty="0" smtClean="0">
                <a:solidFill>
                  <a:schemeClr val="tx1"/>
                </a:solidFill>
                <a:effectLst/>
                <a:latin typeface="+mn-lt"/>
                <a:ea typeface="+mn-ea"/>
                <a:cs typeface="+mn-cs"/>
              </a:rPr>
              <a:t>принцип доступности информации о состоянии и качестве образования для различных групп  потребителей; </a:t>
            </a:r>
          </a:p>
          <a:p>
            <a:pPr marL="171450" lvl="0" indent="-171450">
              <a:buFont typeface="Arial" panose="020B0604020202020204" pitchFamily="34" charset="0"/>
              <a:buChar char="•"/>
            </a:pPr>
            <a:r>
              <a:rPr lang="ru-RU" sz="1200" kern="1200" dirty="0" smtClean="0">
                <a:solidFill>
                  <a:schemeClr val="tx1"/>
                </a:solidFill>
                <a:effectLst/>
                <a:latin typeface="+mn-lt"/>
                <a:ea typeface="+mn-ea"/>
                <a:cs typeface="+mn-cs"/>
              </a:rPr>
              <a:t>принцип </a:t>
            </a:r>
            <a:r>
              <a:rPr lang="ru-RU" sz="1200" kern="1200" dirty="0" err="1" smtClean="0">
                <a:solidFill>
                  <a:schemeClr val="tx1"/>
                </a:solidFill>
                <a:effectLst/>
                <a:latin typeface="+mn-lt"/>
                <a:ea typeface="+mn-ea"/>
                <a:cs typeface="+mn-cs"/>
              </a:rPr>
              <a:t>рефлексивности</a:t>
            </a:r>
            <a:r>
              <a:rPr lang="ru-RU" sz="1200" kern="1200" dirty="0" smtClean="0">
                <a:solidFill>
                  <a:schemeClr val="tx1"/>
                </a:solidFill>
                <a:effectLst/>
                <a:latin typeface="+mn-lt"/>
                <a:ea typeface="+mn-ea"/>
                <a:cs typeface="+mn-cs"/>
              </a:rPr>
              <a:t>, реализуемый через включение педагогов в </a:t>
            </a:r>
            <a:r>
              <a:rPr lang="ru-RU" sz="1200" kern="1200" dirty="0" err="1" smtClean="0">
                <a:solidFill>
                  <a:schemeClr val="tx1"/>
                </a:solidFill>
                <a:effectLst/>
                <a:latin typeface="+mn-lt"/>
                <a:ea typeface="+mn-ea"/>
                <a:cs typeface="+mn-cs"/>
              </a:rPr>
              <a:t>критериальный</a:t>
            </a:r>
            <a:r>
              <a:rPr lang="ru-RU" sz="1200" kern="1200" dirty="0" smtClean="0">
                <a:solidFill>
                  <a:schemeClr val="tx1"/>
                </a:solidFill>
                <a:effectLst/>
                <a:latin typeface="+mn-lt"/>
                <a:ea typeface="+mn-ea"/>
                <a:cs typeface="+mn-cs"/>
              </a:rPr>
              <a:t> самоанализ и самооценку своей деятельности с опорой на объективные критерии и показатели; повышения потенциала внутренней оценки, самооценки, самоанализа каждого педагога; </a:t>
            </a:r>
          </a:p>
          <a:p>
            <a:pPr marL="171450" lvl="0" indent="-171450">
              <a:buFont typeface="Arial" panose="020B0604020202020204" pitchFamily="34" charset="0"/>
              <a:buChar char="•"/>
            </a:pPr>
            <a:r>
              <a:rPr lang="ru-RU" sz="1200" kern="1200" dirty="0" smtClean="0">
                <a:solidFill>
                  <a:schemeClr val="tx1"/>
                </a:solidFill>
                <a:effectLst/>
                <a:latin typeface="+mn-lt"/>
                <a:ea typeface="+mn-ea"/>
                <a:cs typeface="+mn-cs"/>
              </a:rPr>
              <a:t>принцип оптимальности использования источников первичных данных для определения показателей качества и эффективности образования (с учетом возможности их многократного использования); </a:t>
            </a:r>
          </a:p>
          <a:p>
            <a:pPr marL="171450" lvl="0" indent="-171450">
              <a:buFont typeface="Arial" panose="020B0604020202020204" pitchFamily="34" charset="0"/>
              <a:buChar char="•"/>
            </a:pPr>
            <a:r>
              <a:rPr lang="ru-RU" sz="1200" kern="1200" dirty="0" smtClean="0">
                <a:solidFill>
                  <a:schemeClr val="tx1"/>
                </a:solidFill>
                <a:effectLst/>
                <a:latin typeface="+mn-lt"/>
                <a:ea typeface="+mn-ea"/>
                <a:cs typeface="+mn-cs"/>
              </a:rPr>
              <a:t>принцип </a:t>
            </a:r>
            <a:r>
              <a:rPr lang="ru-RU" sz="1200" kern="1200" dirty="0" err="1" smtClean="0">
                <a:solidFill>
                  <a:schemeClr val="tx1"/>
                </a:solidFill>
                <a:effectLst/>
                <a:latin typeface="+mn-lt"/>
                <a:ea typeface="+mn-ea"/>
                <a:cs typeface="+mn-cs"/>
              </a:rPr>
              <a:t>инструментальности</a:t>
            </a:r>
            <a:r>
              <a:rPr lang="ru-RU" sz="1200" kern="1200" dirty="0" smtClean="0">
                <a:solidFill>
                  <a:schemeClr val="tx1"/>
                </a:solidFill>
                <a:effectLst/>
                <a:latin typeface="+mn-lt"/>
                <a:ea typeface="+mn-ea"/>
                <a:cs typeface="+mn-cs"/>
              </a:rPr>
              <a:t> и технологичности используемых  показателей          (с учетом существующих возможностей сбора данных, методик измерений, анализа и интерпретации данных, подготовленности потребителей к их восприятию); </a:t>
            </a:r>
          </a:p>
          <a:p>
            <a:pPr marL="171450" lvl="0" indent="-171450">
              <a:buFont typeface="Arial" panose="020B0604020202020204" pitchFamily="34" charset="0"/>
              <a:buChar char="•"/>
            </a:pPr>
            <a:r>
              <a:rPr lang="ru-RU" sz="1200" kern="1200" dirty="0" smtClean="0">
                <a:solidFill>
                  <a:schemeClr val="tx1"/>
                </a:solidFill>
                <a:effectLst/>
                <a:latin typeface="+mn-lt"/>
                <a:ea typeface="+mn-ea"/>
                <a:cs typeface="+mn-cs"/>
              </a:rPr>
              <a:t>принцип минимизации системы показателей с учетом потребностей разных уровней управления; сопоставимости системы показателей с муниципальными, региональными аналогами; </a:t>
            </a:r>
          </a:p>
          <a:p>
            <a:pPr marL="171450" lvl="0" indent="-171450">
              <a:buFont typeface="Arial" panose="020B0604020202020204" pitchFamily="34" charset="0"/>
              <a:buChar char="•"/>
            </a:pPr>
            <a:r>
              <a:rPr lang="ru-RU" sz="1200" kern="1200" dirty="0" smtClean="0">
                <a:solidFill>
                  <a:schemeClr val="tx1"/>
                </a:solidFill>
                <a:effectLst/>
                <a:latin typeface="+mn-lt"/>
                <a:ea typeface="+mn-ea"/>
                <a:cs typeface="+mn-cs"/>
              </a:rPr>
              <a:t>принцип взаимного дополнения оценочных процедур, установление между ними взаимосвязей и взаимозависимостей; </a:t>
            </a:r>
          </a:p>
          <a:p>
            <a:pPr marL="171450" lvl="0" indent="-171450">
              <a:buFont typeface="Arial" panose="020B0604020202020204" pitchFamily="34" charset="0"/>
              <a:buChar char="•"/>
            </a:pPr>
            <a:r>
              <a:rPr lang="ru-RU" sz="1200" kern="1200" dirty="0" smtClean="0">
                <a:solidFill>
                  <a:schemeClr val="tx1"/>
                </a:solidFill>
                <a:effectLst/>
                <a:latin typeface="+mn-lt"/>
                <a:ea typeface="+mn-ea"/>
                <a:cs typeface="+mn-cs"/>
              </a:rPr>
              <a:t>принцип соблюдения морально-этических норм при проведении процедур оценки качества образования в дошкольном учреждении. </a:t>
            </a:r>
          </a:p>
        </p:txBody>
      </p:sp>
      <p:sp>
        <p:nvSpPr>
          <p:cNvPr id="4" name="Номер слайда 3"/>
          <p:cNvSpPr>
            <a:spLocks noGrp="1"/>
          </p:cNvSpPr>
          <p:nvPr>
            <p:ph type="sldNum" sz="quarter" idx="10"/>
          </p:nvPr>
        </p:nvSpPr>
        <p:spPr/>
        <p:txBody>
          <a:bodyPr/>
          <a:lstStyle/>
          <a:p>
            <a:fld id="{BD043B96-D1B4-4493-BF7C-125DA729E9C4}" type="slidenum">
              <a:rPr lang="ru-RU" smtClean="0"/>
              <a:t>7</a:t>
            </a:fld>
            <a:endParaRPr lang="ru-RU"/>
          </a:p>
        </p:txBody>
      </p:sp>
    </p:spTree>
    <p:extLst>
      <p:ext uri="{BB962C8B-B14F-4D97-AF65-F5344CB8AC3E}">
        <p14:creationId xmlns:p14="http://schemas.microsoft.com/office/powerpoint/2010/main" val="855568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ВСОКО включает: цели, содержание, организационную структуру, педагогические механизмы системной коррекции </a:t>
            </a:r>
            <a:r>
              <a:rPr lang="ru-RU" sz="1200" kern="1200" dirty="0" err="1" smtClean="0">
                <a:solidFill>
                  <a:schemeClr val="tx1"/>
                </a:solidFill>
                <a:effectLst/>
                <a:latin typeface="+mn-lt"/>
                <a:ea typeface="+mn-ea"/>
                <a:cs typeface="+mn-cs"/>
              </a:rPr>
              <a:t>воспитательно</a:t>
            </a:r>
            <a:r>
              <a:rPr lang="ru-RU" sz="1200" kern="1200" dirty="0" smtClean="0">
                <a:solidFill>
                  <a:schemeClr val="tx1"/>
                </a:solidFill>
                <a:effectLst/>
                <a:latin typeface="+mn-lt"/>
                <a:ea typeface="+mn-ea"/>
                <a:cs typeface="+mn-cs"/>
              </a:rPr>
              <a:t>-образовательного процесса, позволяющие реализовать цели ДОУ в партнерском взаимодействии всех субъектов.</a:t>
            </a:r>
          </a:p>
          <a:p>
            <a:pPr marL="0" indent="0">
              <a:buNone/>
            </a:pPr>
            <a:r>
              <a:rPr lang="ru-RU" sz="1200" b="0" i="0" u="sng" strike="noStrike" kern="1200" baseline="0" dirty="0" smtClean="0">
                <a:solidFill>
                  <a:schemeClr val="tx1"/>
                </a:solidFill>
                <a:latin typeface="+mn-lt"/>
                <a:ea typeface="+mn-ea"/>
                <a:cs typeface="+mn-cs"/>
              </a:rPr>
              <a:t>Чтобы разработать ВСОКО нужно ответить на проблемные вопросы</a:t>
            </a:r>
          </a:p>
          <a:p>
            <a:pPr marL="228600" indent="-228600">
              <a:buAutoNum type="arabicPeriod"/>
            </a:pPr>
            <a:r>
              <a:rPr lang="ru-RU" sz="1200" b="0" i="0" u="sng" strike="noStrike" kern="1200" baseline="0" dirty="0" smtClean="0">
                <a:solidFill>
                  <a:schemeClr val="tx1"/>
                </a:solidFill>
                <a:latin typeface="+mn-lt"/>
                <a:ea typeface="+mn-ea"/>
                <a:cs typeface="+mn-cs"/>
              </a:rPr>
              <a:t>Для чего? С какой целью? </a:t>
            </a:r>
            <a:r>
              <a:rPr lang="ru-RU" sz="1200" b="0" i="0" u="none" strike="noStrike" kern="1200" baseline="0" dirty="0" smtClean="0">
                <a:solidFill>
                  <a:schemeClr val="tx1"/>
                </a:solidFill>
                <a:latin typeface="+mn-lt"/>
                <a:ea typeface="+mn-ea"/>
                <a:cs typeface="+mn-cs"/>
              </a:rPr>
              <a:t>С помощью ВСОКО сотрудники и администрация могут выявить сильные и слабые стороны в своей работе и сконцентрировать свое внимание на тех аспектах, которые требуют улучшения. Оценка позволит изменить профессиональную позицию каждого сотрудника, делая его активным участником совершенствования работы дошкольной организации. Любое улучшение, даже если его осуществление потребует времени и усилий, повысит качество образовательных услуг, оказываемых детям и их семьям, активизирует творческий потенциал сотрудников.</a:t>
            </a:r>
          </a:p>
          <a:p>
            <a:pPr marL="228600" indent="-228600">
              <a:buAutoNum type="arabicPeriod"/>
            </a:pPr>
            <a:r>
              <a:rPr lang="ru-RU" sz="1200" b="0" i="0" u="sng" strike="noStrike" kern="1200" baseline="0" dirty="0" smtClean="0">
                <a:solidFill>
                  <a:schemeClr val="tx1"/>
                </a:solidFill>
                <a:effectLst/>
                <a:latin typeface="+mn-lt"/>
                <a:ea typeface="+mn-ea"/>
                <a:cs typeface="+mn-cs"/>
              </a:rPr>
              <a:t>Какие данные? </a:t>
            </a:r>
            <a:r>
              <a:rPr lang="ru-RU" sz="1200" kern="1200" dirty="0" smtClean="0">
                <a:solidFill>
                  <a:schemeClr val="tx1"/>
                </a:solidFill>
                <a:effectLst/>
                <a:latin typeface="+mn-lt"/>
                <a:ea typeface="+mn-ea"/>
                <a:cs typeface="+mn-cs"/>
              </a:rPr>
              <a:t>Качество образования в нашем детском саду рассматривается как степень соответствия совокупности свойств и результатов образования детей дошкольного возраста прогнозируемым целям развития ДОУ на основе ФГОС, потребностей и ожиданий участников образовательного процесса. </a:t>
            </a:r>
          </a:p>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С этой точки зрения качество образования рассматривается как совокупность трех компонентов: </a:t>
            </a:r>
          </a:p>
          <a:p>
            <a:r>
              <a:rPr lang="ru-RU" sz="1200" kern="1200" dirty="0" smtClean="0">
                <a:solidFill>
                  <a:schemeClr val="tx1"/>
                </a:solidFill>
                <a:effectLst/>
                <a:latin typeface="+mn-lt"/>
                <a:ea typeface="+mn-ea"/>
                <a:cs typeface="+mn-cs"/>
              </a:rPr>
              <a:t>- качество образовательного процесса;</a:t>
            </a:r>
          </a:p>
          <a:p>
            <a:r>
              <a:rPr lang="ru-RU" sz="1200" kern="1200" dirty="0" smtClean="0">
                <a:solidFill>
                  <a:schemeClr val="tx1"/>
                </a:solidFill>
                <a:effectLst/>
                <a:latin typeface="+mn-lt"/>
                <a:ea typeface="+mn-ea"/>
                <a:cs typeface="+mn-cs"/>
              </a:rPr>
              <a:t>- качество условий осуществления образовательной деятельности; </a:t>
            </a:r>
          </a:p>
          <a:p>
            <a:pPr marL="171450" indent="-171450">
              <a:buFontTx/>
              <a:buChar char="-"/>
            </a:pPr>
            <a:r>
              <a:rPr lang="ru-RU" sz="1200" kern="1200" dirty="0" smtClean="0">
                <a:solidFill>
                  <a:schemeClr val="tx1"/>
                </a:solidFill>
                <a:effectLst/>
                <a:latin typeface="+mn-lt"/>
                <a:ea typeface="+mn-ea"/>
                <a:cs typeface="+mn-cs"/>
              </a:rPr>
              <a:t>качество результатов.</a:t>
            </a:r>
          </a:p>
          <a:p>
            <a:endParaRPr lang="ru-RU" sz="1200" b="0" i="0" u="none" strike="noStrike" kern="1200" baseline="0" dirty="0" smtClean="0">
              <a:solidFill>
                <a:schemeClr val="tx1"/>
              </a:solidFill>
              <a:latin typeface="+mn-lt"/>
              <a:ea typeface="+mn-ea"/>
              <a:cs typeface="+mn-cs"/>
            </a:endParaRPr>
          </a:p>
          <a:p>
            <a:pPr marL="0" indent="0">
              <a:buFontTx/>
              <a:buNone/>
            </a:pPr>
            <a:r>
              <a:rPr lang="ru-RU" sz="1200" kern="1200" dirty="0" smtClean="0">
                <a:solidFill>
                  <a:schemeClr val="tx1"/>
                </a:solidFill>
                <a:effectLst/>
                <a:latin typeface="+mn-lt"/>
                <a:ea typeface="+mn-ea"/>
                <a:cs typeface="+mn-cs"/>
              </a:rPr>
              <a:t>3. Существует множество методов сбора информации, </a:t>
            </a:r>
          </a:p>
          <a:p>
            <a:pPr marL="0" indent="0">
              <a:buFontTx/>
              <a:buNone/>
            </a:pPr>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4. Адресность результатов оценки:</a:t>
            </a:r>
          </a:p>
          <a:p>
            <a:r>
              <a:rPr lang="ru-RU" sz="1200" kern="1200" dirty="0" smtClean="0">
                <a:solidFill>
                  <a:schemeClr val="tx1"/>
                </a:solidFill>
                <a:effectLst/>
                <a:latin typeface="+mn-lt"/>
                <a:ea typeface="+mn-ea"/>
                <a:cs typeface="+mn-cs"/>
              </a:rPr>
              <a:t>- педагогический коллектив ДОУ,</a:t>
            </a:r>
          </a:p>
          <a:p>
            <a:r>
              <a:rPr lang="ru-RU" sz="1200" kern="1200" dirty="0" smtClean="0">
                <a:solidFill>
                  <a:schemeClr val="tx1"/>
                </a:solidFill>
                <a:effectLst/>
                <a:latin typeface="+mn-lt"/>
                <a:ea typeface="+mn-ea"/>
                <a:cs typeface="+mn-cs"/>
              </a:rPr>
              <a:t>- родители ребенка, </a:t>
            </a:r>
          </a:p>
          <a:p>
            <a:r>
              <a:rPr lang="ru-RU" sz="1200" kern="1200" dirty="0" smtClean="0">
                <a:solidFill>
                  <a:schemeClr val="tx1"/>
                </a:solidFill>
                <a:effectLst/>
                <a:latin typeface="+mn-lt"/>
                <a:ea typeface="+mn-ea"/>
                <a:cs typeface="+mn-cs"/>
              </a:rPr>
              <a:t>- руководитель учреждения.</a:t>
            </a:r>
          </a:p>
          <a:p>
            <a:pPr marL="0" indent="0">
              <a:buFontTx/>
              <a:buNone/>
            </a:pPr>
            <a:endParaRPr lang="ru-RU" sz="120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BD043B96-D1B4-4493-BF7C-125DA729E9C4}" type="slidenum">
              <a:rPr lang="ru-RU" smtClean="0"/>
              <a:t>8</a:t>
            </a:fld>
            <a:endParaRPr lang="ru-RU"/>
          </a:p>
        </p:txBody>
      </p:sp>
    </p:spTree>
    <p:extLst>
      <p:ext uri="{BB962C8B-B14F-4D97-AF65-F5344CB8AC3E}">
        <p14:creationId xmlns:p14="http://schemas.microsoft.com/office/powerpoint/2010/main" val="1096294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ВСОКО в ДОУ– это совокупность взаимосвязанных между собой функций, объекта, субъектов и предмета оценки, показателей и критериев, процедуры и результата оценки.</a:t>
            </a:r>
            <a:endParaRPr lang="ru-RU" sz="1200" b="0" i="0" u="none" strike="noStrike" kern="1200" baseline="0" dirty="0" smtClean="0">
              <a:solidFill>
                <a:schemeClr val="tx1"/>
              </a:solidFill>
              <a:latin typeface="+mn-lt"/>
              <a:ea typeface="+mn-ea"/>
              <a:cs typeface="+mn-cs"/>
            </a:endParaRPr>
          </a:p>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Всю совокупность подходов к выделению параметров оценки можно свести к следующим пяти кластерам:</a:t>
            </a:r>
          </a:p>
          <a:p>
            <a:r>
              <a:rPr lang="ru-RU" sz="1200" kern="1200" dirty="0" smtClean="0">
                <a:solidFill>
                  <a:schemeClr val="tx1"/>
                </a:solidFill>
                <a:effectLst/>
                <a:latin typeface="+mn-lt"/>
                <a:ea typeface="+mn-ea"/>
                <a:cs typeface="+mn-cs"/>
              </a:rPr>
              <a:t>1.Образовательная деятельность. </a:t>
            </a:r>
          </a:p>
          <a:p>
            <a:r>
              <a:rPr lang="ru-RU" sz="1200" kern="1200" dirty="0" smtClean="0">
                <a:solidFill>
                  <a:schemeClr val="tx1"/>
                </a:solidFill>
                <a:effectLst/>
                <a:latin typeface="+mn-lt"/>
                <a:ea typeface="+mn-ea"/>
                <a:cs typeface="+mn-cs"/>
              </a:rPr>
              <a:t>Оценивается уровень качества образовательных программ и их методического обеспечения, содержание которых позволяет педагогам строить </a:t>
            </a:r>
            <a:r>
              <a:rPr lang="ru-RU" sz="1200" kern="1200" dirty="0" err="1" smtClean="0">
                <a:solidFill>
                  <a:schemeClr val="tx1"/>
                </a:solidFill>
                <a:effectLst/>
                <a:latin typeface="+mn-lt"/>
                <a:ea typeface="+mn-ea"/>
                <a:cs typeface="+mn-cs"/>
              </a:rPr>
              <a:t>воспитательно</a:t>
            </a:r>
            <a:r>
              <a:rPr lang="ru-RU" sz="1200" kern="1200" dirty="0" smtClean="0">
                <a:solidFill>
                  <a:schemeClr val="tx1"/>
                </a:solidFill>
                <a:effectLst/>
                <a:latin typeface="+mn-lt"/>
                <a:ea typeface="+mn-ea"/>
                <a:cs typeface="+mn-cs"/>
              </a:rPr>
              <a:t>-образовательный процесс в соответствии с современными требованиями и уровнем развития общества и одновременно без излишней нагрузки для воспитанников.</a:t>
            </a:r>
          </a:p>
          <a:p>
            <a:r>
              <a:rPr lang="ru-RU" sz="1200" kern="1200" dirty="0" smtClean="0">
                <a:solidFill>
                  <a:schemeClr val="tx1"/>
                </a:solidFill>
                <a:effectLst/>
                <a:latin typeface="+mn-lt"/>
                <a:ea typeface="+mn-ea"/>
                <a:cs typeface="+mn-cs"/>
              </a:rPr>
              <a:t>2. Развивающая среда.</a:t>
            </a:r>
          </a:p>
          <a:p>
            <a:r>
              <a:rPr lang="ru-RU" sz="1200" kern="1200" dirty="0" smtClean="0">
                <a:solidFill>
                  <a:schemeClr val="tx1"/>
                </a:solidFill>
                <a:effectLst/>
                <a:latin typeface="+mn-lt"/>
                <a:ea typeface="+mn-ea"/>
                <a:cs typeface="+mn-cs"/>
              </a:rPr>
              <a:t>Оценивается степень обогащения предметно-пространственной среды, наполнение которой предоставляет ребенку возможности для саморазвития. Показателями являются количественное соотношение «воспитатель– дети», образование и профессиональный опыт педагогического персонала, особенности помещения, в котором находятся дети.</a:t>
            </a:r>
          </a:p>
          <a:p>
            <a:r>
              <a:rPr lang="ru-RU" sz="1200" kern="1200" dirty="0" smtClean="0">
                <a:solidFill>
                  <a:schemeClr val="tx1"/>
                </a:solidFill>
                <a:effectLst/>
                <a:latin typeface="+mn-lt"/>
                <a:ea typeface="+mn-ea"/>
                <a:cs typeface="+mn-cs"/>
              </a:rPr>
              <a:t>3. Психологический комфорт ребенка.</a:t>
            </a:r>
          </a:p>
          <a:p>
            <a:r>
              <a:rPr lang="ru-RU" sz="1200" kern="1200" dirty="0" smtClean="0">
                <a:solidFill>
                  <a:schemeClr val="tx1"/>
                </a:solidFill>
                <a:effectLst/>
                <a:latin typeface="+mn-lt"/>
                <a:ea typeface="+mn-ea"/>
                <a:cs typeface="+mn-cs"/>
              </a:rPr>
              <a:t>Только хорошее, т.е. содержательное, разнообразное образование, ориентированное на детское развитие, может дать положительное качество педагогическое работы. Оценивается уровень обеспечения психологического комфорта ребенка в образовательном учреждении с целью сохранения его физического и психического здоровья. Наиболее оптимальными характеристиками поведения воспитателя, обеспечивающего качественное сопровождение, являются: ответственная позиция, принятие ребенка, содержательное общение, способность к сочувствию.</a:t>
            </a:r>
          </a:p>
          <a:p>
            <a:r>
              <a:rPr lang="ru-RU" sz="1200" kern="1200" dirty="0" smtClean="0">
                <a:solidFill>
                  <a:schemeClr val="tx1"/>
                </a:solidFill>
                <a:effectLst/>
                <a:latin typeface="+mn-lt"/>
                <a:ea typeface="+mn-ea"/>
                <a:cs typeface="+mn-cs"/>
              </a:rPr>
              <a:t>4. </a:t>
            </a:r>
            <a:r>
              <a:rPr lang="ru-RU" sz="1200" kern="1200" dirty="0" err="1" smtClean="0">
                <a:solidFill>
                  <a:schemeClr val="tx1"/>
                </a:solidFill>
                <a:effectLst/>
                <a:latin typeface="+mn-lt"/>
                <a:ea typeface="+mn-ea"/>
                <a:cs typeface="+mn-cs"/>
              </a:rPr>
              <a:t>Здоровьесберегающая</a:t>
            </a:r>
            <a:r>
              <a:rPr lang="ru-RU" sz="1200" kern="1200" dirty="0" smtClean="0">
                <a:solidFill>
                  <a:schemeClr val="tx1"/>
                </a:solidFill>
                <a:effectLst/>
                <a:latin typeface="+mn-lt"/>
                <a:ea typeface="+mn-ea"/>
                <a:cs typeface="+mn-cs"/>
              </a:rPr>
              <a:t> деятельность.</a:t>
            </a:r>
          </a:p>
          <a:p>
            <a:r>
              <a:rPr lang="ru-RU" sz="1200" kern="1200" dirty="0" smtClean="0">
                <a:solidFill>
                  <a:schemeClr val="tx1"/>
                </a:solidFill>
                <a:effectLst/>
                <a:latin typeface="+mn-lt"/>
                <a:ea typeface="+mn-ea"/>
                <a:cs typeface="+mn-cs"/>
              </a:rPr>
              <a:t>Хорошее качество физического контекста жизни ребенка в учреждении определяется не количеством предметов, а их качеством, разнообразием, ясно структурированным  пространством, его стимулирующим влиянием. Осуществляется оценка качества использования </a:t>
            </a:r>
            <a:r>
              <a:rPr lang="ru-RU" sz="1200" kern="1200" dirty="0" err="1" smtClean="0">
                <a:solidFill>
                  <a:schemeClr val="tx1"/>
                </a:solidFill>
                <a:effectLst/>
                <a:latin typeface="+mn-lt"/>
                <a:ea typeface="+mn-ea"/>
                <a:cs typeface="+mn-cs"/>
              </a:rPr>
              <a:t>здоровьесберегающих</a:t>
            </a:r>
            <a:r>
              <a:rPr lang="ru-RU" sz="1200" kern="1200" dirty="0" smtClean="0">
                <a:solidFill>
                  <a:schemeClr val="tx1"/>
                </a:solidFill>
                <a:effectLst/>
                <a:latin typeface="+mn-lt"/>
                <a:ea typeface="+mn-ea"/>
                <a:cs typeface="+mn-cs"/>
              </a:rPr>
              <a:t> образовательных технологий, которые позволяют организовать процесс воспитания в ДОУ таким образом, чтобы ребенок мог участвовать в образовательной деятельности без излишнего физического и психического напряжения, подрывающего здоровье.</a:t>
            </a:r>
          </a:p>
          <a:p>
            <a:r>
              <a:rPr lang="ru-RU" sz="1200" kern="1200" dirty="0" smtClean="0">
                <a:solidFill>
                  <a:schemeClr val="tx1"/>
                </a:solidFill>
                <a:effectLst/>
                <a:latin typeface="+mn-lt"/>
                <a:ea typeface="+mn-ea"/>
                <a:cs typeface="+mn-cs"/>
              </a:rPr>
              <a:t>5.Удовлетворение потребности семьи и ребенка в услугах дошкольного образовательного учреждения.</a:t>
            </a:r>
          </a:p>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Таким образом, можно выделить следующие интегральные критерии оценки дошкольного образовательного учреждения, которые определяют качество дошкольного образования:</a:t>
            </a:r>
          </a:p>
          <a:p>
            <a:r>
              <a:rPr lang="ru-RU" sz="1200" kern="1200" dirty="0" smtClean="0">
                <a:solidFill>
                  <a:schemeClr val="tx1"/>
                </a:solidFill>
                <a:effectLst/>
                <a:latin typeface="+mn-lt"/>
                <a:ea typeface="+mn-ea"/>
                <a:cs typeface="+mn-cs"/>
              </a:rPr>
              <a:t>- обеспечение благополучия ребенка, его комфортного пребывания в детском саду;</a:t>
            </a:r>
          </a:p>
          <a:p>
            <a:r>
              <a:rPr lang="ru-RU" sz="1200" kern="1200" dirty="0" smtClean="0">
                <a:solidFill>
                  <a:schemeClr val="tx1"/>
                </a:solidFill>
                <a:effectLst/>
                <a:latin typeface="+mn-lt"/>
                <a:ea typeface="+mn-ea"/>
                <a:cs typeface="+mn-cs"/>
              </a:rPr>
              <a:t>- готовность детского сада к сохранению здоровья ребенка, обеспечению необходимой коррекции недостатков развития;</a:t>
            </a:r>
          </a:p>
          <a:p>
            <a:r>
              <a:rPr lang="ru-RU" sz="1200" kern="1200" dirty="0" smtClean="0">
                <a:solidFill>
                  <a:schemeClr val="tx1"/>
                </a:solidFill>
                <a:effectLst/>
                <a:latin typeface="+mn-lt"/>
                <a:ea typeface="+mn-ea"/>
                <a:cs typeface="+mn-cs"/>
              </a:rPr>
              <a:t>- ориентированность дошкольного образования на успешность ребенка на следующей ступени образования;</a:t>
            </a:r>
          </a:p>
          <a:p>
            <a:r>
              <a:rPr lang="ru-RU" sz="1200" kern="1200" dirty="0" smtClean="0">
                <a:solidFill>
                  <a:schemeClr val="tx1"/>
                </a:solidFill>
                <a:effectLst/>
                <a:latin typeface="+mn-lt"/>
                <a:ea typeface="+mn-ea"/>
                <a:cs typeface="+mn-cs"/>
              </a:rPr>
              <a:t>- удовлетворение потребностей семьи и ребенка в услугах дошкольных образовательных учреждений.</a:t>
            </a:r>
          </a:p>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Решение проблем повышения качества дошкольного образования в ДОУ требует системного подхода к его оценке. Важным условием объективности являются </a:t>
            </a:r>
            <a:r>
              <a:rPr lang="ru-RU" sz="1200" b="1" kern="1200" dirty="0" smtClean="0">
                <a:solidFill>
                  <a:schemeClr val="tx1"/>
                </a:solidFill>
                <a:effectLst/>
                <a:latin typeface="+mn-lt"/>
                <a:ea typeface="+mn-ea"/>
                <a:cs typeface="+mn-cs"/>
              </a:rPr>
              <a:t>систематичность и регулярность </a:t>
            </a:r>
            <a:r>
              <a:rPr lang="ru-RU" sz="1200" kern="1200" dirty="0" smtClean="0">
                <a:solidFill>
                  <a:schemeClr val="tx1"/>
                </a:solidFill>
                <a:effectLst/>
                <a:latin typeface="+mn-lt"/>
                <a:ea typeface="+mn-ea"/>
                <a:cs typeface="+mn-cs"/>
              </a:rPr>
              <a:t>процедур сбора и экспертизы данных о качестве образовательной деятельности дошкольного учреждения.</a:t>
            </a:r>
          </a:p>
          <a:p>
            <a:endParaRPr lang="ru-RU" sz="1200" b="0" i="0" u="none" strike="noStrike" kern="1200" baseline="0" dirty="0" smtClean="0">
              <a:solidFill>
                <a:schemeClr val="tx1"/>
              </a:solidFill>
              <a:latin typeface="+mn-lt"/>
              <a:ea typeface="+mn-ea"/>
              <a:cs typeface="+mn-cs"/>
            </a:endParaRPr>
          </a:p>
          <a:p>
            <a:r>
              <a:rPr lang="ru-RU" sz="1200" b="0" i="0" u="none" strike="noStrike" kern="1200" baseline="0" dirty="0" smtClean="0">
                <a:solidFill>
                  <a:schemeClr val="tx1"/>
                </a:solidFill>
                <a:latin typeface="+mn-lt"/>
                <a:ea typeface="+mn-ea"/>
                <a:cs typeface="+mn-cs"/>
              </a:rPr>
              <a:t>Показатели и индикаторы показателей в соответствии с требованиями Федерального государственного образовательного стандарта дошкольного образования (ФГОС ДО) к условиям реализации Программы в ДОО по пяти образовательным областям:</a:t>
            </a:r>
          </a:p>
          <a:p>
            <a:r>
              <a:rPr lang="ru-RU" sz="1200" b="0" i="0" u="none" strike="noStrike" kern="1200" baseline="0" dirty="0" smtClean="0">
                <a:solidFill>
                  <a:schemeClr val="tx1"/>
                </a:solidFill>
                <a:latin typeface="+mn-lt"/>
                <a:ea typeface="+mn-ea"/>
                <a:cs typeface="+mn-cs"/>
              </a:rPr>
              <a:t>● социально-коммуникативное развитие;</a:t>
            </a:r>
          </a:p>
          <a:p>
            <a:r>
              <a:rPr lang="ru-RU" sz="1200" b="0" i="0" u="none" strike="noStrike" kern="1200" baseline="0" dirty="0" smtClean="0">
                <a:solidFill>
                  <a:schemeClr val="tx1"/>
                </a:solidFill>
                <a:latin typeface="+mn-lt"/>
                <a:ea typeface="+mn-ea"/>
                <a:cs typeface="+mn-cs"/>
              </a:rPr>
              <a:t>● познавательное развитие;</a:t>
            </a:r>
          </a:p>
          <a:p>
            <a:r>
              <a:rPr lang="ru-RU" sz="1200" b="0" i="0" u="none" strike="noStrike" kern="1200" baseline="0" dirty="0" smtClean="0">
                <a:solidFill>
                  <a:schemeClr val="tx1"/>
                </a:solidFill>
                <a:latin typeface="+mn-lt"/>
                <a:ea typeface="+mn-ea"/>
                <a:cs typeface="+mn-cs"/>
              </a:rPr>
              <a:t>● речевое развитие;</a:t>
            </a:r>
          </a:p>
          <a:p>
            <a:r>
              <a:rPr lang="ru-RU" sz="1200" b="0" i="0" u="none" strike="noStrike" kern="1200" baseline="0" dirty="0" smtClean="0">
                <a:solidFill>
                  <a:schemeClr val="tx1"/>
                </a:solidFill>
                <a:latin typeface="+mn-lt"/>
                <a:ea typeface="+mn-ea"/>
                <a:cs typeface="+mn-cs"/>
              </a:rPr>
              <a:t>● художественно-эстетическое развитие;</a:t>
            </a:r>
          </a:p>
          <a:p>
            <a:r>
              <a:rPr lang="ru-RU" sz="1200" b="0" i="0" u="none" strike="noStrike" kern="1200" baseline="0" dirty="0" smtClean="0">
                <a:solidFill>
                  <a:schemeClr val="tx1"/>
                </a:solidFill>
                <a:latin typeface="+mn-lt"/>
                <a:ea typeface="+mn-ea"/>
                <a:cs typeface="+mn-cs"/>
              </a:rPr>
              <a:t>● физическое развитие</a:t>
            </a:r>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BD043B96-D1B4-4493-BF7C-125DA729E9C4}" type="slidenum">
              <a:rPr lang="ru-RU" smtClean="0"/>
              <a:t>9</a:t>
            </a:fld>
            <a:endParaRPr lang="ru-RU"/>
          </a:p>
        </p:txBody>
      </p:sp>
    </p:spTree>
    <p:extLst>
      <p:ext uri="{BB962C8B-B14F-4D97-AF65-F5344CB8AC3E}">
        <p14:creationId xmlns:p14="http://schemas.microsoft.com/office/powerpoint/2010/main" val="843200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Основными методами оценки являются следующие: </a:t>
            </a:r>
          </a:p>
          <a:p>
            <a:r>
              <a:rPr lang="ru-RU" sz="1200" kern="1200" dirty="0" smtClean="0">
                <a:solidFill>
                  <a:schemeClr val="tx1"/>
                </a:solidFill>
                <a:effectLst/>
                <a:latin typeface="+mn-lt"/>
                <a:ea typeface="+mn-ea"/>
                <a:cs typeface="+mn-cs"/>
              </a:rPr>
              <a:t>- изучение представленных материалов самоанализа, нормативной правовой документации; </a:t>
            </a:r>
          </a:p>
          <a:p>
            <a:r>
              <a:rPr lang="ru-RU" sz="1200" kern="1200" dirty="0" smtClean="0">
                <a:solidFill>
                  <a:schemeClr val="tx1"/>
                </a:solidFill>
                <a:effectLst/>
                <a:latin typeface="+mn-lt"/>
                <a:ea typeface="+mn-ea"/>
                <a:cs typeface="+mn-cs"/>
              </a:rPr>
              <a:t>- анализ программного, учебно-методического и кадрового обеспечения заявленной направленности образовательной программы; </a:t>
            </a:r>
          </a:p>
          <a:p>
            <a:r>
              <a:rPr lang="ru-RU" sz="1200" kern="1200" dirty="0" smtClean="0">
                <a:solidFill>
                  <a:schemeClr val="tx1"/>
                </a:solidFill>
                <a:effectLst/>
                <a:latin typeface="+mn-lt"/>
                <a:ea typeface="+mn-ea"/>
                <a:cs typeface="+mn-cs"/>
              </a:rPr>
              <a:t>- наблюдение; </a:t>
            </a:r>
          </a:p>
          <a:p>
            <a:r>
              <a:rPr lang="ru-RU" sz="1200" kern="1200" dirty="0" smtClean="0">
                <a:solidFill>
                  <a:schemeClr val="tx1"/>
                </a:solidFill>
                <a:effectLst/>
                <a:latin typeface="+mn-lt"/>
                <a:ea typeface="+mn-ea"/>
                <a:cs typeface="+mn-cs"/>
              </a:rPr>
              <a:t>- исследование предметно развивающей среды, а также условий, обеспечивающих максимальное удовлетворение запросов родителей воспитанников; </a:t>
            </a:r>
          </a:p>
          <a:p>
            <a:r>
              <a:rPr lang="ru-RU" sz="1200" kern="1200" dirty="0" smtClean="0">
                <a:solidFill>
                  <a:schemeClr val="tx1"/>
                </a:solidFill>
                <a:effectLst/>
                <a:latin typeface="+mn-lt"/>
                <a:ea typeface="+mn-ea"/>
                <a:cs typeface="+mn-cs"/>
              </a:rPr>
              <a:t>- анализ планирования, результатов диагностики.</a:t>
            </a:r>
          </a:p>
          <a:p>
            <a:endParaRPr lang="ru-RU" dirty="0"/>
          </a:p>
        </p:txBody>
      </p:sp>
      <p:sp>
        <p:nvSpPr>
          <p:cNvPr id="4" name="Номер слайда 3"/>
          <p:cNvSpPr>
            <a:spLocks noGrp="1"/>
          </p:cNvSpPr>
          <p:nvPr>
            <p:ph type="sldNum" sz="quarter" idx="10"/>
          </p:nvPr>
        </p:nvSpPr>
        <p:spPr/>
        <p:txBody>
          <a:bodyPr/>
          <a:lstStyle/>
          <a:p>
            <a:fld id="{BD043B96-D1B4-4493-BF7C-125DA729E9C4}" type="slidenum">
              <a:rPr lang="ru-RU" smtClean="0"/>
              <a:t>10</a:t>
            </a:fld>
            <a:endParaRPr lang="ru-RU"/>
          </a:p>
        </p:txBody>
      </p:sp>
    </p:spTree>
    <p:extLst>
      <p:ext uri="{BB962C8B-B14F-4D97-AF65-F5344CB8AC3E}">
        <p14:creationId xmlns:p14="http://schemas.microsoft.com/office/powerpoint/2010/main" val="2772907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59785" y="2970885"/>
            <a:ext cx="7772400" cy="1374345"/>
          </a:xfrm>
          <a:effectLst>
            <a:outerShdw blurRad="50800" dist="38100" dir="2700000" algn="tl" rotWithShape="0">
              <a:prstClr val="black">
                <a:alpha val="40000"/>
              </a:prstClr>
            </a:outerShdw>
          </a:effectLst>
        </p:spPr>
        <p:txBody>
          <a:bodyPr>
            <a:normAutofit/>
          </a:bodyPr>
          <a:lstStyle>
            <a:lvl1pPr algn="r">
              <a:defRPr sz="3600">
                <a:solidFill>
                  <a:schemeClr val="bg1"/>
                </a:solidFill>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2434130" y="4345230"/>
            <a:ext cx="6400800" cy="610820"/>
          </a:xfrm>
        </p:spPr>
        <p:txBody>
          <a:bodyPr>
            <a:normAutofit/>
          </a:bodyPr>
          <a:lstStyle>
            <a:lvl1pPr marL="0" indent="0" algn="r">
              <a:buNone/>
              <a:defRPr sz="2600">
                <a:solidFill>
                  <a:srgbClr val="FFFF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3/10/2017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3/10/2017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3/10/2017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3/10/2017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3310" y="527605"/>
            <a:ext cx="8229600" cy="532179"/>
          </a:xfrm>
        </p:spPr>
        <p:txBody>
          <a:bodyPr>
            <a:normAutofit/>
          </a:bodyPr>
          <a:lstStyle>
            <a:lvl1pPr algn="l">
              <a:defRPr sz="3600">
                <a:solidFill>
                  <a:srgbClr val="FFFF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823310" y="1291130"/>
            <a:ext cx="6871725" cy="5191970"/>
          </a:xfrm>
        </p:spPr>
        <p:txBody>
          <a:bodyPr/>
          <a:lstStyle>
            <a:lvl1pPr>
              <a:defRPr sz="2800">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3/10/2017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1544" y="1443835"/>
            <a:ext cx="7016195" cy="610820"/>
          </a:xfrm>
        </p:spPr>
        <p:txBody>
          <a:bodyPr>
            <a:normAutofit/>
          </a:bodyPr>
          <a:lstStyle>
            <a:lvl1pPr algn="l">
              <a:defRPr sz="3600">
                <a:solidFill>
                  <a:srgbClr val="FF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823310" y="2207359"/>
            <a:ext cx="7016195" cy="3512215"/>
          </a:xfrm>
        </p:spPr>
        <p:txBody>
          <a:bodyPr/>
          <a:lstStyle>
            <a:lvl1pPr>
              <a:defRPr sz="2800">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3/10/2017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3/10/2017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pPr/>
              <a:t>3/10/2017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3310" y="527605"/>
            <a:ext cx="7177135" cy="551222"/>
          </a:xfrm>
        </p:spPr>
        <p:txBody>
          <a:bodyPr>
            <a:normAutofit/>
          </a:bodyPr>
          <a:lstStyle>
            <a:lvl1pPr algn="l">
              <a:defRPr sz="3600">
                <a:solidFill>
                  <a:srgbClr val="FFFF0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36880" y="1901950"/>
            <a:ext cx="4040188" cy="639762"/>
          </a:xfrm>
        </p:spPr>
        <p:txBody>
          <a:bodyPr anchor="b"/>
          <a:lstStyle>
            <a:lvl1pPr marL="0" indent="0">
              <a:buNone/>
              <a:defRPr sz="2400" b="1">
                <a:solidFill>
                  <a:srgbClr val="FF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36880" y="2531813"/>
            <a:ext cx="4040188" cy="3035058"/>
          </a:xfrm>
        </p:spPr>
        <p:txBody>
          <a:bodyPr/>
          <a:lstStyle>
            <a:lvl1pPr>
              <a:defRPr sz="2400">
                <a:solidFill>
                  <a:srgbClr val="002060"/>
                </a:solidFill>
              </a:defRPr>
            </a:lvl1pPr>
            <a:lvl2pPr>
              <a:defRPr sz="2000">
                <a:solidFill>
                  <a:srgbClr val="002060"/>
                </a:solidFill>
              </a:defRPr>
            </a:lvl2pPr>
            <a:lvl3pPr>
              <a:defRPr sz="1800">
                <a:solidFill>
                  <a:srgbClr val="002060"/>
                </a:solidFill>
              </a:defRPr>
            </a:lvl3pPr>
            <a:lvl4pPr>
              <a:defRPr sz="1600">
                <a:solidFill>
                  <a:srgbClr val="002060"/>
                </a:solidFill>
              </a:defRPr>
            </a:lvl4pPr>
            <a:lvl5pPr>
              <a:defRPr sz="1600">
                <a:solidFill>
                  <a:srgbClr val="002060"/>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4705" y="1901950"/>
            <a:ext cx="4041775" cy="639762"/>
          </a:xfrm>
        </p:spPr>
        <p:txBody>
          <a:bodyPr anchor="b"/>
          <a:lstStyle>
            <a:lvl1pPr marL="0" indent="0">
              <a:buNone/>
              <a:defRPr sz="2400" b="1">
                <a:solidFill>
                  <a:srgbClr val="FF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24705" y="2531813"/>
            <a:ext cx="4041775" cy="3035058"/>
          </a:xfrm>
        </p:spPr>
        <p:txBody>
          <a:bodyPr/>
          <a:lstStyle>
            <a:lvl1pPr>
              <a:defRPr sz="2400">
                <a:solidFill>
                  <a:srgbClr val="002060"/>
                </a:solidFill>
              </a:defRPr>
            </a:lvl1pPr>
            <a:lvl2pPr>
              <a:defRPr sz="2000">
                <a:solidFill>
                  <a:srgbClr val="002060"/>
                </a:solidFill>
              </a:defRPr>
            </a:lvl2pPr>
            <a:lvl3pPr>
              <a:defRPr sz="1800">
                <a:solidFill>
                  <a:srgbClr val="002060"/>
                </a:solidFill>
              </a:defRPr>
            </a:lvl3pPr>
            <a:lvl4pPr>
              <a:defRPr sz="1600">
                <a:solidFill>
                  <a:srgbClr val="002060"/>
                </a:solidFill>
              </a:defRPr>
            </a:lvl4pPr>
            <a:lvl5pPr>
              <a:defRPr sz="1600">
                <a:solidFill>
                  <a:srgbClr val="002060"/>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3/10/2017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pPr/>
              <a:t>3/10/2017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3/10/2017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3/10/2017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3/10/2017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slide" Target="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jp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5.jpg"/><Relationship Id="rId7" Type="http://schemas.openxmlformats.org/officeDocument/2006/relationships/diagramQuickStyle" Target="../diagrams/quickStyle3.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Layout" Target="../diagrams/layout3.xml"/><Relationship Id="rId11" Type="http://schemas.openxmlformats.org/officeDocument/2006/relationships/slide" Target="slide10.xml"/><Relationship Id="rId5" Type="http://schemas.openxmlformats.org/officeDocument/2006/relationships/diagramData" Target="../diagrams/data3.xml"/><Relationship Id="rId10" Type="http://schemas.openxmlformats.org/officeDocument/2006/relationships/slide" Target="slide9.xml"/><Relationship Id="rId4" Type="http://schemas.openxmlformats.org/officeDocument/2006/relationships/image" Target="../media/image4.jpg"/><Relationship Id="rId9" Type="http://schemas.microsoft.com/office/2007/relationships/diagramDrawing" Target="../diagrams/drawing3.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4.jpg"/><Relationship Id="rId7" Type="http://schemas.openxmlformats.org/officeDocument/2006/relationships/diagramQuickStyle" Target="../diagrams/quickStyle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slide" Target="slide8.xml"/><Relationship Id="rId9" Type="http://schemas.microsoft.com/office/2007/relationships/diagramDrawing" Target="../diagrams/drawing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059784" y="2443281"/>
            <a:ext cx="8084215" cy="1901950"/>
          </a:xfrm>
        </p:spPr>
        <p:txBody>
          <a:bodyPr>
            <a:normAutofit/>
          </a:bodyPr>
          <a:lstStyle/>
          <a:p>
            <a:r>
              <a:rPr lang="ru-RU" dirty="0" smtClean="0"/>
              <a:t>Система мониторинга</a:t>
            </a:r>
            <a:r>
              <a:rPr lang="en-US" dirty="0" smtClean="0"/>
              <a:t> </a:t>
            </a:r>
            <a:br>
              <a:rPr lang="en-US" dirty="0" smtClean="0"/>
            </a:br>
            <a:r>
              <a:rPr lang="ru-RU" dirty="0" smtClean="0"/>
              <a:t>образовательного </a:t>
            </a:r>
            <a:br>
              <a:rPr lang="ru-RU" dirty="0" smtClean="0"/>
            </a:br>
            <a:r>
              <a:rPr lang="ru-RU" dirty="0" smtClean="0"/>
              <a:t>процесса в ДОУ</a:t>
            </a:r>
            <a:endParaRPr lang="en-US" dirty="0"/>
          </a:p>
        </p:txBody>
      </p:sp>
      <p:sp>
        <p:nvSpPr>
          <p:cNvPr id="3" name="Subtitle 2"/>
          <p:cNvSpPr>
            <a:spLocks noGrp="1"/>
          </p:cNvSpPr>
          <p:nvPr>
            <p:ph type="subTitle" idx="1"/>
          </p:nvPr>
        </p:nvSpPr>
        <p:spPr>
          <a:xfrm>
            <a:off x="2434129" y="4345230"/>
            <a:ext cx="6709869" cy="610820"/>
          </a:xfrm>
        </p:spPr>
        <p:txBody>
          <a:bodyPr>
            <a:normAutofit/>
          </a:bodyPr>
          <a:lstStyle/>
          <a:p>
            <a:r>
              <a:rPr lang="ru-RU" dirty="0" smtClean="0"/>
              <a:t>в соответствии с ФГОС ДО </a:t>
            </a:r>
            <a:endParaRPr lang="en-US" dirty="0"/>
          </a:p>
        </p:txBody>
      </p:sp>
    </p:spTree>
    <p:extLst>
      <p:ext uri="{BB962C8B-B14F-4D97-AF65-F5344CB8AC3E}">
        <p14:creationId xmlns:p14="http://schemas.microsoft.com/office/powerpoint/2010/main" val="363920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3"/>
          <p:cNvSpPr>
            <a:spLocks noGrp="1"/>
          </p:cNvSpPr>
          <p:nvPr>
            <p:ph type="title"/>
          </p:nvPr>
        </p:nvSpPr>
        <p:spPr>
          <a:xfrm>
            <a:off x="1823310" y="374900"/>
            <a:ext cx="7177135" cy="532180"/>
          </a:xfrm>
        </p:spPr>
        <p:txBody>
          <a:bodyPr>
            <a:normAutofit fontScale="90000"/>
          </a:bodyPr>
          <a:lstStyle/>
          <a:p>
            <a:r>
              <a:rPr lang="ru-RU" dirty="0" smtClean="0"/>
              <a:t>Основные методы оценки (сбора информации)</a:t>
            </a:r>
            <a:endParaRPr lang="en-US" dirty="0"/>
          </a:p>
        </p:txBody>
      </p:sp>
      <p:sp>
        <p:nvSpPr>
          <p:cNvPr id="6" name="Content Placeholder 5"/>
          <p:cNvSpPr>
            <a:spLocks noGrp="1"/>
          </p:cNvSpPr>
          <p:nvPr>
            <p:ph sz="half" idx="2"/>
          </p:nvPr>
        </p:nvSpPr>
        <p:spPr>
          <a:xfrm>
            <a:off x="1409152" y="1972553"/>
            <a:ext cx="7591293" cy="4357841"/>
          </a:xfrm>
        </p:spPr>
        <p:txBody>
          <a:bodyPr>
            <a:noAutofit/>
          </a:bodyPr>
          <a:lstStyle/>
          <a:p>
            <a:r>
              <a:rPr lang="ru-RU" dirty="0" smtClean="0"/>
              <a:t>изучение </a:t>
            </a:r>
            <a:r>
              <a:rPr lang="ru-RU" dirty="0"/>
              <a:t>представленных материалов самоанализа, нормативной правовой документации; </a:t>
            </a:r>
          </a:p>
          <a:p>
            <a:r>
              <a:rPr lang="ru-RU" dirty="0" smtClean="0"/>
              <a:t>анализ </a:t>
            </a:r>
            <a:r>
              <a:rPr lang="ru-RU" dirty="0"/>
              <a:t>программного, учебно-методического и кадрового обеспечения заявленной направленности образовательной программы; </a:t>
            </a:r>
          </a:p>
          <a:p>
            <a:r>
              <a:rPr lang="ru-RU" dirty="0" smtClean="0"/>
              <a:t>наблюдение</a:t>
            </a:r>
            <a:r>
              <a:rPr lang="ru-RU" dirty="0"/>
              <a:t>; </a:t>
            </a:r>
          </a:p>
          <a:p>
            <a:r>
              <a:rPr lang="ru-RU" dirty="0" smtClean="0"/>
              <a:t>исследование </a:t>
            </a:r>
            <a:r>
              <a:rPr lang="ru-RU" dirty="0"/>
              <a:t>предметно развивающей среды, а также условий, обеспечивающих максимальное удовлетворение запросов родителей воспитанников; </a:t>
            </a:r>
          </a:p>
          <a:p>
            <a:r>
              <a:rPr lang="ru-RU" dirty="0" smtClean="0"/>
              <a:t>анализ </a:t>
            </a:r>
            <a:r>
              <a:rPr lang="ru-RU" dirty="0"/>
              <a:t>планирования, результатов </a:t>
            </a:r>
            <a:r>
              <a:rPr lang="ru-RU" dirty="0" smtClean="0"/>
              <a:t>диагностики</a:t>
            </a:r>
            <a:endParaRPr lang="ru-RU" dirty="0"/>
          </a:p>
        </p:txBody>
      </p:sp>
      <p:sp>
        <p:nvSpPr>
          <p:cNvPr id="11" name="Стрелка вправо 10">
            <a:hlinkClick r:id="rId4" action="ppaction://hlinksldjump"/>
          </p:cNvPr>
          <p:cNvSpPr/>
          <p:nvPr/>
        </p:nvSpPr>
        <p:spPr>
          <a:xfrm>
            <a:off x="6404460" y="5976516"/>
            <a:ext cx="1221640" cy="763525"/>
          </a:xfrm>
          <a:prstGeom prst="rightArrow">
            <a:avLst/>
          </a:prstGeom>
          <a:solidFill>
            <a:schemeClr val="tx2">
              <a:lumMod val="60000"/>
              <a:lumOff val="40000"/>
            </a:schemeClr>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1707837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Содержимое 2"/>
          <p:cNvSpPr>
            <a:spLocks noGrp="1"/>
          </p:cNvSpPr>
          <p:nvPr>
            <p:ph sz="half" idx="2"/>
          </p:nvPr>
        </p:nvSpPr>
        <p:spPr>
          <a:xfrm>
            <a:off x="1409700" y="1973263"/>
            <a:ext cx="7591425" cy="4357687"/>
          </a:xfrm>
        </p:spPr>
        <p:txBody>
          <a:bodyPr>
            <a:normAutofit lnSpcReduction="10000"/>
          </a:bodyPr>
          <a:lstStyle/>
          <a:p>
            <a:pPr eaLnBrk="1" hangingPunct="1">
              <a:buFontTx/>
              <a:buNone/>
            </a:pPr>
            <a:r>
              <a:rPr lang="ru-RU" sz="1800" dirty="0" smtClean="0"/>
              <a:t>	</a:t>
            </a:r>
            <a:r>
              <a:rPr lang="ru-RU" sz="2000" dirty="0" smtClean="0"/>
              <a:t>Обеспечение современного качества дошкольного образования – это стремление  к тому, чтобы  дошкольное образование сегодня стало самим собой по внутренней сути, то есть </a:t>
            </a:r>
            <a:r>
              <a:rPr lang="ru-RU" sz="2000" b="1" i="1" dirty="0" smtClean="0"/>
              <a:t>современным дошкольным образованием</a:t>
            </a:r>
            <a:r>
              <a:rPr lang="ru-RU" sz="2000" dirty="0" smtClean="0"/>
              <a:t>: </a:t>
            </a:r>
          </a:p>
          <a:p>
            <a:pPr eaLnBrk="1" hangingPunct="1">
              <a:buFontTx/>
              <a:buNone/>
            </a:pPr>
            <a:r>
              <a:rPr lang="ru-RU" sz="2000" dirty="0" smtClean="0"/>
              <a:t>	- не присмотром и (или) уходом, а </a:t>
            </a:r>
            <a:r>
              <a:rPr lang="ru-RU" sz="2000" b="1" i="1" dirty="0" smtClean="0"/>
              <a:t>образованием</a:t>
            </a:r>
            <a:r>
              <a:rPr lang="ru-RU" sz="2000" dirty="0" smtClean="0"/>
              <a:t>;</a:t>
            </a:r>
          </a:p>
          <a:p>
            <a:pPr eaLnBrk="1" hangingPunct="1">
              <a:buFontTx/>
              <a:buNone/>
            </a:pPr>
            <a:r>
              <a:rPr lang="ru-RU" sz="2000" dirty="0" smtClean="0"/>
              <a:t>	- не школьным (учебным) и (или)  дополнительным и др., а подлинно </a:t>
            </a:r>
            <a:r>
              <a:rPr lang="ru-RU" sz="2000" b="1" i="1" dirty="0" smtClean="0"/>
              <a:t>дошкольным</a:t>
            </a:r>
            <a:r>
              <a:rPr lang="ru-RU" sz="2000" dirty="0" smtClean="0"/>
              <a:t> образованием;</a:t>
            </a:r>
          </a:p>
          <a:p>
            <a:pPr eaLnBrk="1" hangingPunct="1">
              <a:buFontTx/>
              <a:buNone/>
            </a:pPr>
            <a:r>
              <a:rPr lang="ru-RU" sz="2000" dirty="0" smtClean="0"/>
              <a:t>	- не дошкольным образованием «вчерашнего дня» (образца ХХ века), а  дошкольным образованием,  соответствующим потребностям и интересам  общества, государства,  семьи </a:t>
            </a:r>
            <a:r>
              <a:rPr lang="ru-RU" sz="2000" b="1" i="1" dirty="0" smtClean="0"/>
              <a:t>сегодня</a:t>
            </a:r>
            <a:r>
              <a:rPr lang="ru-RU" sz="2000" i="1" dirty="0" smtClean="0"/>
              <a:t>.</a:t>
            </a:r>
          </a:p>
          <a:p>
            <a:pPr algn="r" eaLnBrk="1" hangingPunct="1">
              <a:buFontTx/>
              <a:buNone/>
            </a:pPr>
            <a:r>
              <a:rPr lang="ru-RU" sz="2000" dirty="0" err="1" smtClean="0"/>
              <a:t>О.Скоролупова</a:t>
            </a:r>
            <a:endParaRPr lang="ru-RU" sz="2000" dirty="0" smtClean="0"/>
          </a:p>
          <a:p>
            <a:pPr algn="r" eaLnBrk="1" hangingPunct="1">
              <a:buFontTx/>
              <a:buNone/>
            </a:pPr>
            <a:r>
              <a:rPr lang="ru-RU" sz="2000" dirty="0" err="1" smtClean="0"/>
              <a:t>Н.Федина</a:t>
            </a:r>
            <a:endParaRPr lang="ru-RU" sz="2000" dirty="0" smtClean="0"/>
          </a:p>
          <a:p>
            <a:pPr eaLnBrk="1" hangingPunct="1">
              <a:buFontTx/>
              <a:buNone/>
            </a:pPr>
            <a:endParaRPr lang="ru-RU" sz="1800" dirty="0" smtClean="0"/>
          </a:p>
          <a:p>
            <a:pPr eaLnBrk="1" hangingPunct="1"/>
            <a:endParaRPr lang="ru-RU" sz="1800" dirty="0" smtClean="0"/>
          </a:p>
        </p:txBody>
      </p:sp>
    </p:spTree>
    <p:extLst>
      <p:ext uri="{BB962C8B-B14F-4D97-AF65-F5344CB8AC3E}">
        <p14:creationId xmlns:p14="http://schemas.microsoft.com/office/powerpoint/2010/main" val="16951462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947"/>
            <a:ext cx="9144000" cy="6858000"/>
          </a:xfrm>
          <a:prstGeom prst="rect">
            <a:avLst/>
          </a:prstGeom>
        </p:spPr>
      </p:pic>
      <p:sp>
        <p:nvSpPr>
          <p:cNvPr id="2" name="Title 1"/>
          <p:cNvSpPr>
            <a:spLocks noGrp="1"/>
          </p:cNvSpPr>
          <p:nvPr>
            <p:ph type="title"/>
          </p:nvPr>
        </p:nvSpPr>
        <p:spPr>
          <a:xfrm>
            <a:off x="1823310" y="-1"/>
            <a:ext cx="7320690" cy="1138425"/>
          </a:xfrm>
        </p:spPr>
        <p:txBody>
          <a:bodyPr>
            <a:noAutofit/>
          </a:bodyPr>
          <a:lstStyle/>
          <a:p>
            <a:r>
              <a:rPr lang="ru-RU" sz="1600" b="1" dirty="0">
                <a:solidFill>
                  <a:schemeClr val="bg1"/>
                </a:solidFill>
              </a:rPr>
              <a:t>ФЗ «Об образовании в Российской федерации», ст. 28, п.13 </a:t>
            </a:r>
            <a:r>
              <a:rPr lang="ru-RU" sz="1600" b="1" dirty="0" smtClean="0">
                <a:solidFill>
                  <a:schemeClr val="bg1"/>
                </a:solidFill>
              </a:rPr>
              <a:t/>
            </a:r>
            <a:br>
              <a:rPr lang="ru-RU" sz="1600" b="1" dirty="0" smtClean="0">
                <a:solidFill>
                  <a:schemeClr val="bg1"/>
                </a:solidFill>
              </a:rPr>
            </a:br>
            <a:r>
              <a:rPr lang="ru-RU" sz="1600" dirty="0" smtClean="0"/>
              <a:t>К </a:t>
            </a:r>
            <a:r>
              <a:rPr lang="ru-RU" sz="1600" dirty="0"/>
              <a:t>компетенции образовательной организации относится проведение </a:t>
            </a:r>
            <a:r>
              <a:rPr lang="ru-RU" sz="1600" dirty="0" err="1"/>
              <a:t>самообследования</a:t>
            </a:r>
            <a:r>
              <a:rPr lang="ru-RU" sz="1600" dirty="0"/>
              <a:t> и  обеспечение функционирования внутренней системы оценки качества образования.</a:t>
            </a:r>
            <a:endParaRPr lang="en-US" sz="1600" dirty="0"/>
          </a:p>
        </p:txBody>
      </p:sp>
      <p:sp>
        <p:nvSpPr>
          <p:cNvPr id="6" name="Content Placeholder 4"/>
          <p:cNvSpPr txBox="1">
            <a:spLocks/>
          </p:cNvSpPr>
          <p:nvPr/>
        </p:nvSpPr>
        <p:spPr>
          <a:xfrm>
            <a:off x="1823309" y="1443835"/>
            <a:ext cx="7177135" cy="541416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3200" b="1" i="1" dirty="0">
                <a:cs typeface="Aharoni" pitchFamily="2" charset="-79"/>
              </a:rPr>
              <a:t>Стратегической целью государственной политики в области образования является повышение доступности качественного образования, соответствующего </a:t>
            </a:r>
            <a:r>
              <a:rPr lang="ru-RU" sz="3200" b="1" i="1" dirty="0">
                <a:solidFill>
                  <a:srgbClr val="FF0000"/>
                </a:solidFill>
                <a:cs typeface="Aharoni" pitchFamily="2" charset="-79"/>
              </a:rPr>
              <a:t>требованиям</a:t>
            </a:r>
            <a:r>
              <a:rPr lang="ru-RU" sz="3200" b="1" i="1" dirty="0">
                <a:cs typeface="Aharoni" pitchFamily="2" charset="-79"/>
              </a:rPr>
              <a:t> </a:t>
            </a:r>
            <a:r>
              <a:rPr lang="ru-RU" sz="3200" b="1" i="1" dirty="0">
                <a:solidFill>
                  <a:srgbClr val="FF0000"/>
                </a:solidFill>
                <a:cs typeface="Aharoni" pitchFamily="2" charset="-79"/>
              </a:rPr>
              <a:t>инновационного развития </a:t>
            </a:r>
            <a:r>
              <a:rPr lang="ru-RU" sz="3200" b="1" i="1" u="sng" dirty="0">
                <a:solidFill>
                  <a:srgbClr val="FF0000"/>
                </a:solidFill>
                <a:cs typeface="Aharoni" pitchFamily="2" charset="-79"/>
              </a:rPr>
              <a:t>экономики</a:t>
            </a:r>
            <a:r>
              <a:rPr lang="ru-RU" sz="3200" b="1" i="1" dirty="0">
                <a:cs typeface="Aharoni" pitchFamily="2" charset="-79"/>
              </a:rPr>
              <a:t>, </a:t>
            </a:r>
            <a:r>
              <a:rPr lang="ru-RU" sz="3200" b="1" i="1" dirty="0">
                <a:solidFill>
                  <a:srgbClr val="FFC000"/>
                </a:solidFill>
                <a:cs typeface="Aharoni" pitchFamily="2" charset="-79"/>
              </a:rPr>
              <a:t>современным потребностям </a:t>
            </a:r>
            <a:r>
              <a:rPr lang="ru-RU" sz="3200" b="1" i="1" u="sng" dirty="0">
                <a:solidFill>
                  <a:srgbClr val="FFC000"/>
                </a:solidFill>
                <a:cs typeface="Aharoni" pitchFamily="2" charset="-79"/>
              </a:rPr>
              <a:t>общества</a:t>
            </a:r>
            <a:r>
              <a:rPr lang="ru-RU" sz="3200" b="1" i="1" dirty="0">
                <a:cs typeface="Aharoni" pitchFamily="2" charset="-79"/>
              </a:rPr>
              <a:t> и </a:t>
            </a:r>
            <a:r>
              <a:rPr lang="ru-RU" sz="3200" b="1" i="1" dirty="0">
                <a:solidFill>
                  <a:srgbClr val="18510F"/>
                </a:solidFill>
                <a:cs typeface="Aharoni" pitchFamily="2" charset="-79"/>
              </a:rPr>
              <a:t>каждого </a:t>
            </a:r>
            <a:r>
              <a:rPr lang="ru-RU" sz="3200" b="1" i="1" u="sng" dirty="0">
                <a:solidFill>
                  <a:srgbClr val="18510F"/>
                </a:solidFill>
                <a:cs typeface="Aharoni" pitchFamily="2" charset="-79"/>
              </a:rPr>
              <a:t>гражданина</a:t>
            </a:r>
            <a:r>
              <a:rPr lang="ru-RU" sz="3200" b="1" i="1" dirty="0">
                <a:cs typeface="Aharoni" pitchFamily="2" charset="-79"/>
              </a:rPr>
              <a:t>. </a:t>
            </a:r>
          </a:p>
          <a:p>
            <a:pPr marL="0" indent="0">
              <a:buNone/>
            </a:pPr>
            <a:r>
              <a:rPr lang="ru-RU" sz="1800" b="1" i="1" dirty="0">
                <a:cs typeface="Aharoni" pitchFamily="2" charset="-79"/>
              </a:rPr>
              <a:t>Концепция долгосрочного социально-экономического развития Российской Федерации на период до 2020 года, утв. распоряжением Правительства РФ от 17.11.2008 № </a:t>
            </a:r>
            <a:r>
              <a:rPr lang="ru-RU" sz="1800" b="1" i="1" dirty="0" smtClean="0">
                <a:cs typeface="Aharoni" pitchFamily="2" charset="-79"/>
              </a:rPr>
              <a:t>1662-р</a:t>
            </a:r>
            <a:endParaRPr lang="ru-RU" sz="1800" b="1" i="1" dirty="0">
              <a:cs typeface="Aharoni" pitchFamily="2" charset="-79"/>
            </a:endParaRPr>
          </a:p>
        </p:txBody>
      </p:sp>
    </p:spTree>
    <p:extLst>
      <p:ext uri="{BB962C8B-B14F-4D97-AF65-F5344CB8AC3E}">
        <p14:creationId xmlns:p14="http://schemas.microsoft.com/office/powerpoint/2010/main" val="41033094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
        <p:nvSpPr>
          <p:cNvPr id="2" name="Title 1"/>
          <p:cNvSpPr>
            <a:spLocks noGrp="1"/>
          </p:cNvSpPr>
          <p:nvPr>
            <p:ph type="title"/>
          </p:nvPr>
        </p:nvSpPr>
        <p:spPr>
          <a:xfrm>
            <a:off x="1823310" y="-1"/>
            <a:ext cx="7320690" cy="1138425"/>
          </a:xfrm>
        </p:spPr>
        <p:txBody>
          <a:bodyPr>
            <a:noAutofit/>
          </a:bodyPr>
          <a:lstStyle/>
          <a:p>
            <a:r>
              <a:rPr lang="ru-RU" sz="3200" dirty="0" smtClean="0"/>
              <a:t>Определение</a:t>
            </a:r>
            <a:r>
              <a:rPr lang="ru-RU" dirty="0" smtClean="0"/>
              <a:t> </a:t>
            </a:r>
            <a:r>
              <a:rPr lang="ru-RU" b="1" dirty="0" smtClean="0"/>
              <a:t>качества образования</a:t>
            </a:r>
            <a:endParaRPr lang="en-US" b="1" dirty="0"/>
          </a:p>
        </p:txBody>
      </p:sp>
      <p:sp>
        <p:nvSpPr>
          <p:cNvPr id="3" name="Content Placeholder 2"/>
          <p:cNvSpPr>
            <a:spLocks noGrp="1"/>
          </p:cNvSpPr>
          <p:nvPr>
            <p:ph idx="1"/>
          </p:nvPr>
        </p:nvSpPr>
        <p:spPr>
          <a:xfrm>
            <a:off x="1823310" y="1207916"/>
            <a:ext cx="7320690" cy="3017152"/>
          </a:xfrm>
        </p:spPr>
        <p:txBody>
          <a:bodyPr>
            <a:normAutofit lnSpcReduction="10000"/>
          </a:bodyPr>
          <a:lstStyle/>
          <a:p>
            <a:pPr marL="0" indent="0">
              <a:buNone/>
            </a:pPr>
            <a:r>
              <a:rPr lang="ru-RU" dirty="0"/>
              <a:t>Определить </a:t>
            </a:r>
            <a:r>
              <a:rPr lang="ru-RU" b="1" u="sng" dirty="0"/>
              <a:t>качество образования </a:t>
            </a:r>
            <a:r>
              <a:rPr lang="ru-RU" dirty="0"/>
              <a:t>в образовательной организации или системе образования – значит  установить степень </a:t>
            </a:r>
            <a:r>
              <a:rPr lang="ru-RU" b="1" dirty="0">
                <a:solidFill>
                  <a:srgbClr val="FF0000"/>
                </a:solidFill>
              </a:rPr>
              <a:t>соответствия</a:t>
            </a:r>
            <a:r>
              <a:rPr lang="ru-RU" dirty="0"/>
              <a:t> фактического состояния образовательных </a:t>
            </a:r>
            <a:r>
              <a:rPr lang="ru-RU" b="1" dirty="0">
                <a:solidFill>
                  <a:srgbClr val="FF0000"/>
                </a:solidFill>
              </a:rPr>
              <a:t>программ</a:t>
            </a:r>
            <a:r>
              <a:rPr lang="ru-RU" dirty="0"/>
              <a:t>, созданных </a:t>
            </a:r>
            <a:r>
              <a:rPr lang="ru-RU" b="1" dirty="0">
                <a:solidFill>
                  <a:srgbClr val="FF0000"/>
                </a:solidFill>
              </a:rPr>
              <a:t>условий</a:t>
            </a:r>
            <a:r>
              <a:rPr lang="ru-RU" dirty="0"/>
              <a:t> и достигнутых </a:t>
            </a:r>
            <a:r>
              <a:rPr lang="ru-RU" b="1" dirty="0">
                <a:solidFill>
                  <a:srgbClr val="FF0000"/>
                </a:solidFill>
              </a:rPr>
              <a:t>результатов</a:t>
            </a:r>
            <a:r>
              <a:rPr lang="ru-RU" dirty="0"/>
              <a:t> тем требованиям, что установлены в </a:t>
            </a:r>
            <a:r>
              <a:rPr lang="ru-RU" b="1" dirty="0">
                <a:solidFill>
                  <a:srgbClr val="FF0000"/>
                </a:solidFill>
              </a:rPr>
              <a:t>ФГОС ДО</a:t>
            </a:r>
            <a:r>
              <a:rPr lang="ru-RU" dirty="0" smtClean="0"/>
              <a:t>.</a:t>
            </a:r>
          </a:p>
        </p:txBody>
      </p:sp>
      <p:sp>
        <p:nvSpPr>
          <p:cNvPr id="7" name="Content Placeholder 2"/>
          <p:cNvSpPr txBox="1">
            <a:spLocks/>
          </p:cNvSpPr>
          <p:nvPr/>
        </p:nvSpPr>
        <p:spPr>
          <a:xfrm>
            <a:off x="0" y="3840847"/>
            <a:ext cx="9144000" cy="3017152"/>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endParaRPr lang="ru-RU" b="1" dirty="0" smtClean="0"/>
          </a:p>
          <a:p>
            <a:pPr>
              <a:buNone/>
            </a:pPr>
            <a:r>
              <a:rPr lang="ru-RU" b="1" dirty="0" smtClean="0"/>
              <a:t>ФЗ </a:t>
            </a:r>
            <a:r>
              <a:rPr lang="ru-RU" b="1" dirty="0"/>
              <a:t>об образовании в РФ</a:t>
            </a:r>
          </a:p>
          <a:p>
            <a:pPr>
              <a:buNone/>
            </a:pPr>
            <a:r>
              <a:rPr lang="ru-RU" dirty="0" smtClean="0"/>
              <a:t>Статья</a:t>
            </a:r>
            <a:r>
              <a:rPr lang="ru-RU" dirty="0"/>
              <a:t> </a:t>
            </a:r>
            <a:r>
              <a:rPr lang="ru-RU" dirty="0" smtClean="0"/>
              <a:t>2. </a:t>
            </a:r>
            <a:r>
              <a:rPr lang="ru-RU" b="1" dirty="0" smtClean="0"/>
              <a:t>Основные </a:t>
            </a:r>
            <a:r>
              <a:rPr lang="ru-RU" b="1" dirty="0"/>
              <a:t>понятия, используемые в настоящем Федеральном законе</a:t>
            </a:r>
          </a:p>
          <a:p>
            <a:pPr>
              <a:buNone/>
            </a:pPr>
            <a:r>
              <a:rPr lang="ru-RU" dirty="0"/>
              <a:t>	</a:t>
            </a:r>
            <a:r>
              <a:rPr lang="ru-RU" b="1" u="sng" dirty="0"/>
              <a:t>Качество образования </a:t>
            </a:r>
            <a:r>
              <a:rPr lang="ru-RU" dirty="0"/>
              <a:t>- комплексная характеристика образования, выражающая степень его соответствия федеральным государственным образовательным стандартам (образовательным стандартам) и федеральным государственным требованиям и (или) потребностям заказчика, в том числе степень достижения планируемых результатов образовательной программы</a:t>
            </a:r>
            <a:r>
              <a:rPr lang="ru-RU" dirty="0" smtClean="0"/>
              <a:t>.</a:t>
            </a:r>
            <a:endParaRPr lang="ru-RU" dirty="0"/>
          </a:p>
        </p:txBody>
      </p:sp>
    </p:spTree>
    <p:extLst>
      <p:ext uri="{BB962C8B-B14F-4D97-AF65-F5344CB8AC3E}">
        <p14:creationId xmlns:p14="http://schemas.microsoft.com/office/powerpoint/2010/main" val="35237765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823310" y="-1"/>
            <a:ext cx="7320690" cy="1138425"/>
          </a:xfrm>
        </p:spPr>
        <p:txBody>
          <a:bodyPr>
            <a:noAutofit/>
          </a:bodyPr>
          <a:lstStyle/>
          <a:p>
            <a:r>
              <a:rPr lang="ru-RU" sz="3200" dirty="0" smtClean="0"/>
              <a:t>Определение</a:t>
            </a:r>
            <a:r>
              <a:rPr lang="ru-RU" dirty="0" smtClean="0"/>
              <a:t> </a:t>
            </a:r>
            <a:r>
              <a:rPr lang="ru-RU" b="1" dirty="0" smtClean="0"/>
              <a:t>качества образования</a:t>
            </a:r>
            <a:endParaRPr lang="en-US" b="1" dirty="0"/>
          </a:p>
        </p:txBody>
      </p:sp>
      <p:sp>
        <p:nvSpPr>
          <p:cNvPr id="3" name="Content Placeholder 2"/>
          <p:cNvSpPr>
            <a:spLocks noGrp="1"/>
          </p:cNvSpPr>
          <p:nvPr>
            <p:ph idx="1"/>
          </p:nvPr>
        </p:nvSpPr>
        <p:spPr>
          <a:xfrm>
            <a:off x="1771579" y="1138424"/>
            <a:ext cx="6251755" cy="2221084"/>
          </a:xfrm>
        </p:spPr>
        <p:txBody>
          <a:bodyPr>
            <a:normAutofit fontScale="85000" lnSpcReduction="20000"/>
          </a:bodyPr>
          <a:lstStyle/>
          <a:p>
            <a:r>
              <a:rPr lang="ru-RU" dirty="0" smtClean="0">
                <a:solidFill>
                  <a:schemeClr val="tx1"/>
                </a:solidFill>
              </a:rPr>
              <a:t>Лицензирование, государственная аккредитация </a:t>
            </a:r>
            <a:r>
              <a:rPr lang="ru-RU" dirty="0">
                <a:solidFill>
                  <a:schemeClr val="tx1"/>
                </a:solidFill>
              </a:rPr>
              <a:t>ОУ, </a:t>
            </a:r>
            <a:endParaRPr lang="ru-RU" dirty="0" smtClean="0">
              <a:solidFill>
                <a:schemeClr val="tx1"/>
              </a:solidFill>
            </a:endParaRPr>
          </a:p>
          <a:p>
            <a:r>
              <a:rPr lang="ru-RU" dirty="0" smtClean="0">
                <a:solidFill>
                  <a:schemeClr val="tx1"/>
                </a:solidFill>
              </a:rPr>
              <a:t>Контрольно-надзорная деятельность,</a:t>
            </a:r>
          </a:p>
          <a:p>
            <a:r>
              <a:rPr lang="ru-RU" dirty="0" smtClean="0">
                <a:solidFill>
                  <a:schemeClr val="tx1"/>
                </a:solidFill>
              </a:rPr>
              <a:t>Аттестация </a:t>
            </a:r>
            <a:r>
              <a:rPr lang="ru-RU" dirty="0">
                <a:solidFill>
                  <a:schemeClr val="tx1"/>
                </a:solidFill>
              </a:rPr>
              <a:t>педагогических и руководящих </a:t>
            </a:r>
            <a:r>
              <a:rPr lang="ru-RU" dirty="0" smtClean="0">
                <a:solidFill>
                  <a:schemeClr val="tx1"/>
                </a:solidFill>
              </a:rPr>
              <a:t>работников,</a:t>
            </a:r>
          </a:p>
          <a:p>
            <a:r>
              <a:rPr lang="ru-RU" dirty="0" smtClean="0">
                <a:solidFill>
                  <a:schemeClr val="tx1"/>
                </a:solidFill>
              </a:rPr>
              <a:t>Мониторинг.</a:t>
            </a:r>
          </a:p>
          <a:p>
            <a:endParaRPr lang="ru-RU" dirty="0" smtClean="0">
              <a:solidFill>
                <a:schemeClr val="tx1"/>
              </a:solidFill>
            </a:endParaRPr>
          </a:p>
          <a:p>
            <a:endParaRPr lang="ru-RU" dirty="0">
              <a:solidFill>
                <a:schemeClr val="tx1"/>
              </a:solidFill>
            </a:endParaRPr>
          </a:p>
          <a:p>
            <a:endParaRPr lang="ru-RU" dirty="0" smtClean="0">
              <a:solidFill>
                <a:schemeClr val="tx1"/>
              </a:solidFill>
            </a:endParaRPr>
          </a:p>
          <a:p>
            <a:endParaRPr lang="ru-RU" dirty="0">
              <a:solidFill>
                <a:schemeClr val="tx1"/>
              </a:solidFill>
            </a:endParaRPr>
          </a:p>
          <a:p>
            <a:endParaRPr lang="ru-RU" dirty="0" smtClean="0"/>
          </a:p>
        </p:txBody>
      </p:sp>
      <p:sp>
        <p:nvSpPr>
          <p:cNvPr id="7" name="Content Placeholder 2"/>
          <p:cNvSpPr txBox="1">
            <a:spLocks/>
          </p:cNvSpPr>
          <p:nvPr/>
        </p:nvSpPr>
        <p:spPr>
          <a:xfrm>
            <a:off x="0" y="3840847"/>
            <a:ext cx="9144000" cy="30171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endParaRPr lang="ru-RU" b="1" dirty="0" smtClean="0"/>
          </a:p>
        </p:txBody>
      </p:sp>
      <p:sp>
        <p:nvSpPr>
          <p:cNvPr id="4" name="Прямоугольник 3"/>
          <p:cNvSpPr/>
          <p:nvPr/>
        </p:nvSpPr>
        <p:spPr>
          <a:xfrm>
            <a:off x="111555" y="4296130"/>
            <a:ext cx="9032445" cy="2123658"/>
          </a:xfrm>
          <a:prstGeom prst="rect">
            <a:avLst/>
          </a:prstGeom>
        </p:spPr>
        <p:txBody>
          <a:bodyPr wrap="square">
            <a:spAutoFit/>
          </a:bodyPr>
          <a:lstStyle/>
          <a:p>
            <a:r>
              <a:rPr lang="ru-RU" sz="3600" b="1" dirty="0" smtClean="0">
                <a:solidFill>
                  <a:srgbClr val="C00000"/>
                </a:solidFill>
              </a:rPr>
              <a:t>Критерии качества – требования ФГОС ДО:</a:t>
            </a:r>
          </a:p>
          <a:p>
            <a:pPr marL="285750" indent="-285750">
              <a:buFont typeface="Arial" panose="020B0604020202020204" pitchFamily="34" charset="0"/>
              <a:buChar char="•"/>
            </a:pPr>
            <a:r>
              <a:rPr lang="ru-RU" sz="2400" dirty="0" smtClean="0"/>
              <a:t>к </a:t>
            </a:r>
            <a:r>
              <a:rPr lang="ru-RU" sz="2400" dirty="0"/>
              <a:t>содержанию образования, профессиональной компетентности педагога с точки зрения его личностно-ориентированного взаимодействия с ребенком, </a:t>
            </a:r>
            <a:endParaRPr lang="ru-RU" sz="2400" dirty="0" smtClean="0"/>
          </a:p>
          <a:p>
            <a:pPr marL="285750" indent="-285750">
              <a:buFont typeface="Arial" panose="020B0604020202020204" pitchFamily="34" charset="0"/>
              <a:buChar char="•"/>
            </a:pPr>
            <a:r>
              <a:rPr lang="ru-RU" sz="2400" dirty="0" smtClean="0"/>
              <a:t>к </a:t>
            </a:r>
            <a:r>
              <a:rPr lang="ru-RU" sz="2400" dirty="0"/>
              <a:t>организации предметно-развивающей среды в ДОУ</a:t>
            </a:r>
            <a:r>
              <a:rPr lang="ru-RU" sz="2400" dirty="0" smtClean="0"/>
              <a:t>.</a:t>
            </a:r>
            <a:endParaRPr lang="ru-RU" sz="2400" dirty="0"/>
          </a:p>
        </p:txBody>
      </p:sp>
      <p:sp>
        <p:nvSpPr>
          <p:cNvPr id="6" name="Стрелка вниз 5"/>
          <p:cNvSpPr/>
          <p:nvPr/>
        </p:nvSpPr>
        <p:spPr>
          <a:xfrm rot="17874238">
            <a:off x="3966286" y="2550480"/>
            <a:ext cx="1603101" cy="1322216"/>
          </a:xfrm>
          <a:prstGeom prst="downArrow">
            <a:avLst>
              <a:gd name="adj1" fmla="val 40290"/>
              <a:gd name="adj2" fmla="val 43333"/>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8" name="Овал 7"/>
          <p:cNvSpPr/>
          <p:nvPr/>
        </p:nvSpPr>
        <p:spPr>
          <a:xfrm>
            <a:off x="5456871" y="2745858"/>
            <a:ext cx="3664920" cy="1550271"/>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800" dirty="0" smtClean="0"/>
              <a:t>Оценка условий</a:t>
            </a:r>
            <a:endParaRPr lang="ru-RU" sz="2800" dirty="0"/>
          </a:p>
        </p:txBody>
      </p:sp>
    </p:spTree>
    <p:extLst>
      <p:ext uri="{BB962C8B-B14F-4D97-AF65-F5344CB8AC3E}">
        <p14:creationId xmlns:p14="http://schemas.microsoft.com/office/powerpoint/2010/main" val="15002026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823310" y="374900"/>
            <a:ext cx="7024430" cy="532180"/>
          </a:xfrm>
        </p:spPr>
        <p:txBody>
          <a:bodyPr>
            <a:normAutofit fontScale="90000"/>
          </a:bodyPr>
          <a:lstStyle/>
          <a:p>
            <a:r>
              <a:rPr lang="ru-RU" b="1" dirty="0" smtClean="0"/>
              <a:t>Основные </a:t>
            </a:r>
            <a:r>
              <a:rPr lang="ru-RU" b="1" dirty="0"/>
              <a:t>методологические </a:t>
            </a:r>
            <a:r>
              <a:rPr lang="ru-RU" b="1" dirty="0" smtClean="0"/>
              <a:t>подходы </a:t>
            </a:r>
            <a:r>
              <a:rPr lang="ru-RU" b="1" dirty="0"/>
              <a:t>к оценке качества ДОУ</a:t>
            </a:r>
            <a:endParaRPr lang="en-US" dirty="0"/>
          </a:p>
        </p:txBody>
      </p:sp>
      <p:sp>
        <p:nvSpPr>
          <p:cNvPr id="4" name="Объект 3"/>
          <p:cNvSpPr>
            <a:spLocks noGrp="1"/>
          </p:cNvSpPr>
          <p:nvPr>
            <p:ph idx="1"/>
          </p:nvPr>
        </p:nvSpPr>
        <p:spPr>
          <a:xfrm>
            <a:off x="1670605" y="1138288"/>
            <a:ext cx="7473395" cy="5576020"/>
          </a:xfrm>
        </p:spPr>
        <p:txBody>
          <a:bodyPr>
            <a:normAutofit lnSpcReduction="10000"/>
          </a:bodyPr>
          <a:lstStyle/>
          <a:p>
            <a:pPr marL="0" indent="0">
              <a:buNone/>
            </a:pPr>
            <a:r>
              <a:rPr lang="ru-RU" u="sng" dirty="0">
                <a:solidFill>
                  <a:srgbClr val="C00000"/>
                </a:solidFill>
              </a:rPr>
              <a:t>1.Аксиологический </a:t>
            </a:r>
            <a:r>
              <a:rPr lang="ru-RU" u="sng" dirty="0" smtClean="0">
                <a:solidFill>
                  <a:srgbClr val="C00000"/>
                </a:solidFill>
              </a:rPr>
              <a:t>подход: </a:t>
            </a:r>
            <a:r>
              <a:rPr lang="ru-RU" dirty="0" smtClean="0">
                <a:solidFill>
                  <a:schemeClr val="tx1"/>
                </a:solidFill>
              </a:rPr>
              <a:t>анализ ценностей →идеи </a:t>
            </a:r>
            <a:r>
              <a:rPr lang="ru-RU" dirty="0" err="1" smtClean="0">
                <a:solidFill>
                  <a:schemeClr val="tx1"/>
                </a:solidFill>
              </a:rPr>
              <a:t>гуманизации</a:t>
            </a:r>
            <a:r>
              <a:rPr lang="ru-RU" dirty="0">
                <a:solidFill>
                  <a:schemeClr val="tx1"/>
                </a:solidFill>
              </a:rPr>
              <a:t> </a:t>
            </a:r>
            <a:r>
              <a:rPr lang="ru-RU" dirty="0" smtClean="0">
                <a:solidFill>
                  <a:schemeClr val="tx1"/>
                </a:solidFill>
              </a:rPr>
              <a:t>→ребенок!</a:t>
            </a:r>
          </a:p>
          <a:p>
            <a:pPr marL="0" indent="0">
              <a:buNone/>
            </a:pPr>
            <a:r>
              <a:rPr lang="ru-RU" u="sng" dirty="0">
                <a:solidFill>
                  <a:srgbClr val="C00000"/>
                </a:solidFill>
              </a:rPr>
              <a:t>2. Социокультурный </a:t>
            </a:r>
            <a:r>
              <a:rPr lang="ru-RU" u="sng" dirty="0" smtClean="0">
                <a:solidFill>
                  <a:srgbClr val="C00000"/>
                </a:solidFill>
              </a:rPr>
              <a:t>подход:</a:t>
            </a:r>
            <a:r>
              <a:rPr lang="ru-RU" dirty="0" smtClean="0">
                <a:solidFill>
                  <a:schemeClr val="tx1"/>
                </a:solidFill>
              </a:rPr>
              <a:t> анализ характера взаимодействия</a:t>
            </a:r>
          </a:p>
          <a:p>
            <a:pPr marL="0" indent="0">
              <a:buNone/>
            </a:pPr>
            <a:endParaRPr lang="ru-RU" dirty="0" smtClean="0">
              <a:solidFill>
                <a:schemeClr val="tx1"/>
              </a:solidFill>
            </a:endParaRPr>
          </a:p>
          <a:p>
            <a:pPr marL="0" indent="0">
              <a:buNone/>
            </a:pPr>
            <a:endParaRPr lang="ru-RU" dirty="0">
              <a:solidFill>
                <a:schemeClr val="tx1"/>
              </a:solidFill>
            </a:endParaRPr>
          </a:p>
          <a:p>
            <a:pPr marL="0" indent="0">
              <a:buNone/>
            </a:pPr>
            <a:endParaRPr lang="ru-RU" dirty="0" smtClean="0">
              <a:solidFill>
                <a:schemeClr val="tx1"/>
              </a:solidFill>
            </a:endParaRPr>
          </a:p>
          <a:p>
            <a:pPr marL="0" indent="0">
              <a:buNone/>
            </a:pPr>
            <a:endParaRPr lang="ru-RU" dirty="0">
              <a:solidFill>
                <a:schemeClr val="tx1"/>
              </a:solidFill>
            </a:endParaRPr>
          </a:p>
          <a:p>
            <a:pPr marL="0" indent="0">
              <a:buNone/>
            </a:pPr>
            <a:r>
              <a:rPr lang="ru-RU" u="sng" dirty="0" smtClean="0">
                <a:solidFill>
                  <a:srgbClr val="C00000"/>
                </a:solidFill>
              </a:rPr>
              <a:t>3.Компетентностный подход:</a:t>
            </a:r>
            <a:r>
              <a:rPr lang="ru-RU" dirty="0" smtClean="0">
                <a:solidFill>
                  <a:schemeClr val="tx1"/>
                </a:solidFill>
              </a:rPr>
              <a:t> анализ готовности к школе - портрет выпускника ДОУ (овладение компетентностями и способами поведения, отношение к самому себе)</a:t>
            </a:r>
          </a:p>
        </p:txBody>
      </p:sp>
      <p:graphicFrame>
        <p:nvGraphicFramePr>
          <p:cNvPr id="3" name="Схема 2"/>
          <p:cNvGraphicFramePr/>
          <p:nvPr>
            <p:extLst>
              <p:ext uri="{D42A27DB-BD31-4B8C-83A1-F6EECF244321}">
                <p14:modId xmlns:p14="http://schemas.microsoft.com/office/powerpoint/2010/main" val="3906919147"/>
              </p:ext>
            </p:extLst>
          </p:nvPr>
        </p:nvGraphicFramePr>
        <p:xfrm>
          <a:off x="2359302" y="2566202"/>
          <a:ext cx="6096000" cy="34324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Прямоугольник 5"/>
          <p:cNvSpPr/>
          <p:nvPr/>
        </p:nvSpPr>
        <p:spPr>
          <a:xfrm>
            <a:off x="-8235" y="6211669"/>
            <a:ext cx="9271769" cy="646331"/>
          </a:xfrm>
          <a:prstGeom prst="rect">
            <a:avLst/>
          </a:prstGeom>
          <a:noFill/>
        </p:spPr>
        <p:txBody>
          <a:bodyPr wrap="none" lIns="91440" tIns="45720" rIns="91440" bIns="45720">
            <a:spAutoFit/>
          </a:bodyPr>
          <a:lstStyle/>
          <a:p>
            <a:pPr algn="ctr"/>
            <a:r>
              <a:rPr lang="ru-RU" sz="3600" b="1" cap="none" spc="0" dirty="0" smtClean="0">
                <a:ln w="22225">
                  <a:solidFill>
                    <a:schemeClr val="accent2"/>
                  </a:solidFill>
                  <a:prstDash val="solid"/>
                </a:ln>
                <a:solidFill>
                  <a:schemeClr val="accent2">
                    <a:lumMod val="40000"/>
                    <a:lumOff val="60000"/>
                  </a:schemeClr>
                </a:solidFill>
                <a:effectLst/>
              </a:rPr>
              <a:t>Родители как независимые субъекты оценки</a:t>
            </a:r>
            <a:endParaRPr lang="ru-RU" sz="36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15326756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823310" y="-1"/>
            <a:ext cx="7320690" cy="1138425"/>
          </a:xfrm>
        </p:spPr>
        <p:txBody>
          <a:bodyPr>
            <a:noAutofit/>
          </a:bodyPr>
          <a:lstStyle/>
          <a:p>
            <a:r>
              <a:rPr lang="ru-RU" sz="3200" dirty="0"/>
              <a:t>Функции оценки качества дошкольного образования</a:t>
            </a:r>
            <a:r>
              <a:rPr lang="ru-RU" sz="3200" dirty="0" smtClean="0"/>
              <a:t>:</a:t>
            </a:r>
            <a:endParaRPr lang="en-US" b="1" dirty="0"/>
          </a:p>
        </p:txBody>
      </p:sp>
      <p:sp>
        <p:nvSpPr>
          <p:cNvPr id="3" name="Content Placeholder 2"/>
          <p:cNvSpPr>
            <a:spLocks noGrp="1"/>
          </p:cNvSpPr>
          <p:nvPr>
            <p:ph idx="1"/>
          </p:nvPr>
        </p:nvSpPr>
        <p:spPr>
          <a:xfrm>
            <a:off x="1771579" y="1138424"/>
            <a:ext cx="6251755" cy="2221084"/>
          </a:xfrm>
        </p:spPr>
        <p:txBody>
          <a:bodyPr>
            <a:normAutofit/>
          </a:bodyPr>
          <a:lstStyle/>
          <a:p>
            <a:endParaRPr lang="ru-RU" dirty="0" smtClean="0">
              <a:solidFill>
                <a:schemeClr val="tx1"/>
              </a:solidFill>
            </a:endParaRPr>
          </a:p>
          <a:p>
            <a:endParaRPr lang="ru-RU" dirty="0" smtClean="0">
              <a:solidFill>
                <a:schemeClr val="tx1"/>
              </a:solidFill>
            </a:endParaRPr>
          </a:p>
          <a:p>
            <a:endParaRPr lang="ru-RU" dirty="0">
              <a:solidFill>
                <a:schemeClr val="tx1"/>
              </a:solidFill>
            </a:endParaRPr>
          </a:p>
          <a:p>
            <a:endParaRPr lang="ru-RU" dirty="0" smtClean="0">
              <a:solidFill>
                <a:schemeClr val="tx1"/>
              </a:solidFill>
            </a:endParaRPr>
          </a:p>
          <a:p>
            <a:endParaRPr lang="ru-RU" dirty="0">
              <a:solidFill>
                <a:schemeClr val="tx1"/>
              </a:solidFill>
            </a:endParaRPr>
          </a:p>
          <a:p>
            <a:endParaRPr lang="ru-RU" dirty="0" smtClean="0"/>
          </a:p>
        </p:txBody>
      </p:sp>
      <p:sp>
        <p:nvSpPr>
          <p:cNvPr id="7" name="Content Placeholder 2"/>
          <p:cNvSpPr txBox="1">
            <a:spLocks/>
          </p:cNvSpPr>
          <p:nvPr/>
        </p:nvSpPr>
        <p:spPr>
          <a:xfrm>
            <a:off x="0" y="3840847"/>
            <a:ext cx="9144000" cy="30171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endParaRPr lang="ru-RU" b="1" dirty="0" smtClean="0"/>
          </a:p>
        </p:txBody>
      </p:sp>
      <p:sp>
        <p:nvSpPr>
          <p:cNvPr id="10" name="Прямоугольник 9"/>
          <p:cNvSpPr/>
          <p:nvPr/>
        </p:nvSpPr>
        <p:spPr>
          <a:xfrm>
            <a:off x="525318" y="1447892"/>
            <a:ext cx="8017012" cy="5330690"/>
          </a:xfrm>
          <a:prstGeom prst="rect">
            <a:avLst/>
          </a:prstGeom>
        </p:spPr>
        <p:txBody>
          <a:bodyPr wrap="square">
            <a:spAutoFit/>
          </a:bodyPr>
          <a:lstStyle/>
          <a:p>
            <a:pPr algn="just">
              <a:lnSpc>
                <a:spcPct val="115000"/>
              </a:lnSpc>
              <a:spcAft>
                <a:spcPts val="0"/>
              </a:spcAft>
            </a:pPr>
            <a:r>
              <a:rPr lang="ru-RU" sz="2400" dirty="0" smtClean="0">
                <a:ea typeface="Times New Roman" panose="02020603050405020304" pitchFamily="18" charset="0"/>
                <a:cs typeface="Times New Roman" panose="02020603050405020304" pitchFamily="18" charset="0"/>
              </a:rPr>
              <a:t>                  </a:t>
            </a:r>
            <a:r>
              <a:rPr lang="ru-RU" sz="2800" b="1" dirty="0" smtClean="0">
                <a:solidFill>
                  <a:srgbClr val="002060"/>
                </a:solidFill>
                <a:ea typeface="Times New Roman" panose="02020603050405020304" pitchFamily="18" charset="0"/>
                <a:cs typeface="Times New Roman" panose="02020603050405020304" pitchFamily="18" charset="0"/>
              </a:rPr>
              <a:t>1.</a:t>
            </a:r>
            <a:r>
              <a:rPr lang="ru-RU" sz="2800" b="1" dirty="0" smtClean="0">
                <a:solidFill>
                  <a:srgbClr val="002060"/>
                </a:solidFill>
                <a:ea typeface="Calibri" panose="020F0502020204030204" pitchFamily="34" charset="0"/>
                <a:cs typeface="Times New Roman" panose="02020603050405020304" pitchFamily="18" charset="0"/>
              </a:rPr>
              <a:t>Инструктивно-методическая </a:t>
            </a:r>
            <a:r>
              <a:rPr lang="ru-RU" sz="2800" b="1" dirty="0">
                <a:solidFill>
                  <a:srgbClr val="002060"/>
                </a:solidFill>
                <a:ea typeface="Calibri" panose="020F0502020204030204" pitchFamily="34" charset="0"/>
                <a:cs typeface="Times New Roman" panose="02020603050405020304" pitchFamily="18" charset="0"/>
              </a:rPr>
              <a:t>функция </a:t>
            </a:r>
            <a:r>
              <a:rPr lang="ru-RU" sz="2800" dirty="0" smtClean="0">
                <a:ea typeface="Calibri" panose="020F0502020204030204" pitchFamily="34" charset="0"/>
                <a:cs typeface="Times New Roman" panose="02020603050405020304" pitchFamily="18" charset="0"/>
              </a:rPr>
              <a:t>– создание регламентов оценки.</a:t>
            </a:r>
            <a:endParaRPr lang="ru-RU" sz="2800" dirty="0">
              <a:ea typeface="Calibri" panose="020F0502020204030204" pitchFamily="34" charset="0"/>
              <a:cs typeface="Times New Roman" panose="02020603050405020304" pitchFamily="18" charset="0"/>
            </a:endParaRPr>
          </a:p>
          <a:p>
            <a:pPr algn="ctr">
              <a:lnSpc>
                <a:spcPct val="115000"/>
              </a:lnSpc>
              <a:spcAft>
                <a:spcPts val="0"/>
              </a:spcAft>
            </a:pPr>
            <a:r>
              <a:rPr lang="ru-RU" sz="2800" b="1" dirty="0">
                <a:solidFill>
                  <a:srgbClr val="002060"/>
                </a:solidFill>
                <a:ea typeface="Times New Roman" panose="02020603050405020304" pitchFamily="18" charset="0"/>
                <a:cs typeface="Times New Roman" panose="02020603050405020304" pitchFamily="18" charset="0"/>
              </a:rPr>
              <a:t>2.Контрольная функция </a:t>
            </a:r>
            <a:r>
              <a:rPr lang="ru-RU" sz="2800" dirty="0" smtClean="0">
                <a:ea typeface="Times New Roman" panose="02020603050405020304" pitchFamily="18" charset="0"/>
                <a:cs typeface="Times New Roman" panose="02020603050405020304" pitchFamily="18" charset="0"/>
              </a:rPr>
              <a:t>– </a:t>
            </a:r>
          </a:p>
          <a:p>
            <a:pPr algn="just">
              <a:lnSpc>
                <a:spcPct val="115000"/>
              </a:lnSpc>
              <a:spcAft>
                <a:spcPts val="0"/>
              </a:spcAft>
            </a:pPr>
            <a:r>
              <a:rPr lang="ru-RU" sz="2800" dirty="0" smtClean="0">
                <a:ea typeface="Times New Roman" panose="02020603050405020304" pitchFamily="18" charset="0"/>
                <a:cs typeface="Times New Roman" panose="02020603050405020304" pitchFamily="18" charset="0"/>
              </a:rPr>
              <a:t>проведение </a:t>
            </a:r>
            <a:r>
              <a:rPr lang="ru-RU" sz="2800" dirty="0">
                <a:ea typeface="Times New Roman" panose="02020603050405020304" pitchFamily="18" charset="0"/>
                <a:cs typeface="Times New Roman" panose="02020603050405020304" pitchFamily="18" charset="0"/>
              </a:rPr>
              <a:t>оценочных </a:t>
            </a:r>
            <a:r>
              <a:rPr lang="ru-RU" sz="2800" dirty="0" smtClean="0">
                <a:ea typeface="Times New Roman" panose="02020603050405020304" pitchFamily="18" charset="0"/>
                <a:cs typeface="Times New Roman" panose="02020603050405020304" pitchFamily="18" charset="0"/>
              </a:rPr>
              <a:t>процедур. </a:t>
            </a:r>
            <a:endParaRPr lang="ru-RU" sz="2800" dirty="0">
              <a:ea typeface="Calibri" panose="020F0502020204030204" pitchFamily="34" charset="0"/>
              <a:cs typeface="Times New Roman" panose="02020603050405020304" pitchFamily="18" charset="0"/>
            </a:endParaRPr>
          </a:p>
          <a:p>
            <a:pPr algn="ctr">
              <a:lnSpc>
                <a:spcPct val="115000"/>
              </a:lnSpc>
              <a:spcAft>
                <a:spcPts val="0"/>
              </a:spcAft>
            </a:pPr>
            <a:r>
              <a:rPr lang="ru-RU" sz="2800" b="1" dirty="0">
                <a:solidFill>
                  <a:srgbClr val="002060"/>
                </a:solidFill>
                <a:ea typeface="Times New Roman" panose="02020603050405020304" pitchFamily="18" charset="0"/>
                <a:cs typeface="Times New Roman" panose="02020603050405020304" pitchFamily="18" charset="0"/>
              </a:rPr>
              <a:t>3.Аналитическая функция </a:t>
            </a:r>
            <a:r>
              <a:rPr lang="ru-RU" sz="2800" dirty="0" smtClean="0">
                <a:ea typeface="Times New Roman" panose="02020603050405020304" pitchFamily="18" charset="0"/>
                <a:cs typeface="Times New Roman" panose="02020603050405020304" pitchFamily="18" charset="0"/>
              </a:rPr>
              <a:t>– </a:t>
            </a:r>
          </a:p>
          <a:p>
            <a:pPr algn="just">
              <a:lnSpc>
                <a:spcPct val="115000"/>
              </a:lnSpc>
              <a:spcAft>
                <a:spcPts val="0"/>
              </a:spcAft>
            </a:pPr>
            <a:r>
              <a:rPr lang="ru-RU" sz="2800" dirty="0" smtClean="0">
                <a:ea typeface="Times New Roman" panose="02020603050405020304" pitchFamily="18" charset="0"/>
                <a:cs typeface="Times New Roman" panose="02020603050405020304" pitchFamily="18" charset="0"/>
              </a:rPr>
              <a:t>сбор </a:t>
            </a:r>
            <a:r>
              <a:rPr lang="ru-RU" sz="2800" dirty="0">
                <a:ea typeface="Times New Roman" panose="02020603050405020304" pitchFamily="18" charset="0"/>
                <a:cs typeface="Times New Roman" panose="02020603050405020304" pitchFamily="18" charset="0"/>
              </a:rPr>
              <a:t>и анализ данных по </a:t>
            </a:r>
            <a:r>
              <a:rPr lang="ru-RU" sz="2800" dirty="0" smtClean="0">
                <a:ea typeface="Times New Roman" panose="02020603050405020304" pitchFamily="18" charset="0"/>
                <a:cs typeface="Times New Roman" panose="02020603050405020304" pitchFamily="18" charset="0"/>
              </a:rPr>
              <a:t>ДОУ.</a:t>
            </a:r>
            <a:endParaRPr lang="ru-RU" sz="2800" dirty="0">
              <a:ea typeface="Calibri" panose="020F0502020204030204" pitchFamily="34" charset="0"/>
              <a:cs typeface="Times New Roman" panose="02020603050405020304" pitchFamily="18" charset="0"/>
            </a:endParaRPr>
          </a:p>
          <a:p>
            <a:pPr algn="ctr">
              <a:lnSpc>
                <a:spcPct val="115000"/>
              </a:lnSpc>
              <a:spcAft>
                <a:spcPts val="0"/>
              </a:spcAft>
            </a:pPr>
            <a:r>
              <a:rPr lang="ru-RU" sz="2800" b="1" dirty="0">
                <a:solidFill>
                  <a:srgbClr val="002060"/>
                </a:solidFill>
                <a:ea typeface="Times New Roman" panose="02020603050405020304" pitchFamily="18" charset="0"/>
                <a:cs typeface="Times New Roman" panose="02020603050405020304" pitchFamily="18" charset="0"/>
              </a:rPr>
              <a:t>4.Информационная функция </a:t>
            </a:r>
            <a:endParaRPr lang="ru-RU" sz="2800" b="1" dirty="0" smtClean="0">
              <a:solidFill>
                <a:srgbClr val="002060"/>
              </a:solidFill>
              <a:ea typeface="Times New Roman" panose="02020603050405020304" pitchFamily="18" charset="0"/>
              <a:cs typeface="Times New Roman" panose="02020603050405020304" pitchFamily="18" charset="0"/>
            </a:endParaRPr>
          </a:p>
          <a:p>
            <a:pPr algn="just">
              <a:lnSpc>
                <a:spcPct val="115000"/>
              </a:lnSpc>
              <a:spcAft>
                <a:spcPts val="0"/>
              </a:spcAft>
            </a:pPr>
            <a:r>
              <a:rPr lang="ru-RU" sz="2800" dirty="0" smtClean="0">
                <a:ea typeface="Times New Roman" panose="02020603050405020304" pitchFamily="18" charset="0"/>
                <a:cs typeface="Times New Roman" panose="02020603050405020304" pitchFamily="18" charset="0"/>
              </a:rPr>
              <a:t>может </a:t>
            </a:r>
            <a:r>
              <a:rPr lang="ru-RU" sz="2800" dirty="0">
                <a:ea typeface="Times New Roman" panose="02020603050405020304" pitchFamily="18" charset="0"/>
                <a:cs typeface="Times New Roman" panose="02020603050405020304" pitchFamily="18" charset="0"/>
              </a:rPr>
              <a:t>решать три </a:t>
            </a:r>
            <a:r>
              <a:rPr lang="ru-RU" sz="2800" dirty="0" smtClean="0">
                <a:ea typeface="Times New Roman" panose="02020603050405020304" pitchFamily="18" charset="0"/>
                <a:cs typeface="Times New Roman" panose="02020603050405020304" pitchFamily="18" charset="0"/>
              </a:rPr>
              <a:t>задачи:</a:t>
            </a:r>
            <a:endParaRPr lang="ru-RU" sz="2800" dirty="0">
              <a:ea typeface="Calibri" panose="020F0502020204030204" pitchFamily="34" charset="0"/>
              <a:cs typeface="Times New Roman" panose="02020603050405020304" pitchFamily="18" charset="0"/>
            </a:endParaRPr>
          </a:p>
          <a:p>
            <a:pPr marL="285750" indent="-285750" algn="just">
              <a:lnSpc>
                <a:spcPct val="115000"/>
              </a:lnSpc>
              <a:spcAft>
                <a:spcPts val="0"/>
              </a:spcAft>
              <a:buFont typeface="Arial" panose="020B0604020202020204" pitchFamily="34" charset="0"/>
              <a:buChar char="•"/>
            </a:pPr>
            <a:r>
              <a:rPr lang="ru-RU" sz="2400" dirty="0" smtClean="0">
                <a:latin typeface="Times New Roman" panose="02020603050405020304" pitchFamily="18" charset="0"/>
                <a:ea typeface="Times New Roman" panose="02020603050405020304" pitchFamily="18" charset="0"/>
                <a:cs typeface="Times New Roman" panose="02020603050405020304" pitchFamily="18" charset="0"/>
              </a:rPr>
              <a:t>информация </a:t>
            </a:r>
            <a:r>
              <a:rPr lang="ru-RU" sz="2400" dirty="0">
                <a:latin typeface="Times New Roman" panose="02020603050405020304" pitchFamily="18" charset="0"/>
                <a:ea typeface="Times New Roman" panose="02020603050405020304" pitchFamily="18" charset="0"/>
                <a:cs typeface="Times New Roman" panose="02020603050405020304" pitchFamily="18" charset="0"/>
              </a:rPr>
              <a:t>адресована педагогическому </a:t>
            </a:r>
            <a:r>
              <a:rPr lang="ru-RU" sz="2400" dirty="0" smtClean="0">
                <a:latin typeface="Times New Roman" panose="02020603050405020304" pitchFamily="18" charset="0"/>
                <a:ea typeface="Times New Roman" panose="02020603050405020304" pitchFamily="18" charset="0"/>
                <a:cs typeface="Times New Roman" panose="02020603050405020304" pitchFamily="18" charset="0"/>
              </a:rPr>
              <a:t>сообществу,</a:t>
            </a:r>
          </a:p>
          <a:p>
            <a:pPr marL="285750" indent="-285750" algn="just">
              <a:lnSpc>
                <a:spcPct val="115000"/>
              </a:lnSpc>
              <a:spcAft>
                <a:spcPts val="0"/>
              </a:spcAft>
              <a:buFont typeface="Arial" panose="020B0604020202020204" pitchFamily="34" charset="0"/>
              <a:buChar char="•"/>
            </a:pPr>
            <a:r>
              <a:rPr lang="ru-RU" sz="2400" dirty="0" smtClean="0">
                <a:latin typeface="Times New Roman" panose="02020603050405020304" pitchFamily="18" charset="0"/>
                <a:ea typeface="Times New Roman" panose="02020603050405020304" pitchFamily="18" charset="0"/>
                <a:cs typeface="Times New Roman" panose="02020603050405020304" pitchFamily="18" charset="0"/>
              </a:rPr>
              <a:t>информация </a:t>
            </a:r>
            <a:r>
              <a:rPr lang="ru-RU" sz="2400" dirty="0">
                <a:latin typeface="Times New Roman" panose="02020603050405020304" pitchFamily="18" charset="0"/>
                <a:ea typeface="Times New Roman" panose="02020603050405020304" pitchFamily="18" charset="0"/>
                <a:cs typeface="Times New Roman" panose="02020603050405020304" pitchFamily="18" charset="0"/>
              </a:rPr>
              <a:t>адресована родителям, </a:t>
            </a:r>
            <a:endParaRPr lang="ru-RU" sz="24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lnSpc>
                <a:spcPct val="115000"/>
              </a:lnSpc>
              <a:spcAft>
                <a:spcPts val="0"/>
              </a:spcAft>
              <a:buFont typeface="Arial" panose="020B0604020202020204" pitchFamily="34" charset="0"/>
              <a:buChar char="•"/>
            </a:pPr>
            <a:r>
              <a:rPr lang="ru-RU" sz="2400" dirty="0" smtClean="0">
                <a:latin typeface="Times New Roman" panose="02020603050405020304" pitchFamily="18" charset="0"/>
                <a:ea typeface="Times New Roman" panose="02020603050405020304" pitchFamily="18" charset="0"/>
                <a:cs typeface="Times New Roman" panose="02020603050405020304" pitchFamily="18" charset="0"/>
              </a:rPr>
              <a:t>координация </a:t>
            </a:r>
            <a:r>
              <a:rPr lang="ru-RU" sz="2400" dirty="0">
                <a:latin typeface="Times New Roman" panose="02020603050405020304" pitchFamily="18" charset="0"/>
                <a:ea typeface="Times New Roman" panose="02020603050405020304" pitchFamily="18" charset="0"/>
                <a:cs typeface="Times New Roman" panose="02020603050405020304" pitchFamily="18" charset="0"/>
              </a:rPr>
              <a:t>усилий ДОУ и школы.</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65039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823310" y="-1"/>
            <a:ext cx="7320690" cy="1138425"/>
          </a:xfrm>
        </p:spPr>
        <p:txBody>
          <a:bodyPr>
            <a:noAutofit/>
          </a:bodyPr>
          <a:lstStyle/>
          <a:p>
            <a:r>
              <a:rPr lang="ru-RU" sz="3200" dirty="0" smtClean="0"/>
              <a:t>Основные принципы ВСОКО:</a:t>
            </a:r>
            <a:endParaRPr lang="en-US" b="1" dirty="0"/>
          </a:p>
        </p:txBody>
      </p:sp>
      <p:sp>
        <p:nvSpPr>
          <p:cNvPr id="3" name="Content Placeholder 2"/>
          <p:cNvSpPr>
            <a:spLocks noGrp="1"/>
          </p:cNvSpPr>
          <p:nvPr>
            <p:ph idx="1"/>
          </p:nvPr>
        </p:nvSpPr>
        <p:spPr>
          <a:xfrm>
            <a:off x="1771579" y="1138424"/>
            <a:ext cx="6251755" cy="2221084"/>
          </a:xfrm>
        </p:spPr>
        <p:txBody>
          <a:bodyPr>
            <a:normAutofit/>
          </a:bodyPr>
          <a:lstStyle/>
          <a:p>
            <a:endParaRPr lang="ru-RU" dirty="0" smtClean="0">
              <a:solidFill>
                <a:schemeClr val="tx1"/>
              </a:solidFill>
            </a:endParaRPr>
          </a:p>
          <a:p>
            <a:endParaRPr lang="ru-RU" dirty="0" smtClean="0">
              <a:solidFill>
                <a:schemeClr val="tx1"/>
              </a:solidFill>
            </a:endParaRPr>
          </a:p>
          <a:p>
            <a:endParaRPr lang="ru-RU" dirty="0">
              <a:solidFill>
                <a:schemeClr val="tx1"/>
              </a:solidFill>
            </a:endParaRPr>
          </a:p>
          <a:p>
            <a:endParaRPr lang="ru-RU" dirty="0" smtClean="0">
              <a:solidFill>
                <a:schemeClr val="tx1"/>
              </a:solidFill>
            </a:endParaRPr>
          </a:p>
          <a:p>
            <a:endParaRPr lang="ru-RU" dirty="0">
              <a:solidFill>
                <a:schemeClr val="tx1"/>
              </a:solidFill>
            </a:endParaRPr>
          </a:p>
          <a:p>
            <a:endParaRPr lang="ru-RU" dirty="0" smtClean="0"/>
          </a:p>
        </p:txBody>
      </p:sp>
      <p:sp>
        <p:nvSpPr>
          <p:cNvPr id="7" name="Content Placeholder 2"/>
          <p:cNvSpPr txBox="1">
            <a:spLocks/>
          </p:cNvSpPr>
          <p:nvPr/>
        </p:nvSpPr>
        <p:spPr>
          <a:xfrm>
            <a:off x="0" y="3840847"/>
            <a:ext cx="9144000" cy="30171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endParaRPr lang="ru-RU" b="1" dirty="0" smtClean="0"/>
          </a:p>
        </p:txBody>
      </p:sp>
      <p:graphicFrame>
        <p:nvGraphicFramePr>
          <p:cNvPr id="8" name="Схема 7"/>
          <p:cNvGraphicFramePr/>
          <p:nvPr>
            <p:extLst>
              <p:ext uri="{D42A27DB-BD31-4B8C-83A1-F6EECF244321}">
                <p14:modId xmlns:p14="http://schemas.microsoft.com/office/powerpoint/2010/main" val="694588997"/>
              </p:ext>
            </p:extLst>
          </p:nvPr>
        </p:nvGraphicFramePr>
        <p:xfrm>
          <a:off x="754375" y="1608738"/>
          <a:ext cx="8389625" cy="52492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686170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281425" y="222195"/>
            <a:ext cx="6566315" cy="610820"/>
          </a:xfrm>
        </p:spPr>
        <p:txBody>
          <a:bodyPr>
            <a:normAutofit fontScale="90000"/>
          </a:bodyPr>
          <a:lstStyle/>
          <a:p>
            <a:r>
              <a:rPr lang="ru-RU" dirty="0" smtClean="0">
                <a:latin typeface="Times New Roman" pitchFamily="18" charset="0"/>
                <a:ea typeface="Calibri" pitchFamily="34" charset="0"/>
                <a:cs typeface="Times New Roman" pitchFamily="18" charset="0"/>
              </a:rPr>
              <a:t>Проблемные </a:t>
            </a:r>
            <a:r>
              <a:rPr lang="ru-RU" dirty="0">
                <a:latin typeface="Times New Roman" pitchFamily="18" charset="0"/>
                <a:ea typeface="Calibri" pitchFamily="34" charset="0"/>
                <a:cs typeface="Times New Roman" pitchFamily="18" charset="0"/>
              </a:rPr>
              <a:t>вопросы</a:t>
            </a:r>
            <a:r>
              <a:rPr lang="ru-RU" dirty="0" smtClean="0">
                <a:latin typeface="Times New Roman" pitchFamily="18" charset="0"/>
                <a:ea typeface="Calibri" pitchFamily="34" charset="0"/>
                <a:cs typeface="Times New Roman" pitchFamily="18" charset="0"/>
              </a:rPr>
              <a:t>:</a:t>
            </a:r>
            <a:endParaRPr lang="en-US" dirty="0"/>
          </a:p>
        </p:txBody>
      </p:sp>
      <p:pic>
        <p:nvPicPr>
          <p:cNvPr id="6" name="Рисунок 5"/>
          <p:cNvPicPr>
            <a:picLocks noChangeAspect="1"/>
          </p:cNvPicPr>
          <p:nvPr/>
        </p:nvPicPr>
        <p:blipFill rotWithShape="1">
          <a:blip r:embed="rId4">
            <a:extLst>
              <a:ext uri="{28A0092B-C50C-407E-A947-70E740481C1C}">
                <a14:useLocalDpi xmlns:a14="http://schemas.microsoft.com/office/drawing/2010/main" val="0"/>
              </a:ext>
            </a:extLst>
          </a:blip>
          <a:srcRect l="1183" t="824" r="81730" b="74062"/>
          <a:stretch/>
        </p:blipFill>
        <p:spPr>
          <a:xfrm>
            <a:off x="0" y="-1"/>
            <a:ext cx="1863823" cy="2054655"/>
          </a:xfrm>
          <a:prstGeom prst="rect">
            <a:avLst/>
          </a:prstGeom>
        </p:spPr>
      </p:pic>
      <p:graphicFrame>
        <p:nvGraphicFramePr>
          <p:cNvPr id="2" name="Схема 1"/>
          <p:cNvGraphicFramePr/>
          <p:nvPr>
            <p:extLst>
              <p:ext uri="{D42A27DB-BD31-4B8C-83A1-F6EECF244321}">
                <p14:modId xmlns:p14="http://schemas.microsoft.com/office/powerpoint/2010/main" val="1885427418"/>
              </p:ext>
            </p:extLst>
          </p:nvPr>
        </p:nvGraphicFramePr>
        <p:xfrm>
          <a:off x="0" y="1180033"/>
          <a:ext cx="9000445" cy="56779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Стрелка вправо 7">
            <a:hlinkClick r:id="rId10" action="ppaction://hlinksldjump"/>
          </p:cNvPr>
          <p:cNvSpPr/>
          <p:nvPr/>
        </p:nvSpPr>
        <p:spPr>
          <a:xfrm>
            <a:off x="7473395" y="2665475"/>
            <a:ext cx="1221640" cy="763525"/>
          </a:xfrm>
          <a:prstGeom prst="rightArrow">
            <a:avLst/>
          </a:prstGeom>
          <a:solidFill>
            <a:srgbClr val="4FD165"/>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10" name="Стрелка вправо 9">
            <a:hlinkClick r:id="rId11" action="ppaction://hlinksldjump"/>
          </p:cNvPr>
          <p:cNvSpPr/>
          <p:nvPr/>
        </p:nvSpPr>
        <p:spPr>
          <a:xfrm>
            <a:off x="7140840" y="4039820"/>
            <a:ext cx="1221640" cy="763525"/>
          </a:xfrm>
          <a:prstGeom prst="rightArrow">
            <a:avLst/>
          </a:prstGeom>
          <a:solidFill>
            <a:schemeClr val="tx2">
              <a:lumMod val="60000"/>
              <a:lumOff val="40000"/>
            </a:schemeClr>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1016338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06" y="0"/>
            <a:ext cx="9144000" cy="6858000"/>
          </a:xfrm>
          <a:prstGeom prst="rect">
            <a:avLst/>
          </a:prstGeom>
        </p:spPr>
      </p:pic>
      <p:sp>
        <p:nvSpPr>
          <p:cNvPr id="2" name="Title 1"/>
          <p:cNvSpPr>
            <a:spLocks noGrp="1"/>
          </p:cNvSpPr>
          <p:nvPr>
            <p:ph type="title"/>
          </p:nvPr>
        </p:nvSpPr>
        <p:spPr>
          <a:xfrm>
            <a:off x="1746956" y="0"/>
            <a:ext cx="7484950" cy="1059785"/>
          </a:xfrm>
        </p:spPr>
        <p:txBody>
          <a:bodyPr>
            <a:normAutofit/>
          </a:bodyPr>
          <a:lstStyle/>
          <a:p>
            <a:r>
              <a:rPr lang="ru-RU" sz="3100" dirty="0" smtClean="0"/>
              <a:t>Какие данные необходимо </a:t>
            </a:r>
            <a:r>
              <a:rPr lang="ru-RU" sz="3100" dirty="0"/>
              <a:t>получить? </a:t>
            </a:r>
            <a:r>
              <a:rPr lang="ru-RU" sz="3100" dirty="0" smtClean="0"/>
              <a:t>Требования к отбору показателей ВСОКО</a:t>
            </a:r>
            <a:endParaRPr lang="en-US" dirty="0"/>
          </a:p>
        </p:txBody>
      </p:sp>
      <p:sp>
        <p:nvSpPr>
          <p:cNvPr id="4" name="Объект 3"/>
          <p:cNvSpPr>
            <a:spLocks noGrp="1"/>
          </p:cNvSpPr>
          <p:nvPr>
            <p:ph idx="1"/>
          </p:nvPr>
        </p:nvSpPr>
        <p:spPr>
          <a:xfrm>
            <a:off x="1823310" y="1138425"/>
            <a:ext cx="6871725" cy="1068935"/>
          </a:xfrm>
        </p:spPr>
        <p:txBody>
          <a:bodyPr>
            <a:normAutofit/>
          </a:bodyPr>
          <a:lstStyle/>
          <a:p>
            <a:pPr marL="0" indent="0">
              <a:buNone/>
            </a:pPr>
            <a:r>
              <a:rPr lang="ru-RU" sz="2000" dirty="0" smtClean="0"/>
              <a:t>При оценке </a:t>
            </a:r>
            <a:r>
              <a:rPr lang="ru-RU" sz="2000" dirty="0"/>
              <a:t>качества образования необходимо четко определять, что оценивается </a:t>
            </a:r>
            <a:r>
              <a:rPr lang="ru-RU" sz="2000" dirty="0">
                <a:solidFill>
                  <a:srgbClr val="C00000"/>
                </a:solidFill>
              </a:rPr>
              <a:t>(объект), </a:t>
            </a:r>
            <a:r>
              <a:rPr lang="ru-RU" sz="2000" dirty="0"/>
              <a:t>кто оценивает </a:t>
            </a:r>
            <a:r>
              <a:rPr lang="ru-RU" sz="2000" dirty="0">
                <a:solidFill>
                  <a:srgbClr val="C00000"/>
                </a:solidFill>
              </a:rPr>
              <a:t>(субъект) </a:t>
            </a:r>
            <a:r>
              <a:rPr lang="ru-RU" sz="2000" dirty="0"/>
              <a:t>и зачем оценивает </a:t>
            </a:r>
            <a:r>
              <a:rPr lang="ru-RU" sz="2000" dirty="0">
                <a:solidFill>
                  <a:srgbClr val="C00000"/>
                </a:solidFill>
              </a:rPr>
              <a:t>(предмет). </a:t>
            </a:r>
            <a:endParaRPr lang="ru-RU" sz="2000" dirty="0" smtClean="0">
              <a:solidFill>
                <a:srgbClr val="C00000"/>
              </a:solidFill>
            </a:endParaRPr>
          </a:p>
        </p:txBody>
      </p:sp>
      <p:sp>
        <p:nvSpPr>
          <p:cNvPr id="8" name="Прямоугольник 7"/>
          <p:cNvSpPr/>
          <p:nvPr/>
        </p:nvSpPr>
        <p:spPr>
          <a:xfrm>
            <a:off x="0" y="2054655"/>
            <a:ext cx="9143999" cy="4247317"/>
          </a:xfrm>
          <a:prstGeom prst="rect">
            <a:avLst/>
          </a:prstGeom>
        </p:spPr>
        <p:txBody>
          <a:bodyPr wrap="square">
            <a:spAutoFit/>
          </a:bodyPr>
          <a:lstStyle/>
          <a:p>
            <a:r>
              <a:rPr lang="ru-RU" sz="2000" b="1" dirty="0" smtClean="0">
                <a:solidFill>
                  <a:srgbClr val="C00000"/>
                </a:solidFill>
              </a:rPr>
              <a:t>Параметры (показатели) оценки:</a:t>
            </a:r>
          </a:p>
          <a:p>
            <a:r>
              <a:rPr lang="ru-RU" sz="2000" dirty="0"/>
              <a:t>1.Образовательная </a:t>
            </a:r>
            <a:endParaRPr lang="ru-RU" sz="2000" dirty="0" smtClean="0"/>
          </a:p>
          <a:p>
            <a:r>
              <a:rPr lang="ru-RU" sz="2000" dirty="0"/>
              <a:t> </a:t>
            </a:r>
            <a:r>
              <a:rPr lang="ru-RU" sz="2000" dirty="0" smtClean="0"/>
              <a:t>    деятельность.</a:t>
            </a:r>
          </a:p>
          <a:p>
            <a:r>
              <a:rPr lang="ru-RU" sz="2000" dirty="0"/>
              <a:t>2. Развивающая среда</a:t>
            </a:r>
            <a:r>
              <a:rPr lang="ru-RU" sz="2000" dirty="0" smtClean="0"/>
              <a:t>.</a:t>
            </a:r>
          </a:p>
          <a:p>
            <a:r>
              <a:rPr lang="ru-RU" sz="2000" dirty="0"/>
              <a:t>3. Психологический комфорт ребенка</a:t>
            </a:r>
            <a:r>
              <a:rPr lang="ru-RU" sz="2000" dirty="0" smtClean="0"/>
              <a:t>.</a:t>
            </a:r>
          </a:p>
          <a:p>
            <a:r>
              <a:rPr lang="ru-RU" sz="2000" dirty="0"/>
              <a:t>4. </a:t>
            </a:r>
            <a:r>
              <a:rPr lang="ru-RU" sz="2000" dirty="0" err="1"/>
              <a:t>Здоровьесберегающая</a:t>
            </a:r>
            <a:r>
              <a:rPr lang="ru-RU" sz="2000" dirty="0"/>
              <a:t> </a:t>
            </a:r>
            <a:endParaRPr lang="ru-RU" sz="2000" dirty="0" smtClean="0"/>
          </a:p>
          <a:p>
            <a:r>
              <a:rPr lang="ru-RU" sz="2000" dirty="0"/>
              <a:t> </a:t>
            </a:r>
            <a:r>
              <a:rPr lang="ru-RU" sz="2000" dirty="0" smtClean="0"/>
              <a:t>    деятельность</a:t>
            </a:r>
            <a:r>
              <a:rPr lang="ru-RU" sz="2000" dirty="0"/>
              <a:t>.</a:t>
            </a:r>
          </a:p>
          <a:p>
            <a:r>
              <a:rPr lang="ru-RU" sz="2000" dirty="0"/>
              <a:t>5.Удовлетворение потребности </a:t>
            </a:r>
            <a:endParaRPr lang="ru-RU" sz="2000" dirty="0" smtClean="0"/>
          </a:p>
          <a:p>
            <a:r>
              <a:rPr lang="ru-RU" sz="2000" dirty="0"/>
              <a:t> </a:t>
            </a:r>
            <a:r>
              <a:rPr lang="ru-RU" sz="2000" dirty="0" smtClean="0"/>
              <a:t>    семьи </a:t>
            </a:r>
            <a:r>
              <a:rPr lang="ru-RU" sz="2000" dirty="0"/>
              <a:t>и ребенка в услугах </a:t>
            </a:r>
            <a:r>
              <a:rPr lang="ru-RU" sz="2000" dirty="0" smtClean="0"/>
              <a:t>ДОУ.</a:t>
            </a:r>
            <a:endParaRPr lang="ru-RU" sz="2000" dirty="0"/>
          </a:p>
          <a:p>
            <a:endParaRPr lang="ru-RU" dirty="0" smtClean="0">
              <a:solidFill>
                <a:srgbClr val="002060"/>
              </a:solidFill>
            </a:endParaRPr>
          </a:p>
          <a:p>
            <a:r>
              <a:rPr lang="ru-RU" dirty="0" smtClean="0">
                <a:solidFill>
                  <a:srgbClr val="002060"/>
                </a:solidFill>
              </a:rPr>
              <a:t>Показатели </a:t>
            </a:r>
            <a:r>
              <a:rPr lang="ru-RU" dirty="0">
                <a:solidFill>
                  <a:srgbClr val="002060"/>
                </a:solidFill>
              </a:rPr>
              <a:t>и индикаторы показателей </a:t>
            </a:r>
            <a:endParaRPr lang="ru-RU" dirty="0" smtClean="0">
              <a:solidFill>
                <a:srgbClr val="002060"/>
              </a:solidFill>
            </a:endParaRPr>
          </a:p>
          <a:p>
            <a:r>
              <a:rPr lang="ru-RU" dirty="0" smtClean="0">
                <a:solidFill>
                  <a:srgbClr val="002060"/>
                </a:solidFill>
              </a:rPr>
              <a:t>в соответствии с требованиями ФГОС ДО </a:t>
            </a:r>
            <a:r>
              <a:rPr lang="ru-RU" dirty="0">
                <a:solidFill>
                  <a:srgbClr val="002060"/>
                </a:solidFill>
              </a:rPr>
              <a:t>к условиям </a:t>
            </a:r>
            <a:endParaRPr lang="ru-RU" dirty="0" smtClean="0">
              <a:solidFill>
                <a:srgbClr val="002060"/>
              </a:solidFill>
            </a:endParaRPr>
          </a:p>
          <a:p>
            <a:r>
              <a:rPr lang="ru-RU" dirty="0" smtClean="0">
                <a:solidFill>
                  <a:srgbClr val="002060"/>
                </a:solidFill>
              </a:rPr>
              <a:t>реализации </a:t>
            </a:r>
            <a:r>
              <a:rPr lang="ru-RU" dirty="0">
                <a:solidFill>
                  <a:srgbClr val="002060"/>
                </a:solidFill>
              </a:rPr>
              <a:t>Программы в ДОО </a:t>
            </a:r>
            <a:endParaRPr lang="ru-RU" dirty="0" smtClean="0">
              <a:solidFill>
                <a:srgbClr val="002060"/>
              </a:solidFill>
            </a:endParaRPr>
          </a:p>
          <a:p>
            <a:r>
              <a:rPr lang="ru-RU" dirty="0" smtClean="0">
                <a:solidFill>
                  <a:srgbClr val="002060"/>
                </a:solidFill>
              </a:rPr>
              <a:t>могут быть выделены по 5 </a:t>
            </a:r>
            <a:r>
              <a:rPr lang="ru-RU" dirty="0">
                <a:solidFill>
                  <a:srgbClr val="002060"/>
                </a:solidFill>
              </a:rPr>
              <a:t>образовательным областям</a:t>
            </a:r>
          </a:p>
        </p:txBody>
      </p:sp>
      <p:sp>
        <p:nvSpPr>
          <p:cNvPr id="9" name="Прямоугольник 8"/>
          <p:cNvSpPr/>
          <p:nvPr/>
        </p:nvSpPr>
        <p:spPr>
          <a:xfrm>
            <a:off x="296260" y="6159522"/>
            <a:ext cx="7465955" cy="707886"/>
          </a:xfrm>
          <a:prstGeom prst="rect">
            <a:avLst/>
          </a:prstGeom>
          <a:noFill/>
        </p:spPr>
        <p:txBody>
          <a:bodyPr wrap="none" lIns="91440" tIns="45720" rIns="91440" bIns="45720">
            <a:spAutoFit/>
          </a:bodyPr>
          <a:lstStyle/>
          <a:p>
            <a:pPr algn="ctr"/>
            <a:r>
              <a:rPr lang="ru-RU" sz="4000" b="1" dirty="0" smtClean="0">
                <a:ln w="28575">
                  <a:solidFill>
                    <a:schemeClr val="accent2"/>
                  </a:solidFill>
                  <a:prstDash val="solid"/>
                </a:ln>
                <a:solidFill>
                  <a:schemeClr val="accent2">
                    <a:lumMod val="60000"/>
                    <a:lumOff val="40000"/>
                  </a:schemeClr>
                </a:solidFill>
                <a:hlinkClick r:id="rId4" action="ppaction://hlinksldjump"/>
              </a:rPr>
              <a:t>Систематичность и регулярность</a:t>
            </a:r>
            <a:endParaRPr lang="ru-RU" sz="4000" b="1" dirty="0">
              <a:ln w="28575">
                <a:solidFill>
                  <a:schemeClr val="accent2"/>
                </a:solidFill>
                <a:prstDash val="solid"/>
              </a:ln>
              <a:solidFill>
                <a:schemeClr val="accent2">
                  <a:lumMod val="60000"/>
                  <a:lumOff val="40000"/>
                </a:schemeClr>
              </a:solidFill>
            </a:endParaRPr>
          </a:p>
        </p:txBody>
      </p:sp>
      <p:graphicFrame>
        <p:nvGraphicFramePr>
          <p:cNvPr id="10" name="Схема 9"/>
          <p:cNvGraphicFramePr/>
          <p:nvPr>
            <p:extLst>
              <p:ext uri="{D42A27DB-BD31-4B8C-83A1-F6EECF244321}">
                <p14:modId xmlns:p14="http://schemas.microsoft.com/office/powerpoint/2010/main" val="2465348635"/>
              </p:ext>
            </p:extLst>
          </p:nvPr>
        </p:nvGraphicFramePr>
        <p:xfrm>
          <a:off x="3077912" y="2230015"/>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5097732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503</TotalTime>
  <Words>1960</Words>
  <Application>Microsoft Office PowerPoint</Application>
  <PresentationFormat>Экран (4:3)</PresentationFormat>
  <Paragraphs>202</Paragraphs>
  <Slides>11</Slides>
  <Notes>10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11</vt:i4>
      </vt:variant>
    </vt:vector>
  </HeadingPairs>
  <TitlesOfParts>
    <vt:vector size="16" baseType="lpstr">
      <vt:lpstr>Aharoni</vt:lpstr>
      <vt:lpstr>Arial</vt:lpstr>
      <vt:lpstr>Calibri</vt:lpstr>
      <vt:lpstr>Times New Roman</vt:lpstr>
      <vt:lpstr>Office Theme</vt:lpstr>
      <vt:lpstr>Система мониторинга  образовательного  процесса в ДОУ</vt:lpstr>
      <vt:lpstr>ФЗ «Об образовании в Российской федерации», ст. 28, п.13  К компетенции образовательной организации относится проведение самообследования и  обеспечение функционирования внутренней системы оценки качества образования.</vt:lpstr>
      <vt:lpstr>Определение качества образования</vt:lpstr>
      <vt:lpstr>Определение качества образования</vt:lpstr>
      <vt:lpstr>Основные методологические подходы к оценке качества ДОУ</vt:lpstr>
      <vt:lpstr>Функции оценки качества дошкольного образования:</vt:lpstr>
      <vt:lpstr>Основные принципы ВСОКО:</vt:lpstr>
      <vt:lpstr>Проблемные вопросы:</vt:lpstr>
      <vt:lpstr>Какие данные необходимо получить? Требования к отбору показателей ВСОКО</vt:lpstr>
      <vt:lpstr>Основные методы оценки (сбора информации)</vt:lpstr>
      <vt:lpstr>Презентация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АННА</cp:lastModifiedBy>
  <cp:revision>81</cp:revision>
  <dcterms:created xsi:type="dcterms:W3CDTF">2013-08-21T19:17:07Z</dcterms:created>
  <dcterms:modified xsi:type="dcterms:W3CDTF">2017-03-10T04:51:31Z</dcterms:modified>
</cp:coreProperties>
</file>