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92" r:id="rId2"/>
    <p:sldId id="299" r:id="rId3"/>
    <p:sldId id="312" r:id="rId4"/>
    <p:sldId id="313" r:id="rId5"/>
    <p:sldId id="310" r:id="rId6"/>
    <p:sldId id="329" r:id="rId7"/>
    <p:sldId id="293" r:id="rId8"/>
    <p:sldId id="294" r:id="rId9"/>
    <p:sldId id="295" r:id="rId10"/>
    <p:sldId id="296" r:id="rId11"/>
    <p:sldId id="301" r:id="rId12"/>
    <p:sldId id="311" r:id="rId13"/>
    <p:sldId id="300" r:id="rId14"/>
    <p:sldId id="304" r:id="rId15"/>
    <p:sldId id="316" r:id="rId16"/>
    <p:sldId id="319" r:id="rId17"/>
    <p:sldId id="288" r:id="rId18"/>
    <p:sldId id="262" r:id="rId19"/>
    <p:sldId id="273" r:id="rId20"/>
    <p:sldId id="270" r:id="rId21"/>
    <p:sldId id="261" r:id="rId22"/>
    <p:sldId id="317" r:id="rId23"/>
    <p:sldId id="282" r:id="rId24"/>
    <p:sldId id="290" r:id="rId25"/>
    <p:sldId id="275" r:id="rId26"/>
    <p:sldId id="260" r:id="rId27"/>
    <p:sldId id="306" r:id="rId28"/>
    <p:sldId id="309" r:id="rId29"/>
    <p:sldId id="315" r:id="rId30"/>
    <p:sldId id="305" r:id="rId31"/>
    <p:sldId id="31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 varScale="1">
        <p:scale>
          <a:sx n="114" d="100"/>
          <a:sy n="114" d="100"/>
        </p:scale>
        <p:origin x="11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FCE7-1CBD-4061-939B-B2B6C383213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B41C-2909-4574-A708-1EF6E7EAA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FCE7-1CBD-4061-939B-B2B6C383213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B41C-2909-4574-A708-1EF6E7EAA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FCE7-1CBD-4061-939B-B2B6C383213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B41C-2909-4574-A708-1EF6E7EAA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FCE7-1CBD-4061-939B-B2B6C383213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B41C-2909-4574-A708-1EF6E7EAA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FCE7-1CBD-4061-939B-B2B6C383213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B41C-2909-4574-A708-1EF6E7EAA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FCE7-1CBD-4061-939B-B2B6C383213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B41C-2909-4574-A708-1EF6E7EAA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FCE7-1CBD-4061-939B-B2B6C383213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B41C-2909-4574-A708-1EF6E7EAA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FCE7-1CBD-4061-939B-B2B6C383213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B41C-2909-4574-A708-1EF6E7EAA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FCE7-1CBD-4061-939B-B2B6C383213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B41C-2909-4574-A708-1EF6E7EAA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FCE7-1CBD-4061-939B-B2B6C383213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B41C-2909-4574-A708-1EF6E7EAA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FCE7-1CBD-4061-939B-B2B6C383213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B41C-2909-4574-A708-1EF6E7EAA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AFCE7-1CBD-4061-939B-B2B6C383213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B41C-2909-4574-A708-1EF6E7EAA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______Microsoft_PowerPoint.sl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Microsoft_PowerPoint2.sldx"/><Relationship Id="rId3" Type="http://schemas.openxmlformats.org/officeDocument/2006/relationships/image" Target="../media/image7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Microsoft_PowerPoint1.sldx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899592" y="219503"/>
            <a:ext cx="69127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комбинированного вида № 46»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_________муниципального</a:t>
            </a:r>
            <a:r>
              <a:rPr kumimoji="0" lang="ru-RU" sz="1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образования города </a:t>
            </a:r>
            <a:r>
              <a:rPr kumimoji="0" lang="ru-RU" sz="1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Братска____________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665709, Иркутская область, г. Братск, ж.р. Энергетик, </a:t>
            </a:r>
            <a:r>
              <a:rPr kumimoji="0" lang="ru-RU" sz="1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ул.Холоднова</a:t>
            </a:r>
            <a:r>
              <a:rPr kumimoji="0" lang="ru-RU" sz="10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тел/факс 37-63-42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259632" y="1557954"/>
            <a:ext cx="60486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Семинар – практикум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«Использование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ИКТ -технологии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образовательном процессе в условиях реализации ФГОС ДО"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619672" y="5139809"/>
            <a:ext cx="684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воспитатель: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Карпенко Н.А.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578015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февраль - 2017г.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1\Desktop\pokrov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861048"/>
            <a:ext cx="2448272" cy="151216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404664"/>
          <a:ext cx="8280920" cy="5472608"/>
        </p:xfrm>
        <a:graphic>
          <a:graphicData uri="http://schemas.openxmlformats.org/drawingml/2006/table">
            <a:tbl>
              <a:tblPr/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2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Федеральный закон  </a:t>
                      </a: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"Об образовании в Российской Федерации" 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Статья 16.«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 электронным обучением понимается организация образовательной деятельности с применением информационных  технологий,  технических  средств,  а  также информационно-телекоммуникационных сетей…»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Статья 18.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«В организациях,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осуществляющих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образовательную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 деятельность,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целях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 обеспечения  реализации  образовательных 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программ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 формируются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библиотеки, в том числе цифровые (электронные) библиотеки…»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Статья 29.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Образовательные организации формируют открытые  и общедоступные информационные ресурсы, содержащие  информацию  об  их деятельности, и обеспечивают  доступ  к таким  ресурсам  посредством размещения их в информационно-телекоммуникационных сетях, в  том  числе  на официальном сайте образовательной организации в сети "Интернет".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 rot="21228252">
            <a:off x="761831" y="1003982"/>
            <a:ext cx="691276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Для чего нужен компьютер в работе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ПЕДАГОГА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 ДОУ? 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?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G:\икт\img5.jpg"/>
          <p:cNvPicPr/>
          <p:nvPr/>
        </p:nvPicPr>
        <p:blipFill>
          <a:blip r:embed="rId3" cstate="print"/>
          <a:srcRect l="2886" t="4495" r="4264" b="68964"/>
          <a:stretch>
            <a:fillRect/>
          </a:stretch>
        </p:blipFill>
        <p:spPr bwMode="auto">
          <a:xfrm>
            <a:off x="2483768" y="3356992"/>
            <a:ext cx="58326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043608" y="378867"/>
            <a:ext cx="576064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 применения ИКТ педагогами ДОУ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67544" y="1398862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Ведение документации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работа, повышение квалификации педагога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образовательный процесс.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59632" y="1097785"/>
            <a:ext cx="4608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60648"/>
            <a:ext cx="397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FF0000"/>
                </a:solidFill>
              </a:rPr>
              <a:t>ИКТ - компетентность педагога 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67544" y="2060848"/>
            <a:ext cx="2448272" cy="158417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7030A0"/>
                </a:solidFill>
              </a:rPr>
              <a:t>функциональная (компьютерная) грамотность в сфере ИКТ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868144" y="2852936"/>
            <a:ext cx="3024336" cy="20617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7030A0"/>
                </a:solidFill>
              </a:rPr>
              <a:t>эффективное, обоснованное применение ИКТ в образовательной деятельности для решения профессиональных задач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059832" y="3356992"/>
            <a:ext cx="2608213" cy="18632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7030A0"/>
                </a:solidFill>
              </a:rPr>
              <a:t>Ребёнок -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7030A0"/>
                </a:solidFill>
              </a:rPr>
              <a:t>ИКТ –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7030A0"/>
                </a:solidFill>
              </a:rPr>
              <a:t>информационное общество</a:t>
            </a:r>
          </a:p>
        </p:txBody>
      </p: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>
            <a:off x="4355976" y="836712"/>
            <a:ext cx="0" cy="2520503"/>
          </a:xfrm>
          <a:prstGeom prst="straightConnector1">
            <a:avLst/>
          </a:prstGeom>
          <a:ln w="28575"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AutoShape 5"/>
          <p:cNvCxnSpPr>
            <a:cxnSpLocks noChangeShapeType="1"/>
            <a:endCxn id="6" idx="0"/>
          </p:cNvCxnSpPr>
          <p:nvPr/>
        </p:nvCxnSpPr>
        <p:spPr bwMode="auto">
          <a:xfrm flipH="1">
            <a:off x="1691680" y="836712"/>
            <a:ext cx="2664296" cy="1224136"/>
          </a:xfrm>
          <a:prstGeom prst="straightConnector1">
            <a:avLst/>
          </a:prstGeom>
          <a:ln w="28575"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AutoShape 5"/>
          <p:cNvCxnSpPr>
            <a:cxnSpLocks noChangeShapeType="1"/>
            <a:endCxn id="7" idx="0"/>
          </p:cNvCxnSpPr>
          <p:nvPr/>
        </p:nvCxnSpPr>
        <p:spPr bwMode="auto">
          <a:xfrm>
            <a:off x="4355976" y="836712"/>
            <a:ext cx="3024336" cy="2016224"/>
          </a:xfrm>
          <a:prstGeom prst="straightConnector1">
            <a:avLst/>
          </a:prstGeom>
          <a:ln w="28575"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5" y="548680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ИКТ - компетентность педагога </a:t>
            </a:r>
            <a:endParaRPr lang="ru-RU" altLang="ru-RU" sz="2400" b="1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536" y="1844824"/>
            <a:ext cx="2592288" cy="7703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2000" b="1" dirty="0">
                <a:solidFill>
                  <a:srgbClr val="7030A0"/>
                </a:solidFill>
                <a:latin typeface="Times New Roman" pitchFamily="16" charset="0"/>
              </a:rPr>
              <a:t>Microsoft Word</a:t>
            </a:r>
            <a:endParaRPr lang="en-US" altLang="ru-RU" sz="2800" b="1" dirty="0">
              <a:solidFill>
                <a:srgbClr val="7030A0"/>
              </a:solidFill>
              <a:latin typeface="Times New Roman" pitchFamily="16" charset="0"/>
            </a:endParaRP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03848" y="2348880"/>
            <a:ext cx="2929583" cy="10253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Программное обеспечение интерактивных досок</a:t>
            </a:r>
          </a:p>
        </p:txBody>
      </p:sp>
      <p:sp>
        <p:nvSpPr>
          <p:cNvPr id="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5536" y="3645024"/>
            <a:ext cx="3227784" cy="8421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2000" b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Microsoft Power Point</a:t>
            </a:r>
          </a:p>
        </p:txBody>
      </p:sp>
      <p:sp>
        <p:nvSpPr>
          <p:cNvPr id="7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88224" y="2636912"/>
            <a:ext cx="1992636" cy="68914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Интернет</a:t>
            </a:r>
          </a:p>
        </p:txBody>
      </p:sp>
      <p:sp>
        <p:nvSpPr>
          <p:cNvPr id="8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36096" y="3789040"/>
            <a:ext cx="2880320" cy="8423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Конструктор сайтов</a:t>
            </a:r>
          </a:p>
        </p:txBody>
      </p:sp>
      <p:sp>
        <p:nvSpPr>
          <p:cNvPr id="9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07904" y="4941168"/>
            <a:ext cx="2880320" cy="8423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Создание сайтов, </a:t>
            </a:r>
            <a:r>
              <a:rPr lang="ru-RU" altLang="ru-RU" sz="2000" b="1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блогов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и др.</a:t>
            </a:r>
            <a:endParaRPr lang="ru-RU" altLang="ru-RU" sz="2000" b="1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384961"/>
          <a:ext cx="2736304" cy="3839695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015">
                <a:tc>
                  <a:txBody>
                    <a:bodyPr/>
                    <a:lstStyle/>
                    <a:p>
                      <a:pPr marL="93345" algn="ctr">
                        <a:spcAft>
                          <a:spcPts val="0"/>
                        </a:spcAft>
                        <a:tabLst>
                          <a:tab pos="117475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Повышение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ИКТ-компетентности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 педагога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0" marR="213360" marT="152400" marB="152400">
                    <a:lnL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636">
                <a:tc>
                  <a:txBody>
                    <a:bodyPr/>
                    <a:lstStyle/>
                    <a:p>
                      <a:pPr marL="93345" algn="ctr">
                        <a:spcAft>
                          <a:spcPts val="0"/>
                        </a:spcAft>
                        <a:tabLst>
                          <a:tab pos="117475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 Наличие свободного доступа к компьютеру в учреждении. Более сильным условием может стать наличие компьютера на рабочем месте педагога.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0" marR="213360" marT="152400" marB="152400">
                    <a:lnL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521398"/>
            <a:ext cx="6948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 и результаты внедрения ИКТ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1920" y="3284984"/>
          <a:ext cx="3744416" cy="188798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87984">
                <a:tc>
                  <a:txBody>
                    <a:bodyPr/>
                    <a:lstStyle/>
                    <a:p>
                      <a:r>
                        <a:rPr lang="ru-RU" sz="1600" b="0" i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Есть возможность применения полученных знаний на практике. Педагог может провести занятие с применением компьютера, подготовить материалы к занятию. Дети положительно воспринимают перемены. </a:t>
                      </a:r>
                      <a:endParaRPr lang="ru-RU" sz="1600" b="0" i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851920" y="1340768"/>
          <a:ext cx="3456384" cy="165618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r>
                        <a:rPr lang="ru-RU" sz="1600" b="0" i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Шаг за шагом все увереннее происходит освоение компьютерных технологий. Педагог не боится компьютера, находит его верным помощником, видит перспективы использования. </a:t>
                      </a:r>
                      <a:endParaRPr lang="ru-RU" sz="1600" b="0" i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3203848" y="2132856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3203848" y="1916832"/>
            <a:ext cx="648072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203848" y="4077072"/>
            <a:ext cx="648072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611560" y="404664"/>
          <a:ext cx="7920880" cy="614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Слайд" r:id="rId4" imgW="4570501" imgH="3427618" progId="PowerPoint.Slide.12">
                  <p:embed/>
                </p:oleObj>
              </mc:Choice>
              <mc:Fallback>
                <p:oleObj name="Слайд" r:id="rId4" imgW="4570501" imgH="342761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04664"/>
                        <a:ext cx="7920880" cy="61401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омп\Videos\Desktop\ЯРМАРКА 2016\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1" y="566737"/>
            <a:ext cx="81565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r="12618"/>
          <a:stretch/>
        </p:blipFill>
        <p:spPr bwMode="auto">
          <a:xfrm>
            <a:off x="179513" y="188639"/>
            <a:ext cx="8784976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880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омп\Videos\Desktop\ЯРМАРКА 2016\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548681"/>
            <a:ext cx="81565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2339752" y="966039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занятий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20352" y="675444"/>
            <a:ext cx="7632848" cy="590465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63688" y="1611836"/>
            <a:ext cx="65527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№1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MicrosoftWord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Шрифт, размер;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и редактирование текстового документа;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Абзацные отступы и интервалы;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и форматирование таблиц;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Вставка рисунка;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Нумерация страниц. Печать готового документа.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№2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MicrosoftPowerPoint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PowerPoint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слайда с диаграммой и таблицей;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Вставка в слайд рисунков и анимации при демонстрации;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управляющих кнопок;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и подготовка презентации к демонстрации.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омп\Videos\Desktop\ЯРМАРКА 2016\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1565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827584" y="80517"/>
            <a:ext cx="7488832" cy="633670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34186" y="1402209"/>
            <a:ext cx="6480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№3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интерактивной игры в MicrosoftPowerPoint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педагогов с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САНПиНом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использованию детьми компьютера и телевизора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педагогов с триггерами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№4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интерактивных игр педагогами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создать фильм в программе киностудия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Windows live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 данному блоку разработаны руководства для педагогов)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программой киностудией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Windows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live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фильма из фотоматериала педагогами.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фильма из видеоматериала педагогами.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9552" y="2174690"/>
            <a:ext cx="763284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«Человек образованный — тот,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кто знает, где найти то, чего он не знает»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(немецкий философ и социолог Георг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Зиммель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омп\Videos\Desktop\ЯРМАРКА 2016\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1" y="566737"/>
            <a:ext cx="81565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971600" y="190275"/>
            <a:ext cx="7488832" cy="633670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979712" y="1062630"/>
            <a:ext cx="63367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 №1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буклета  в программе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Microsoft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Publisher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программой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Microsoft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Publisher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буклета педагогами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№2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с родителями с использованием ИКТ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Знакомства с основными видами общения с родителями  с использованием ИКТ (буклеты, стенды,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блоги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Оформления стенда для родителей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родителей педагогами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№3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электронного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педагогами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видами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партфолио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электронного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требованиям к аттестации педагогами.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омп\Videos\Desktop\ЯРМАРКА 2016\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7" y="685061"/>
            <a:ext cx="8090583" cy="567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 со стрелкой вниз 6"/>
          <p:cNvSpPr/>
          <p:nvPr/>
        </p:nvSpPr>
        <p:spPr>
          <a:xfrm>
            <a:off x="1115616" y="836712"/>
            <a:ext cx="2880320" cy="1512168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ИКТ –технологий в профессиональной деятельности /совет педагогов – ноябрь  2014г./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184345" y="1988839"/>
            <a:ext cx="2880320" cy="1512168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 использования ЦОР в  образовательном процессе ДОУ /семинар – практикум – февраль 2015г/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349258" y="3507934"/>
            <a:ext cx="3024336" cy="1392223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проекта в образовательном  процессе ДОУ /консультация/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148064" y="4900157"/>
            <a:ext cx="2880320" cy="144016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«Применение ИКТ в работе с детьми» /консультация/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32326" y="4706385"/>
            <a:ext cx="2952328" cy="1512168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ИКТ  - компетентности педагогов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/консультация/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568330" y="3284984"/>
            <a:ext cx="2880320" cy="144016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оформить стенд для родителей» /консультация/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C:\Users\комп\Videos\Desktop\ЯРМАРКА 2016\1308_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80728"/>
            <a:ext cx="1311399" cy="13113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омп\Videos\Desktop\ЯРМАРКА 2016\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7" y="685061"/>
            <a:ext cx="8090583" cy="567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C:\Users\комп\Videos\Desktop\ЯРМАРКА 2016\1308_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60648"/>
            <a:ext cx="1311399" cy="1311399"/>
          </a:xfrm>
          <a:prstGeom prst="rect">
            <a:avLst/>
          </a:prstGeom>
          <a:noFill/>
        </p:spPr>
      </p:pic>
      <p:pic>
        <p:nvPicPr>
          <p:cNvPr id="13" name="Рисунок 12" descr="G:\икт\Безымянный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40768"/>
            <a:ext cx="47525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G:\икт\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429000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 rot="10800000" flipV="1">
            <a:off x="2123728" y="830616"/>
            <a:ext cx="4378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САЙТЫ ПЕДАГОГОВ В СЕТИ ИНТЕРНЕТ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омп\Videos\Desktop\ЯРМАРКА 2016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9956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66738"/>
            <a:ext cx="81565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164">
            <a:off x="4705321" y="3338585"/>
            <a:ext cx="4003084" cy="300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187624" y="836712"/>
          <a:ext cx="2737115" cy="205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Слайд" r:id="rId6" imgW="4305145" imgH="3230743" progId="PowerPoint.Slide.12">
                  <p:embed/>
                </p:oleObj>
              </mc:Choice>
              <mc:Fallback>
                <p:oleObj name="Слайд" r:id="rId6" imgW="4305145" imgH="3230743" progId="PowerPoint.Slide.12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836712"/>
                        <a:ext cx="2737115" cy="20528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644008" y="836712"/>
          <a:ext cx="2929001" cy="219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Слайд" r:id="rId8" imgW="4569445" imgH="3426611" progId="PowerPoint.Slide.12">
                  <p:embed/>
                </p:oleObj>
              </mc:Choice>
              <mc:Fallback>
                <p:oleObj name="Слайд" r:id="rId8" imgW="4569445" imgH="3426611" progId="PowerPoint.Slide.12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836712"/>
                        <a:ext cx="2929001" cy="2192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0978">
            <a:off x="834659" y="3623143"/>
            <a:ext cx="3194401" cy="243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омп\Videos\Desktop\ЯРМАРКА 2016\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9956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66738"/>
            <a:ext cx="81565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r="12431"/>
          <a:stretch/>
        </p:blipFill>
        <p:spPr bwMode="auto">
          <a:xfrm>
            <a:off x="30545" y="0"/>
            <a:ext cx="9024728" cy="67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2080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омп\Videos\Desktop\ЯРМАРКА 2016\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343" y="282675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s://im2-tub-ru.yandex.net/i?id=d7b90cb658dca802bdc9ac0c5c597e54&amp;n=33&amp;h=190&amp;w=2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9160"/>
            <a:ext cx="1800200" cy="1605813"/>
          </a:xfrm>
          <a:prstGeom prst="rect">
            <a:avLst/>
          </a:prstGeom>
          <a:noFill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0448"/>
            <a:ext cx="81565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25451" y="836712"/>
            <a:ext cx="64087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Общественная оценка профессиональной компетенции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444444"/>
              </a:solidFill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Частота использования информационных технологий в образовательном процессе  - результат Ожидаемый;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«Умею сам, научу других»;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Активная трансляция педагогического опыта;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квалификационной категории;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Рациональное использование ИКТ .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омп\Videos\Desktop\ЯРМАРКА 2016\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683568" y="836712"/>
            <a:ext cx="8064896" cy="5328592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705291"/>
            <a:ext cx="69127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«Только успешный педагог способен создавать благоприятные условия для достижения успешности обучающихся».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не стоит на месте нужно шагать вместе с ним. Мы считаем разработанный проект по совершенствованию профессиональной компетентности педагогов выявил прямую зависимость качества образования и воспитания в дошкольном учреждении от уровня профессиональной, технологической компетентности педагогических кадров. Чем выше уровень профессиональной компетентности педагогов, тем выше уровень качества образования в ДОУ».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549684" flipV="1">
            <a:off x="1536019" y="1115841"/>
            <a:ext cx="6725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Современная общественно-педагогическая мысль гласит: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7992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56793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solidFill>
                <a:srgbClr val="0000FF"/>
              </a:solidFill>
              <a:cs typeface="Lao UI" pitchFamily="34" charset="0"/>
            </a:endParaRPr>
          </a:p>
        </p:txBody>
      </p:sp>
      <p:pic>
        <p:nvPicPr>
          <p:cNvPr id="5" name="Picture 2" descr="http://3.bp.blogspot.com/-0iS0u3WS6Rs/Uz7oyN5oCHI/AAAAAAAAAC0/jZm8RZ_FviE/s1600/k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6992"/>
            <a:ext cx="2093760" cy="19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134076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 умная вещь может ответить на вопрос, нарисовать картину, а еще с ней можно поиграть, поможет доставить любую почту, здорово считает и еще многое умеет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76671"/>
            <a:ext cx="5022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00FF"/>
                </a:solidFill>
                <a:latin typeface="Monotype Corsiva" pitchFamily="66" charset="0"/>
                <a:cs typeface="Lao UI" pitchFamily="34" charset="0"/>
              </a:rPr>
              <a:t>разминка:   ОБЪЯСНЯЛКИ</a:t>
            </a:r>
            <a:br>
              <a:rPr lang="ru-RU" sz="3200" i="1" dirty="0" smtClean="0">
                <a:solidFill>
                  <a:srgbClr val="0000FF"/>
                </a:solidFill>
                <a:latin typeface="Monotype Corsiva" pitchFamily="66" charset="0"/>
                <a:cs typeface="Lao UI" pitchFamily="34" charset="0"/>
              </a:rPr>
            </a:br>
            <a:endParaRPr lang="ru-RU" i="1" dirty="0">
              <a:solidFill>
                <a:srgbClr val="0000FF"/>
              </a:solidFill>
              <a:cs typeface="Lao U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98072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такая штука, в которой можно найти все, что тебе надо: кино, игру, что-нибудь интересное,  даже про людей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tatic.headline.kz/assets/images/2015/09/1441185842_9244-fbp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08920"/>
            <a:ext cx="3385443" cy="250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помогает о чем - то рассказать, показать интересные картинки,  может показать кино, можно всем одновременно показать что - то если нужно.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gkpromtech.ru/uploads/user1/%D1%83%D0%BC%D0%BD%D1%8B%D0%B9%20%D0%B4%D0%BE%D0%BC%2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81300"/>
            <a:ext cx="80962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683568" y="655209"/>
            <a:ext cx="65527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знакомить коллег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 известными  методами и приемами использования информационно коммуникационных технологий;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желание коллег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оценивать уровень интеграции своей педагогической деятельности в информационную образовательную среду, анализировать возможности ИКТ;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выбирать и использовать инструменты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электронные образовательные ресурсы в соответствии с задачами своей профессиональной педагогической деятельности.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ознакомить с основными нормами ИКТ для реализации интеграции и внедрения информационных технологий в процессы воспитания и обучения;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сформировать личностно-ориентированные формы взаимодействия субъектов, обусловливающие повышение уровня профессиональной компетентности специалистов и овладение интегрированными способами развития личности ребенка;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обобщение знаний требования ФГОСТ, регламентирующих профессиональную педагогическую деятельность в условиях ИКТ;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556792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Итак,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представленные направления работы позволяют сегодня уверенно говорить о том, что в нашем дошкольном учреждении создано единое информационное пространство, способствующее повышению качества образования через использование информационно-коммуникационных технологий всеми участниками образовательного процесса.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404664"/>
            <a:ext cx="5454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Вот так и живем, не зная скуки.</a:t>
            </a:r>
            <a:r>
              <a:rPr lang="ru-RU" sz="2000" b="1" i="1" dirty="0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В делах проходит день за днем.</a:t>
            </a:r>
            <a:r>
              <a:rPr lang="ru-RU" sz="2000" b="1" i="1" dirty="0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Мы от методик прогрессивных</a:t>
            </a:r>
            <a:r>
              <a:rPr lang="ru-RU" sz="2000" b="1" i="1" dirty="0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В делах своих не отстаем!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44306"/>
            <a:ext cx="3652664" cy="239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1265026">
            <a:off x="445923" y="2794417"/>
            <a:ext cx="6950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25"/>
              </a:spcBef>
              <a:spcAft>
                <a:spcPts val="14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6" charset="0"/>
              </a:rPr>
              <a:t>СПАСИБО ЗА ВНИМАНИЕ!</a:t>
            </a:r>
            <a:endParaRPr lang="ru-RU" altLang="ru-RU" sz="3600" b="1" dirty="0">
              <a:solidFill>
                <a:srgbClr val="0000FF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67544" y="1097904"/>
            <a:ext cx="576064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-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-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051720" y="1700830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интересный , интеллектуальный, исполнительный, искренний, игривый,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интегрированный, идеальный, известный…..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907704" y="2660944"/>
            <a:ext cx="67687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коммуникабельный,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качественный, коммуникативный, культурный,  красивый…..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933056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творческий, талантливый, трудолюбивый, тактичный, толерантный, типичный, точный, требовательный…..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9552" y="1845127"/>
            <a:ext cx="69127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 smtClean="0"/>
              <a:t> 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чего нужны образовательные технологии в ДОУ? </a:t>
            </a:r>
          </a:p>
          <a:p>
            <a:pPr algn="ctr"/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Выскажите своё мнение ? 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9552" y="2583791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 smtClean="0"/>
              <a:t> 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4664"/>
            <a:ext cx="68407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Современное общество нуждается в совершенно новом типе людей.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век мощного развития технологий различных направлений человек просто обязан обладать такими качествами, как гибкость мышления, способность к быстрому усвоению новых знаний, коммуникация, умение планировать, принимать решения и многое другое.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достичь поставленных временем задач?               Необходимо пересмотреть подход к процессу образования подрастающего поколения.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частности, поэтапно внедрять в педагогический процесс образовательные технологии.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827584" y="764580"/>
            <a:ext cx="712879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Глоссарий: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Информационно – коммуникационные технологии в образовании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(ИКТ)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комплекс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методических материалов, технических и инструментальных средств вычислительной техники в учебном процессе, формах и методах их применения для совершенствования деятельности специалистов учреждений образования (администрации, воспитателей, специалистов), а также для образования (развития, диагностики, коррекции) детей.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 – коммуникативные технологии (ИКТ)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 доступа к различным информационным источникам (электронным, печатным, инструментальным, людским ) и инструментам совместной деятельности, направленная на получение конкретного результата.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совокупность каких – либо данных, знаний.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Коммуникация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путь сообщения, форма связи, акт общения, сообщение информации одним лицом другому или ряду лиц.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Технология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совокупность методов и инструментов для достижения желаемого результата, метод преобразования данного в необходимое.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23528" y="357333"/>
            <a:ext cx="669674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ИКТ –  это технологии обмена информацией, коммуникации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Подразумевается использование: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информации в электронном формате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текст, видео, аудио, анимация, изображение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информационных носителей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DVD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флэш-памяти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мультимедиа: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компьютерные программы, презентации и др.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аудиовизуального оборудования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компьютера, ноутбука,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ЖК-телевизора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проектора, интерактивной доски….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F:\икт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7032"/>
            <a:ext cx="3803915" cy="28529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ик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467544" y="678117"/>
            <a:ext cx="72008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Нормативные документы: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*Федеральный закон "Об образовании в Российской Федерации" от 29 декабря 2012 г. N 273-ФЗ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17 октября 2013 г. 1155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*"Санитарно эпидемиологические требования к устройству, содержанию и организации режима работы дошкольных образовательных организаций" "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СанПиН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2.4.1.3049-13 от 15 мая 2013 г. N 26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Гигиенические требования к персональным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вычислительным машинам и организации работы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Санитарно-эпидемиологические правила и нормативы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Сан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2.2.2/2.4.1340-03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Инструктивно-методическое письмо "О гигиенических требованиях к максимальной нагрузке на детей дошкольного возрасте в организованных формах обучения" Минобразования России от 14.03.2000 N 65/23-16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Профессиональный стандарт «Педагог (педагогическая деятельность в дошкольном, начальном общем, основном общем, среднем общем образовании) (воспитатель, учитель)» от 18 октября 2013 года.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1164</Words>
  <Application>Microsoft Office PowerPoint</Application>
  <PresentationFormat>Экран (4:3)</PresentationFormat>
  <Paragraphs>162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Helvetica</vt:lpstr>
      <vt:lpstr>Lao UI</vt:lpstr>
      <vt:lpstr>Monotype Corsiva</vt:lpstr>
      <vt:lpstr>Tahoma</vt:lpstr>
      <vt:lpstr>Times New Roman</vt:lpstr>
      <vt:lpstr>Wingdings</vt:lpstr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Пользователь Windows</cp:lastModifiedBy>
  <cp:revision>113</cp:revision>
  <dcterms:created xsi:type="dcterms:W3CDTF">2016-01-18T13:14:28Z</dcterms:created>
  <dcterms:modified xsi:type="dcterms:W3CDTF">2017-04-12T03:09:12Z</dcterms:modified>
</cp:coreProperties>
</file>