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57" r:id="rId4"/>
    <p:sldId id="265" r:id="rId5"/>
    <p:sldId id="260" r:id="rId6"/>
    <p:sldId id="264" r:id="rId7"/>
    <p:sldId id="261" r:id="rId8"/>
    <p:sldId id="266" r:id="rId9"/>
    <p:sldId id="263" r:id="rId10"/>
    <p:sldId id="267" r:id="rId11"/>
    <p:sldId id="268" r:id="rId12"/>
    <p:sldId id="258" r:id="rId13"/>
  </p:sldIdLst>
  <p:sldSz cx="9144000" cy="6858000" type="screen4x3"/>
  <p:notesSz cx="6881813" cy="96615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702"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483076"/>
          </a:xfrm>
          <a:prstGeom prst="rect">
            <a:avLst/>
          </a:prstGeom>
        </p:spPr>
        <p:txBody>
          <a:bodyPr vert="horz" lIns="94531" tIns="47265" rIns="94531" bIns="47265" rtlCol="0"/>
          <a:lstStyle>
            <a:lvl1pPr algn="l">
              <a:defRPr sz="1200"/>
            </a:lvl1pPr>
          </a:lstStyle>
          <a:p>
            <a:endParaRPr lang="ru-RU"/>
          </a:p>
        </p:txBody>
      </p:sp>
      <p:sp>
        <p:nvSpPr>
          <p:cNvPr id="3" name="Дата 2"/>
          <p:cNvSpPr>
            <a:spLocks noGrp="1"/>
          </p:cNvSpPr>
          <p:nvPr>
            <p:ph type="dt" idx="1"/>
          </p:nvPr>
        </p:nvSpPr>
        <p:spPr>
          <a:xfrm>
            <a:off x="3898102" y="0"/>
            <a:ext cx="2982119" cy="483076"/>
          </a:xfrm>
          <a:prstGeom prst="rect">
            <a:avLst/>
          </a:prstGeom>
        </p:spPr>
        <p:txBody>
          <a:bodyPr vert="horz" lIns="94531" tIns="47265" rIns="94531" bIns="47265" rtlCol="0"/>
          <a:lstStyle>
            <a:lvl1pPr algn="r">
              <a:defRPr sz="1200"/>
            </a:lvl1pPr>
          </a:lstStyle>
          <a:p>
            <a:fld id="{6EABD785-237A-4F5E-B24A-191B042E0F07}" type="datetimeFigureOut">
              <a:rPr lang="ru-RU" smtClean="0"/>
              <a:pPr/>
              <a:t>01.04.2017</a:t>
            </a:fld>
            <a:endParaRPr lang="ru-RU"/>
          </a:p>
        </p:txBody>
      </p:sp>
      <p:sp>
        <p:nvSpPr>
          <p:cNvPr id="4" name="Образ слайда 3"/>
          <p:cNvSpPr>
            <a:spLocks noGrp="1" noRot="1" noChangeAspect="1"/>
          </p:cNvSpPr>
          <p:nvPr>
            <p:ph type="sldImg" idx="2"/>
          </p:nvPr>
        </p:nvSpPr>
        <p:spPr>
          <a:xfrm>
            <a:off x="1025525" y="723900"/>
            <a:ext cx="4832350" cy="3624263"/>
          </a:xfrm>
          <a:prstGeom prst="rect">
            <a:avLst/>
          </a:prstGeom>
          <a:noFill/>
          <a:ln w="12700">
            <a:solidFill>
              <a:prstClr val="black"/>
            </a:solidFill>
          </a:ln>
        </p:spPr>
        <p:txBody>
          <a:bodyPr vert="horz" lIns="94531" tIns="47265" rIns="94531" bIns="47265" rtlCol="0" anchor="ctr"/>
          <a:lstStyle/>
          <a:p>
            <a:endParaRPr lang="ru-RU"/>
          </a:p>
        </p:txBody>
      </p:sp>
      <p:sp>
        <p:nvSpPr>
          <p:cNvPr id="5" name="Заметки 4"/>
          <p:cNvSpPr>
            <a:spLocks noGrp="1"/>
          </p:cNvSpPr>
          <p:nvPr>
            <p:ph type="body" sz="quarter" idx="3"/>
          </p:nvPr>
        </p:nvSpPr>
        <p:spPr>
          <a:xfrm>
            <a:off x="688182" y="4589225"/>
            <a:ext cx="5505450" cy="4347686"/>
          </a:xfrm>
          <a:prstGeom prst="rect">
            <a:avLst/>
          </a:prstGeom>
        </p:spPr>
        <p:txBody>
          <a:bodyPr vert="horz" lIns="94531" tIns="47265" rIns="94531" bIns="4726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176772"/>
            <a:ext cx="2982119" cy="483076"/>
          </a:xfrm>
          <a:prstGeom prst="rect">
            <a:avLst/>
          </a:prstGeom>
        </p:spPr>
        <p:txBody>
          <a:bodyPr vert="horz" lIns="94531" tIns="47265" rIns="94531" bIns="47265" rtlCol="0" anchor="b"/>
          <a:lstStyle>
            <a:lvl1pPr algn="l">
              <a:defRPr sz="1200"/>
            </a:lvl1pPr>
          </a:lstStyle>
          <a:p>
            <a:endParaRPr lang="ru-RU"/>
          </a:p>
        </p:txBody>
      </p:sp>
      <p:sp>
        <p:nvSpPr>
          <p:cNvPr id="7" name="Номер слайда 6"/>
          <p:cNvSpPr>
            <a:spLocks noGrp="1"/>
          </p:cNvSpPr>
          <p:nvPr>
            <p:ph type="sldNum" sz="quarter" idx="5"/>
          </p:nvPr>
        </p:nvSpPr>
        <p:spPr>
          <a:xfrm>
            <a:off x="3898102" y="9176772"/>
            <a:ext cx="2982119" cy="483076"/>
          </a:xfrm>
          <a:prstGeom prst="rect">
            <a:avLst/>
          </a:prstGeom>
        </p:spPr>
        <p:txBody>
          <a:bodyPr vert="horz" lIns="94531" tIns="47265" rIns="94531" bIns="47265" rtlCol="0" anchor="b"/>
          <a:lstStyle>
            <a:lvl1pPr algn="r">
              <a:defRPr sz="1200"/>
            </a:lvl1pPr>
          </a:lstStyle>
          <a:p>
            <a:fld id="{379BE04C-C820-44FE-A73B-9CF4E94CD995}" type="slidenum">
              <a:rPr lang="ru-RU" smtClean="0"/>
              <a:pPr/>
              <a:t>‹#›</a:t>
            </a:fld>
            <a:endParaRPr lang="ru-RU"/>
          </a:p>
        </p:txBody>
      </p:sp>
    </p:spTree>
    <p:extLst>
      <p:ext uri="{BB962C8B-B14F-4D97-AF65-F5344CB8AC3E}">
        <p14:creationId xmlns:p14="http://schemas.microsoft.com/office/powerpoint/2010/main" xmlns="" val="249384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97E7877-DC88-4B01-868E-B04BC9CD8E0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E7877-DC88-4B01-868E-B04BC9CD8E0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E7877-DC88-4B01-868E-B04BC9CD8E05}"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1A0DC84-E41F-4ECD-B6D6-76CA40898F31}" type="datetimeFigureOut">
              <a:rPr lang="ru-RU" smtClean="0"/>
              <a:pPr/>
              <a:t>01.04.2017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97E7877-DC88-4B01-868E-B04BC9CD8E0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A0DC84-E41F-4ECD-B6D6-76CA40898F31}" type="datetimeFigureOut">
              <a:rPr lang="ru-RU" smtClean="0"/>
              <a:pPr/>
              <a:t>01.04.2017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7E7877-DC88-4B01-868E-B04BC9CD8E0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0"/>
            <a:ext cx="7572428" cy="857232"/>
          </a:xfrm>
        </p:spPr>
        <p:txBody>
          <a:bodyPr>
            <a:normAutofit/>
          </a:bodyPr>
          <a:lstStyle/>
          <a:p>
            <a:r>
              <a:rPr lang="ru-RU" sz="2000" i="1" dirty="0" smtClean="0">
                <a:solidFill>
                  <a:srgbClr val="002060"/>
                </a:solidFill>
              </a:rPr>
              <a:t>Экологический познавательно-исследовательский-  проект</a:t>
            </a:r>
            <a:br>
              <a:rPr lang="ru-RU" sz="2000" i="1" dirty="0" smtClean="0">
                <a:solidFill>
                  <a:srgbClr val="002060"/>
                </a:solidFill>
              </a:rPr>
            </a:br>
            <a:r>
              <a:rPr lang="ru-RU" sz="2000" i="1" dirty="0" smtClean="0">
                <a:solidFill>
                  <a:srgbClr val="002060"/>
                </a:solidFill>
              </a:rPr>
              <a:t> «Река нашего детства -Тавда» </a:t>
            </a:r>
            <a:endParaRPr lang="ru-RU" sz="2000" i="1" dirty="0">
              <a:solidFill>
                <a:srgbClr val="002060"/>
              </a:solidFill>
            </a:endParaRPr>
          </a:p>
        </p:txBody>
      </p:sp>
      <p:sp>
        <p:nvSpPr>
          <p:cNvPr id="3" name="Подзаголовок 2"/>
          <p:cNvSpPr>
            <a:spLocks noGrp="1"/>
          </p:cNvSpPr>
          <p:nvPr>
            <p:ph type="subTitle" idx="1"/>
          </p:nvPr>
        </p:nvSpPr>
        <p:spPr>
          <a:xfrm>
            <a:off x="142844" y="4714884"/>
            <a:ext cx="4786346" cy="1857388"/>
          </a:xfrm>
        </p:spPr>
        <p:txBody>
          <a:bodyPr>
            <a:noAutofit/>
          </a:bodyPr>
          <a:lstStyle/>
          <a:p>
            <a:r>
              <a:rPr lang="ru-RU" sz="1600" b="1" i="1" dirty="0" smtClean="0">
                <a:solidFill>
                  <a:srgbClr val="FF0000"/>
                </a:solidFill>
              </a:rPr>
              <a:t> </a:t>
            </a:r>
            <a:r>
              <a:rPr lang="ru-RU" sz="1600" b="1" i="1" dirty="0" smtClean="0">
                <a:solidFill>
                  <a:srgbClr val="7030A0"/>
                </a:solidFill>
              </a:rPr>
              <a:t>Команда: Экологический патруль</a:t>
            </a:r>
          </a:p>
          <a:p>
            <a:r>
              <a:rPr lang="ru-RU" sz="1600" b="1" i="1" dirty="0" smtClean="0">
                <a:solidFill>
                  <a:srgbClr val="7030A0"/>
                </a:solidFill>
              </a:rPr>
              <a:t>Девиз: Мы не хотим стоять в стороне! Мы за порядок на нашей земле.</a:t>
            </a:r>
          </a:p>
          <a:p>
            <a:r>
              <a:rPr lang="ru-RU" sz="1600" b="1" i="1" dirty="0" smtClean="0">
                <a:solidFill>
                  <a:srgbClr val="7030A0"/>
                </a:solidFill>
              </a:rPr>
              <a:t> Воспитатели Иванова Елена Александровна, Минаева Ирина Юрьевна</a:t>
            </a:r>
            <a:endParaRPr lang="ru-RU" sz="1600" b="1" i="1" dirty="0">
              <a:solidFill>
                <a:srgbClr val="7030A0"/>
              </a:solidFill>
            </a:endParaRPr>
          </a:p>
        </p:txBody>
      </p:sp>
      <p:sp>
        <p:nvSpPr>
          <p:cNvPr id="5" name="Прямоугольник 4"/>
          <p:cNvSpPr/>
          <p:nvPr/>
        </p:nvSpPr>
        <p:spPr>
          <a:xfrm>
            <a:off x="0" y="1142984"/>
            <a:ext cx="4643438" cy="646331"/>
          </a:xfrm>
          <a:prstGeom prst="rect">
            <a:avLst/>
          </a:prstGeom>
        </p:spPr>
        <p:txBody>
          <a:bodyPr wrap="square">
            <a:spAutoFit/>
          </a:bodyPr>
          <a:lstStyle/>
          <a:p>
            <a:r>
              <a:rPr lang="ru-RU" dirty="0" smtClean="0"/>
              <a:t/>
            </a:r>
            <a:br>
              <a:rPr lang="ru-RU" dirty="0" smtClean="0"/>
            </a:br>
            <a:endParaRPr lang="ru-RU"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6314" y="1052736"/>
            <a:ext cx="3642959" cy="3439724"/>
          </a:xfrm>
          <a:prstGeom prst="rect">
            <a:avLst/>
          </a:prstGeom>
          <a:noFill/>
          <a:ln>
            <a:noFill/>
          </a:ln>
          <a:effectLst>
            <a:glow rad="228600">
              <a:schemeClr val="accent5">
                <a:satMod val="175000"/>
                <a:alpha val="40000"/>
              </a:schemeClr>
            </a:glow>
            <a:outerShdw blurRad="76200" dir="18900000" sy="23000" kx="-1200000" algn="bl" rotWithShape="0">
              <a:prstClr val="black">
                <a:alpha val="20000"/>
              </a:prstClr>
            </a:outerShdw>
            <a:reflection blurRad="6350" stA="50000" endA="275" endPos="40000" dist="101600" dir="5400000" sy="-100000" algn="bl" rotWithShape="0"/>
          </a:effectLst>
          <a:scene3d>
            <a:camera prst="isometricOffAxis2Lef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a:off x="142844" y="1285861"/>
            <a:ext cx="5214974" cy="3785652"/>
          </a:xfrm>
          <a:prstGeom prst="rect">
            <a:avLst/>
          </a:prstGeom>
        </p:spPr>
        <p:txBody>
          <a:bodyPr wrap="square">
            <a:spAutoFit/>
          </a:bodyPr>
          <a:lstStyle/>
          <a:p>
            <a:r>
              <a:rPr lang="ru-RU" sz="1600" i="1" dirty="0">
                <a:solidFill>
                  <a:schemeClr val="accent4">
                    <a:lumMod val="60000"/>
                    <a:lumOff val="40000"/>
                  </a:schemeClr>
                </a:solidFill>
              </a:rPr>
              <a:t>Течёт Тавда </a:t>
            </a:r>
            <a:r>
              <a:rPr lang="ru-RU" sz="1600" i="1" dirty="0" smtClean="0">
                <a:solidFill>
                  <a:schemeClr val="accent4">
                    <a:lumMod val="60000"/>
                    <a:lumOff val="40000"/>
                  </a:schemeClr>
                </a:solidFill>
              </a:rPr>
              <a:t>раздольно</a:t>
            </a:r>
            <a:r>
              <a:rPr lang="ru-RU" sz="1600" i="1" dirty="0">
                <a:solidFill>
                  <a:schemeClr val="accent4">
                    <a:lumMod val="60000"/>
                    <a:lumOff val="40000"/>
                  </a:schemeClr>
                </a:solidFill>
              </a:rPr>
              <a:t> </a:t>
            </a:r>
            <a:br>
              <a:rPr lang="ru-RU" sz="1600" i="1" dirty="0">
                <a:solidFill>
                  <a:schemeClr val="accent4">
                    <a:lumMod val="60000"/>
                    <a:lumOff val="40000"/>
                  </a:schemeClr>
                </a:solidFill>
              </a:rPr>
            </a:br>
            <a:r>
              <a:rPr lang="ru-RU" sz="1600" i="1" dirty="0">
                <a:solidFill>
                  <a:schemeClr val="accent4">
                    <a:lumMod val="60000"/>
                    <a:lumOff val="40000"/>
                  </a:schemeClr>
                </a:solidFill>
              </a:rPr>
              <a:t>И </a:t>
            </a:r>
            <a:r>
              <a:rPr lang="ru-RU" sz="1600" i="1" dirty="0" smtClean="0">
                <a:solidFill>
                  <a:schemeClr val="accent4">
                    <a:lumMod val="60000"/>
                    <a:lumOff val="40000"/>
                  </a:schemeClr>
                </a:solidFill>
              </a:rPr>
              <a:t>красиво, встречает весело и </a:t>
            </a:r>
            <a:r>
              <a:rPr lang="ru-RU" sz="1600" i="1" dirty="0">
                <a:solidFill>
                  <a:schemeClr val="accent4">
                    <a:lumMod val="60000"/>
                    <a:lumOff val="40000"/>
                  </a:schemeClr>
                </a:solidFill>
              </a:rPr>
              <a:t>с радостью гостей.</a:t>
            </a:r>
            <a:br>
              <a:rPr lang="ru-RU" sz="1600" i="1" dirty="0">
                <a:solidFill>
                  <a:schemeClr val="accent4">
                    <a:lumMod val="60000"/>
                    <a:lumOff val="40000"/>
                  </a:schemeClr>
                </a:solidFill>
              </a:rPr>
            </a:br>
            <a:r>
              <a:rPr lang="ru-RU" sz="1600" i="1" dirty="0">
                <a:solidFill>
                  <a:schemeClr val="accent4">
                    <a:lumMod val="60000"/>
                    <a:lumOff val="40000"/>
                  </a:schemeClr>
                </a:solidFill>
              </a:rPr>
              <a:t>На лодке прокатиться </a:t>
            </a:r>
            <a:r>
              <a:rPr lang="ru-RU" sz="1600" i="1" dirty="0" smtClean="0">
                <a:solidFill>
                  <a:schemeClr val="accent4">
                    <a:lumMod val="60000"/>
                    <a:lumOff val="40000"/>
                  </a:schemeClr>
                </a:solidFill>
              </a:rPr>
              <a:t>-просто </a:t>
            </a:r>
            <a:r>
              <a:rPr lang="ru-RU" sz="1600" i="1" dirty="0">
                <a:solidFill>
                  <a:schemeClr val="accent4">
                    <a:lumMod val="60000"/>
                    <a:lumOff val="40000"/>
                  </a:schemeClr>
                </a:solidFill>
              </a:rPr>
              <a:t>диво:</a:t>
            </a:r>
            <a:br>
              <a:rPr lang="ru-RU" sz="1600" i="1" dirty="0">
                <a:solidFill>
                  <a:schemeClr val="accent4">
                    <a:lumMod val="60000"/>
                    <a:lumOff val="40000"/>
                  </a:schemeClr>
                </a:solidFill>
              </a:rPr>
            </a:br>
            <a:r>
              <a:rPr lang="ru-RU" sz="1600" i="1" dirty="0">
                <a:solidFill>
                  <a:schemeClr val="accent4">
                    <a:lumMod val="60000"/>
                    <a:lumOff val="40000"/>
                  </a:schemeClr>
                </a:solidFill>
              </a:rPr>
              <a:t>Река </a:t>
            </a:r>
            <a:r>
              <a:rPr lang="ru-RU" sz="1600" i="1" dirty="0" smtClean="0">
                <a:solidFill>
                  <a:schemeClr val="accent4">
                    <a:lumMod val="60000"/>
                    <a:lumOff val="40000"/>
                  </a:schemeClr>
                </a:solidFill>
              </a:rPr>
              <a:t>поведает нам </a:t>
            </a:r>
            <a:r>
              <a:rPr lang="ru-RU" sz="1600" i="1" dirty="0">
                <a:solidFill>
                  <a:schemeClr val="accent4">
                    <a:lumMod val="60000"/>
                    <a:lumOff val="40000"/>
                  </a:schemeClr>
                </a:solidFill>
              </a:rPr>
              <a:t>уйму новостей.</a:t>
            </a:r>
            <a:br>
              <a:rPr lang="ru-RU" sz="1600" i="1" dirty="0">
                <a:solidFill>
                  <a:schemeClr val="accent4">
                    <a:lumMod val="60000"/>
                    <a:lumOff val="40000"/>
                  </a:schemeClr>
                </a:solidFill>
              </a:rPr>
            </a:br>
            <a:r>
              <a:rPr lang="ru-RU" sz="1600" i="1" dirty="0">
                <a:solidFill>
                  <a:schemeClr val="accent4">
                    <a:lumMod val="60000"/>
                    <a:lumOff val="40000"/>
                  </a:schemeClr>
                </a:solidFill>
              </a:rPr>
              <a:t>Воды всегда </a:t>
            </a:r>
            <a:r>
              <a:rPr lang="ru-RU" sz="1600" i="1" dirty="0" smtClean="0">
                <a:solidFill>
                  <a:schemeClr val="accent4">
                    <a:lumMod val="60000"/>
                    <a:lumOff val="40000"/>
                  </a:schemeClr>
                </a:solidFill>
              </a:rPr>
              <a:t>ей в </a:t>
            </a:r>
            <a:r>
              <a:rPr lang="ru-RU" sz="1600" i="1" dirty="0">
                <a:solidFill>
                  <a:schemeClr val="accent4">
                    <a:lumMod val="60000"/>
                    <a:lumOff val="40000"/>
                  </a:schemeClr>
                </a:solidFill>
              </a:rPr>
              <a:t>половодье мало.</a:t>
            </a:r>
            <a:br>
              <a:rPr lang="ru-RU" sz="1600" i="1" dirty="0">
                <a:solidFill>
                  <a:schemeClr val="accent4">
                    <a:lumMod val="60000"/>
                    <a:lumOff val="40000"/>
                  </a:schemeClr>
                </a:solidFill>
              </a:rPr>
            </a:br>
            <a:r>
              <a:rPr lang="ru-RU" sz="1600" i="1" dirty="0">
                <a:solidFill>
                  <a:schemeClr val="accent4">
                    <a:lumMod val="60000"/>
                    <a:lumOff val="40000"/>
                  </a:schemeClr>
                </a:solidFill>
              </a:rPr>
              <a:t>Бурлит</a:t>
            </a:r>
            <a:r>
              <a:rPr lang="ru-RU" sz="1600" i="1" dirty="0" smtClean="0">
                <a:solidFill>
                  <a:schemeClr val="accent4">
                    <a:lumMod val="60000"/>
                    <a:lumOff val="40000"/>
                  </a:schemeClr>
                </a:solidFill>
              </a:rPr>
              <a:t>, клокочет, будто </a:t>
            </a:r>
            <a:r>
              <a:rPr lang="ru-RU" sz="1600" i="1" dirty="0">
                <a:solidFill>
                  <a:schemeClr val="accent4">
                    <a:lumMod val="60000"/>
                    <a:lumOff val="40000"/>
                  </a:schemeClr>
                </a:solidFill>
              </a:rPr>
              <a:t>на мели.</a:t>
            </a:r>
            <a:br>
              <a:rPr lang="ru-RU" sz="1600" i="1" dirty="0">
                <a:solidFill>
                  <a:schemeClr val="accent4">
                    <a:lumMod val="60000"/>
                    <a:lumOff val="40000"/>
                  </a:schemeClr>
                </a:solidFill>
              </a:rPr>
            </a:br>
            <a:r>
              <a:rPr lang="ru-RU" sz="1600" i="1" dirty="0">
                <a:solidFill>
                  <a:schemeClr val="accent4">
                    <a:lumMod val="60000"/>
                    <a:lumOff val="40000"/>
                  </a:schemeClr>
                </a:solidFill>
              </a:rPr>
              <a:t>И в небеса, н</a:t>
            </a:r>
            <a:r>
              <a:rPr lang="ru-RU" sz="1600" i="1" dirty="0" smtClean="0">
                <a:solidFill>
                  <a:schemeClr val="accent4">
                    <a:lumMod val="60000"/>
                    <a:lumOff val="40000"/>
                  </a:schemeClr>
                </a:solidFill>
              </a:rPr>
              <a:t>аверное </a:t>
            </a:r>
            <a:r>
              <a:rPr lang="ru-RU" sz="1600" i="1" dirty="0">
                <a:solidFill>
                  <a:schemeClr val="accent4">
                    <a:lumMod val="60000"/>
                    <a:lumOff val="40000"/>
                  </a:schemeClr>
                </a:solidFill>
              </a:rPr>
              <a:t>б впадала,</a:t>
            </a:r>
            <a:br>
              <a:rPr lang="ru-RU" sz="1600" i="1" dirty="0">
                <a:solidFill>
                  <a:schemeClr val="accent4">
                    <a:lumMod val="60000"/>
                    <a:lumOff val="40000"/>
                  </a:schemeClr>
                </a:solidFill>
              </a:rPr>
            </a:br>
            <a:r>
              <a:rPr lang="ru-RU" sz="1600" i="1" dirty="0">
                <a:solidFill>
                  <a:schemeClr val="accent4">
                    <a:lumMod val="60000"/>
                    <a:lumOff val="40000"/>
                  </a:schemeClr>
                </a:solidFill>
              </a:rPr>
              <a:t>Кабы не </a:t>
            </a:r>
            <a:r>
              <a:rPr lang="ru-RU" sz="1600" i="1" dirty="0" smtClean="0">
                <a:solidFill>
                  <a:schemeClr val="accent4">
                    <a:lumMod val="60000"/>
                    <a:lumOff val="40000"/>
                  </a:schemeClr>
                </a:solidFill>
              </a:rPr>
              <a:t>лес, темнеющий </a:t>
            </a:r>
            <a:r>
              <a:rPr lang="ru-RU" sz="1600" i="1" dirty="0">
                <a:solidFill>
                  <a:schemeClr val="accent4">
                    <a:lumMod val="60000"/>
                    <a:lumOff val="40000"/>
                  </a:schemeClr>
                </a:solidFill>
              </a:rPr>
              <a:t>вдали.</a:t>
            </a:r>
            <a:br>
              <a:rPr lang="ru-RU" sz="1600" i="1" dirty="0">
                <a:solidFill>
                  <a:schemeClr val="accent4">
                    <a:lumMod val="60000"/>
                    <a:lumOff val="40000"/>
                  </a:schemeClr>
                </a:solidFill>
              </a:rPr>
            </a:br>
            <a:r>
              <a:rPr lang="ru-RU" sz="1600" i="1" dirty="0">
                <a:solidFill>
                  <a:schemeClr val="accent4">
                    <a:lumMod val="60000"/>
                    <a:lumOff val="40000"/>
                  </a:schemeClr>
                </a:solidFill>
              </a:rPr>
              <a:t>Она </a:t>
            </a:r>
            <a:r>
              <a:rPr lang="ru-RU" sz="1600" i="1" dirty="0" smtClean="0">
                <a:solidFill>
                  <a:schemeClr val="accent4">
                    <a:lumMod val="60000"/>
                    <a:lumOff val="40000"/>
                  </a:schemeClr>
                </a:solidFill>
              </a:rPr>
              <a:t>полощет солнечные </a:t>
            </a:r>
            <a:r>
              <a:rPr lang="ru-RU" sz="1600" i="1" dirty="0">
                <a:solidFill>
                  <a:schemeClr val="accent4">
                    <a:lumMod val="60000"/>
                    <a:lumOff val="40000"/>
                  </a:schemeClr>
                </a:solidFill>
              </a:rPr>
              <a:t>блики,</a:t>
            </a:r>
            <a:br>
              <a:rPr lang="ru-RU" sz="1600" i="1" dirty="0">
                <a:solidFill>
                  <a:schemeClr val="accent4">
                    <a:lumMod val="60000"/>
                    <a:lumOff val="40000"/>
                  </a:schemeClr>
                </a:solidFill>
              </a:rPr>
            </a:br>
            <a:r>
              <a:rPr lang="ru-RU" sz="1600" i="1" dirty="0">
                <a:solidFill>
                  <a:schemeClr val="accent4">
                    <a:lumMod val="60000"/>
                    <a:lumOff val="40000"/>
                  </a:schemeClr>
                </a:solidFill>
              </a:rPr>
              <a:t>Среди лесов </a:t>
            </a:r>
            <a:r>
              <a:rPr lang="ru-RU" sz="1600" i="1" dirty="0" smtClean="0">
                <a:solidFill>
                  <a:schemeClr val="accent4">
                    <a:lumMod val="60000"/>
                    <a:lumOff val="40000"/>
                  </a:schemeClr>
                </a:solidFill>
              </a:rPr>
              <a:t>течёт, среди </a:t>
            </a:r>
            <a:r>
              <a:rPr lang="ru-RU" sz="1600" i="1" dirty="0">
                <a:solidFill>
                  <a:schemeClr val="accent4">
                    <a:lumMod val="60000"/>
                    <a:lumOff val="40000"/>
                  </a:schemeClr>
                </a:solidFill>
              </a:rPr>
              <a:t>полей.</a:t>
            </a:r>
            <a:br>
              <a:rPr lang="ru-RU" sz="1600" i="1" dirty="0">
                <a:solidFill>
                  <a:schemeClr val="accent4">
                    <a:lumMod val="60000"/>
                    <a:lumOff val="40000"/>
                  </a:schemeClr>
                </a:solidFill>
              </a:rPr>
            </a:br>
            <a:r>
              <a:rPr lang="ru-RU" sz="1600" i="1" dirty="0">
                <a:solidFill>
                  <a:schemeClr val="accent4">
                    <a:lumMod val="60000"/>
                    <a:lumOff val="40000"/>
                  </a:schemeClr>
                </a:solidFill>
              </a:rPr>
              <a:t>Назвать её </a:t>
            </a:r>
            <a:r>
              <a:rPr lang="ru-RU" sz="1600" i="1" dirty="0" smtClean="0">
                <a:solidFill>
                  <a:schemeClr val="accent4">
                    <a:lumMod val="60000"/>
                    <a:lumOff val="40000"/>
                  </a:schemeClr>
                </a:solidFill>
              </a:rPr>
              <a:t>мне хочется </a:t>
            </a:r>
            <a:r>
              <a:rPr lang="ru-RU" sz="1600" i="1" dirty="0">
                <a:solidFill>
                  <a:schemeClr val="accent4">
                    <a:lumMod val="60000"/>
                    <a:lumOff val="40000"/>
                  </a:schemeClr>
                </a:solidFill>
              </a:rPr>
              <a:t>великой:</a:t>
            </a:r>
            <a:br>
              <a:rPr lang="ru-RU" sz="1600" i="1" dirty="0">
                <a:solidFill>
                  <a:schemeClr val="accent4">
                    <a:lumMod val="60000"/>
                    <a:lumOff val="40000"/>
                  </a:schemeClr>
                </a:solidFill>
              </a:rPr>
            </a:br>
            <a:r>
              <a:rPr lang="ru-RU" sz="1600" i="1" dirty="0">
                <a:solidFill>
                  <a:schemeClr val="accent4">
                    <a:lumMod val="60000"/>
                    <a:lumOff val="40000"/>
                  </a:schemeClr>
                </a:solidFill>
              </a:rPr>
              <a:t>Тавдинский </a:t>
            </a:r>
            <a:r>
              <a:rPr lang="ru-RU" sz="1600" i="1" dirty="0" smtClean="0">
                <a:solidFill>
                  <a:schemeClr val="accent4">
                    <a:lumMod val="60000"/>
                    <a:lumOff val="40000"/>
                  </a:schemeClr>
                </a:solidFill>
              </a:rPr>
              <a:t>лес сплавлялся </a:t>
            </a:r>
            <a:r>
              <a:rPr lang="ru-RU" sz="1600" i="1" dirty="0">
                <a:solidFill>
                  <a:schemeClr val="accent4">
                    <a:lumMod val="60000"/>
                    <a:lumOff val="40000"/>
                  </a:schemeClr>
                </a:solidFill>
              </a:rPr>
              <a:t>весь</a:t>
            </a:r>
            <a:br>
              <a:rPr lang="ru-RU" sz="1600" i="1" dirty="0">
                <a:solidFill>
                  <a:schemeClr val="accent4">
                    <a:lumMod val="60000"/>
                    <a:lumOff val="40000"/>
                  </a:schemeClr>
                </a:solidFill>
              </a:rPr>
            </a:br>
            <a:r>
              <a:rPr lang="ru-RU" sz="1600" i="1" dirty="0">
                <a:solidFill>
                  <a:schemeClr val="accent4">
                    <a:lumMod val="60000"/>
                    <a:lumOff val="40000"/>
                  </a:schemeClr>
                </a:solidFill>
              </a:rPr>
              <a:t>По ней.</a:t>
            </a:r>
          </a:p>
          <a:p>
            <a:r>
              <a:rPr lang="ru-RU" sz="1600" dirty="0"/>
              <a:t/>
            </a:r>
            <a:br>
              <a:rPr lang="ru-RU" sz="1600" dirty="0"/>
            </a:br>
            <a:endParaRPr lang="ru-RU" sz="1600" dirty="0"/>
          </a:p>
        </p:txBody>
      </p:sp>
      <p:pic>
        <p:nvPicPr>
          <p:cNvPr id="6" name="Picture 2" descr="C:\Users\3\Desktop\10.jpg"/>
          <p:cNvPicPr>
            <a:picLocks noChangeAspect="1" noChangeArrowheads="1"/>
          </p:cNvPicPr>
          <p:nvPr/>
        </p:nvPicPr>
        <p:blipFill>
          <a:blip r:embed="rId3" cstate="print"/>
          <a:srcRect/>
          <a:stretch>
            <a:fillRect/>
          </a:stretch>
        </p:blipFill>
        <p:spPr bwMode="auto">
          <a:xfrm>
            <a:off x="5357818" y="4489740"/>
            <a:ext cx="3298686" cy="236826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3\Desktop\DCIM\100MSDCF\DSC00166.JPG"/>
          <p:cNvPicPr>
            <a:picLocks noChangeAspect="1" noChangeArrowheads="1"/>
          </p:cNvPicPr>
          <p:nvPr/>
        </p:nvPicPr>
        <p:blipFill>
          <a:blip r:embed="rId2" cstate="print"/>
          <a:srcRect/>
          <a:stretch>
            <a:fillRect/>
          </a:stretch>
        </p:blipFill>
        <p:spPr bwMode="auto">
          <a:xfrm>
            <a:off x="0" y="357166"/>
            <a:ext cx="2833675" cy="2125257"/>
          </a:xfrm>
          <a:prstGeom prst="ellipse">
            <a:avLst/>
          </a:prstGeom>
          <a:ln>
            <a:noFill/>
          </a:ln>
          <a:effectLst>
            <a:softEdge rad="112500"/>
          </a:effectLst>
        </p:spPr>
      </p:pic>
      <p:sp>
        <p:nvSpPr>
          <p:cNvPr id="5" name="TextBox 4"/>
          <p:cNvSpPr txBox="1"/>
          <p:nvPr/>
        </p:nvSpPr>
        <p:spPr>
          <a:xfrm>
            <a:off x="357158" y="1"/>
            <a:ext cx="3214710" cy="307777"/>
          </a:xfrm>
          <a:prstGeom prst="rect">
            <a:avLst/>
          </a:prstGeom>
          <a:noFill/>
        </p:spPr>
        <p:txBody>
          <a:bodyPr wrap="square" rtlCol="0">
            <a:spAutoFit/>
          </a:bodyPr>
          <a:lstStyle/>
          <a:p>
            <a:r>
              <a:rPr lang="ru-RU" sz="1400" dirty="0" smtClean="0">
                <a:solidFill>
                  <a:srgbClr val="FF0000"/>
                </a:solidFill>
              </a:rPr>
              <a:t>Часы краеведения в библиотеке</a:t>
            </a:r>
            <a:endParaRPr lang="ru-RU" sz="1400" dirty="0">
              <a:solidFill>
                <a:srgbClr val="FF0000"/>
              </a:solidFill>
            </a:endParaRPr>
          </a:p>
        </p:txBody>
      </p:sp>
      <p:pic>
        <p:nvPicPr>
          <p:cNvPr id="1027" name="Picture 3" descr="C:\Users\3\Desktop\DCIM\100MSDCF\DSC00173.JPG"/>
          <p:cNvPicPr>
            <a:picLocks noChangeAspect="1" noChangeArrowheads="1"/>
          </p:cNvPicPr>
          <p:nvPr/>
        </p:nvPicPr>
        <p:blipFill>
          <a:blip r:embed="rId3" cstate="print"/>
          <a:srcRect/>
          <a:stretch>
            <a:fillRect/>
          </a:stretch>
        </p:blipFill>
        <p:spPr bwMode="auto">
          <a:xfrm>
            <a:off x="2428860" y="0"/>
            <a:ext cx="2285984" cy="1928802"/>
          </a:xfrm>
          <a:prstGeom prst="ellipse">
            <a:avLst/>
          </a:prstGeom>
          <a:ln>
            <a:noFill/>
          </a:ln>
          <a:effectLst>
            <a:softEdge rad="112500"/>
          </a:effectLst>
        </p:spPr>
      </p:pic>
      <p:pic>
        <p:nvPicPr>
          <p:cNvPr id="1028" name="Picture 4" descr="C:\Users\3\Desktop\DCIM\100MSDCF\DSC00175.JPG"/>
          <p:cNvPicPr>
            <a:picLocks noChangeAspect="1" noChangeArrowheads="1"/>
          </p:cNvPicPr>
          <p:nvPr/>
        </p:nvPicPr>
        <p:blipFill>
          <a:blip r:embed="rId4" cstate="print"/>
          <a:srcRect/>
          <a:stretch>
            <a:fillRect/>
          </a:stretch>
        </p:blipFill>
        <p:spPr bwMode="auto">
          <a:xfrm>
            <a:off x="4500562" y="214290"/>
            <a:ext cx="3010160" cy="2035959"/>
          </a:xfrm>
          <a:prstGeom prst="rect">
            <a:avLst/>
          </a:prstGeom>
          <a:ln>
            <a:noFill/>
          </a:ln>
          <a:effectLst>
            <a:softEdge rad="112500"/>
          </a:effectLst>
        </p:spPr>
      </p:pic>
      <p:sp>
        <p:nvSpPr>
          <p:cNvPr id="8" name="TextBox 7"/>
          <p:cNvSpPr txBox="1"/>
          <p:nvPr/>
        </p:nvSpPr>
        <p:spPr>
          <a:xfrm>
            <a:off x="5214942" y="0"/>
            <a:ext cx="2714644" cy="307777"/>
          </a:xfrm>
          <a:prstGeom prst="rect">
            <a:avLst/>
          </a:prstGeom>
          <a:noFill/>
        </p:spPr>
        <p:txBody>
          <a:bodyPr wrap="square" rtlCol="0">
            <a:spAutoFit/>
          </a:bodyPr>
          <a:lstStyle/>
          <a:p>
            <a:r>
              <a:rPr lang="ru-RU" sz="1400" dirty="0" smtClean="0">
                <a:solidFill>
                  <a:srgbClr val="FF0000"/>
                </a:solidFill>
              </a:rPr>
              <a:t>Игра в ручеек</a:t>
            </a:r>
            <a:endParaRPr lang="ru-RU" sz="1400" dirty="0">
              <a:solidFill>
                <a:srgbClr val="FF0000"/>
              </a:solidFill>
            </a:endParaRPr>
          </a:p>
        </p:txBody>
      </p:sp>
      <p:pic>
        <p:nvPicPr>
          <p:cNvPr id="1029" name="Picture 5" descr="C:\Users\3\Desktop\DCIM\100MSDCF\DSC00180.JPG"/>
          <p:cNvPicPr>
            <a:picLocks noChangeAspect="1" noChangeArrowheads="1"/>
          </p:cNvPicPr>
          <p:nvPr/>
        </p:nvPicPr>
        <p:blipFill>
          <a:blip r:embed="rId5" cstate="print"/>
          <a:srcRect/>
          <a:stretch>
            <a:fillRect/>
          </a:stretch>
        </p:blipFill>
        <p:spPr bwMode="auto">
          <a:xfrm>
            <a:off x="95220" y="2357430"/>
            <a:ext cx="2667018" cy="2000264"/>
          </a:xfrm>
          <a:prstGeom prst="rect">
            <a:avLst/>
          </a:prstGeom>
          <a:ln>
            <a:noFill/>
          </a:ln>
          <a:effectLst>
            <a:softEdge rad="112500"/>
          </a:effectLst>
        </p:spPr>
      </p:pic>
      <p:sp>
        <p:nvSpPr>
          <p:cNvPr id="10" name="TextBox 9"/>
          <p:cNvSpPr txBox="1"/>
          <p:nvPr/>
        </p:nvSpPr>
        <p:spPr>
          <a:xfrm>
            <a:off x="500034" y="2500306"/>
            <a:ext cx="2571768" cy="307777"/>
          </a:xfrm>
          <a:prstGeom prst="rect">
            <a:avLst/>
          </a:prstGeom>
          <a:noFill/>
        </p:spPr>
        <p:txBody>
          <a:bodyPr wrap="square" rtlCol="0">
            <a:spAutoFit/>
          </a:bodyPr>
          <a:lstStyle/>
          <a:p>
            <a:r>
              <a:rPr lang="ru-RU" sz="1400" dirty="0" smtClean="0">
                <a:solidFill>
                  <a:srgbClr val="FF0000"/>
                </a:solidFill>
              </a:rPr>
              <a:t>Рисуем реку</a:t>
            </a:r>
            <a:endParaRPr lang="ru-RU" sz="1400" dirty="0">
              <a:solidFill>
                <a:srgbClr val="FF0000"/>
              </a:solidFill>
            </a:endParaRPr>
          </a:p>
        </p:txBody>
      </p:sp>
      <p:pic>
        <p:nvPicPr>
          <p:cNvPr id="1030" name="Picture 6" descr="C:\Users\3\Desktop\DCIM\100MSDCF\DSC00181.JPG"/>
          <p:cNvPicPr>
            <a:picLocks noChangeAspect="1" noChangeArrowheads="1"/>
          </p:cNvPicPr>
          <p:nvPr/>
        </p:nvPicPr>
        <p:blipFill>
          <a:blip r:embed="rId6" cstate="print"/>
          <a:srcRect/>
          <a:stretch>
            <a:fillRect/>
          </a:stretch>
        </p:blipFill>
        <p:spPr bwMode="auto">
          <a:xfrm>
            <a:off x="2833675" y="2285992"/>
            <a:ext cx="2881333" cy="2000240"/>
          </a:xfrm>
          <a:prstGeom prst="rect">
            <a:avLst/>
          </a:prstGeom>
          <a:ln>
            <a:noFill/>
          </a:ln>
          <a:effectLst>
            <a:softEdge rad="112500"/>
          </a:effectLst>
        </p:spPr>
      </p:pic>
      <p:sp>
        <p:nvSpPr>
          <p:cNvPr id="12" name="TextBox 11"/>
          <p:cNvSpPr txBox="1"/>
          <p:nvPr/>
        </p:nvSpPr>
        <p:spPr>
          <a:xfrm>
            <a:off x="2643174" y="1928803"/>
            <a:ext cx="2214578" cy="523220"/>
          </a:xfrm>
          <a:prstGeom prst="rect">
            <a:avLst/>
          </a:prstGeom>
          <a:noFill/>
        </p:spPr>
        <p:txBody>
          <a:bodyPr wrap="square" rtlCol="0">
            <a:spAutoFit/>
          </a:bodyPr>
          <a:lstStyle/>
          <a:p>
            <a:r>
              <a:rPr lang="ru-RU" sz="1400" dirty="0" smtClean="0">
                <a:solidFill>
                  <a:srgbClr val="FF0000"/>
                </a:solidFill>
              </a:rPr>
              <a:t>Аппликация корабли на рейде</a:t>
            </a:r>
            <a:endParaRPr lang="ru-RU" sz="1400" dirty="0">
              <a:solidFill>
                <a:srgbClr val="FF0000"/>
              </a:solidFill>
            </a:endParaRPr>
          </a:p>
        </p:txBody>
      </p:sp>
      <p:pic>
        <p:nvPicPr>
          <p:cNvPr id="3" name="Picture 3" descr="H:\DCIM\100MSDCF\DSC00186.JPG"/>
          <p:cNvPicPr>
            <a:picLocks noChangeAspect="1" noChangeArrowheads="1"/>
          </p:cNvPicPr>
          <p:nvPr/>
        </p:nvPicPr>
        <p:blipFill>
          <a:blip r:embed="rId7" cstate="print"/>
          <a:srcRect/>
          <a:stretch>
            <a:fillRect/>
          </a:stretch>
        </p:blipFill>
        <p:spPr bwMode="auto">
          <a:xfrm>
            <a:off x="6215074" y="2214554"/>
            <a:ext cx="2500330" cy="2306223"/>
          </a:xfrm>
          <a:prstGeom prst="ellipse">
            <a:avLst/>
          </a:prstGeom>
          <a:ln>
            <a:noFill/>
          </a:ln>
          <a:effectLst>
            <a:softEdge rad="112500"/>
          </a:effectLst>
        </p:spPr>
      </p:pic>
      <p:sp>
        <p:nvSpPr>
          <p:cNvPr id="14" name="TextBox 13"/>
          <p:cNvSpPr txBox="1"/>
          <p:nvPr/>
        </p:nvSpPr>
        <p:spPr>
          <a:xfrm>
            <a:off x="5857884" y="2214554"/>
            <a:ext cx="1571636" cy="307777"/>
          </a:xfrm>
          <a:prstGeom prst="rect">
            <a:avLst/>
          </a:prstGeom>
          <a:noFill/>
        </p:spPr>
        <p:txBody>
          <a:bodyPr wrap="square" rtlCol="0">
            <a:spAutoFit/>
          </a:bodyPr>
          <a:lstStyle/>
          <a:p>
            <a:r>
              <a:rPr lang="ru-RU" sz="1400" dirty="0" smtClean="0">
                <a:solidFill>
                  <a:srgbClr val="FF0000"/>
                </a:solidFill>
              </a:rPr>
              <a:t>Лепка река</a:t>
            </a:r>
            <a:endParaRPr lang="ru-RU" sz="1400" dirty="0">
              <a:solidFill>
                <a:srgbClr val="FF0000"/>
              </a:solidFill>
            </a:endParaRPr>
          </a:p>
        </p:txBody>
      </p:sp>
      <p:pic>
        <p:nvPicPr>
          <p:cNvPr id="6" name="Picture 2" descr="C:\Users\3\Desktop\фото проект\DSC00204.JPG"/>
          <p:cNvPicPr>
            <a:picLocks noChangeAspect="1" noChangeArrowheads="1"/>
          </p:cNvPicPr>
          <p:nvPr/>
        </p:nvPicPr>
        <p:blipFill>
          <a:blip r:embed="rId8" cstate="print"/>
          <a:srcRect/>
          <a:stretch>
            <a:fillRect/>
          </a:stretch>
        </p:blipFill>
        <p:spPr bwMode="auto">
          <a:xfrm>
            <a:off x="0" y="4286256"/>
            <a:ext cx="2711361" cy="20337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 name="TextBox 16"/>
          <p:cNvSpPr txBox="1"/>
          <p:nvPr/>
        </p:nvSpPr>
        <p:spPr>
          <a:xfrm>
            <a:off x="0" y="6286520"/>
            <a:ext cx="2071670" cy="523220"/>
          </a:xfrm>
          <a:prstGeom prst="rect">
            <a:avLst/>
          </a:prstGeom>
          <a:noFill/>
        </p:spPr>
        <p:txBody>
          <a:bodyPr wrap="square" rtlCol="0">
            <a:spAutoFit/>
          </a:bodyPr>
          <a:lstStyle/>
          <a:p>
            <a:r>
              <a:rPr lang="ru-RU" sz="1400" dirty="0" smtClean="0">
                <a:solidFill>
                  <a:srgbClr val="FF0000"/>
                </a:solidFill>
              </a:rPr>
              <a:t>Игра в игру «Ловись рыбка»</a:t>
            </a:r>
            <a:endParaRPr lang="ru-RU" sz="1400" dirty="0">
              <a:solidFill>
                <a:srgbClr val="FF0000"/>
              </a:solidFill>
            </a:endParaRPr>
          </a:p>
        </p:txBody>
      </p:sp>
      <p:sp>
        <p:nvSpPr>
          <p:cNvPr id="24" name="TextBox 23"/>
          <p:cNvSpPr txBox="1"/>
          <p:nvPr/>
        </p:nvSpPr>
        <p:spPr>
          <a:xfrm>
            <a:off x="6500826" y="4214818"/>
            <a:ext cx="2643174" cy="523220"/>
          </a:xfrm>
          <a:prstGeom prst="rect">
            <a:avLst/>
          </a:prstGeom>
          <a:noFill/>
        </p:spPr>
        <p:txBody>
          <a:bodyPr wrap="square" rtlCol="0">
            <a:spAutoFit/>
          </a:bodyPr>
          <a:lstStyle/>
          <a:p>
            <a:r>
              <a:rPr lang="ru-RU" sz="1400" dirty="0" smtClean="0">
                <a:solidFill>
                  <a:srgbClr val="FF0000"/>
                </a:solidFill>
              </a:rPr>
              <a:t>Изготовление макета реки Тавды в группе</a:t>
            </a:r>
            <a:endParaRPr lang="ru-RU" sz="1400" dirty="0">
              <a:solidFill>
                <a:srgbClr val="FF0000"/>
              </a:solidFill>
            </a:endParaRPr>
          </a:p>
        </p:txBody>
      </p:sp>
      <p:pic>
        <p:nvPicPr>
          <p:cNvPr id="15" name="Picture 2" descr="C:\Users\3\Desktop\фото проект\IMG_0013.JPG"/>
          <p:cNvPicPr>
            <a:picLocks noChangeAspect="1" noChangeArrowheads="1"/>
          </p:cNvPicPr>
          <p:nvPr/>
        </p:nvPicPr>
        <p:blipFill>
          <a:blip r:embed="rId9" cstate="print"/>
          <a:srcRect/>
          <a:stretch>
            <a:fillRect/>
          </a:stretch>
        </p:blipFill>
        <p:spPr bwMode="auto">
          <a:xfrm>
            <a:off x="6429388" y="4714884"/>
            <a:ext cx="2571736" cy="1928802"/>
          </a:xfrm>
          <a:prstGeom prst="rect">
            <a:avLst/>
          </a:prstGeom>
          <a:noFill/>
          <a:ln>
            <a:noFill/>
          </a:ln>
          <a:effectLst>
            <a:outerShdw blurRad="190500" dist="228600" dir="2700000" algn="ctr">
              <a:srgbClr val="000000">
                <a:alpha val="30000"/>
              </a:srgbClr>
            </a:outerShdw>
          </a:effectLst>
          <a:scene3d>
            <a:camera prst="perspectiveHeroicExtremeLeftFacing"/>
            <a:lightRig rig="glow" dir="t">
              <a:rot lat="0" lon="0" rev="4800000"/>
            </a:lightRig>
          </a:scene3d>
          <a:sp3d prstMaterial="matte">
            <a:bevelT w="127000" h="63500"/>
          </a:sp3d>
        </p:spPr>
      </p:pic>
      <p:sp>
        <p:nvSpPr>
          <p:cNvPr id="20" name="TextBox 19"/>
          <p:cNvSpPr txBox="1"/>
          <p:nvPr/>
        </p:nvSpPr>
        <p:spPr>
          <a:xfrm>
            <a:off x="2786050" y="4286256"/>
            <a:ext cx="4000528" cy="1815882"/>
          </a:xfrm>
          <a:prstGeom prst="rect">
            <a:avLst/>
          </a:prstGeom>
          <a:noFill/>
        </p:spPr>
        <p:txBody>
          <a:bodyPr wrap="square" rtlCol="0">
            <a:spAutoFit/>
          </a:bodyPr>
          <a:lstStyle/>
          <a:p>
            <a:r>
              <a:rPr lang="ru-RU" sz="1400" b="1" i="1" dirty="0" smtClean="0">
                <a:solidFill>
                  <a:schemeClr val="accent1">
                    <a:lumMod val="75000"/>
                  </a:schemeClr>
                </a:solidFill>
              </a:rPr>
              <a:t>На занятиях  мы решили, что </a:t>
            </a:r>
            <a:r>
              <a:rPr lang="ru-RU" sz="1400" b="1" i="1" dirty="0" smtClean="0">
                <a:solidFill>
                  <a:schemeClr val="accent1">
                    <a:lumMod val="75000"/>
                  </a:schemeClr>
                </a:solidFill>
              </a:rPr>
              <a:t>река Тавда </a:t>
            </a:r>
            <a:r>
              <a:rPr lang="ru-RU" sz="1400" b="1" i="1" dirty="0" smtClean="0">
                <a:solidFill>
                  <a:schemeClr val="accent1">
                    <a:lumMod val="75000"/>
                  </a:schemeClr>
                </a:solidFill>
              </a:rPr>
              <a:t>нуждается </a:t>
            </a:r>
            <a:r>
              <a:rPr lang="ru-RU" sz="1400" b="1" i="1" dirty="0" smtClean="0">
                <a:solidFill>
                  <a:schemeClr val="accent1">
                    <a:lumMod val="75000"/>
                  </a:schemeClr>
                </a:solidFill>
              </a:rPr>
              <a:t>в защите человека, нашей помощи. Почему проблема охраны </a:t>
            </a:r>
            <a:r>
              <a:rPr lang="ru-RU" sz="1400" b="1" i="1" dirty="0" smtClean="0">
                <a:solidFill>
                  <a:schemeClr val="accent1">
                    <a:lumMod val="75000"/>
                  </a:schemeClr>
                </a:solidFill>
              </a:rPr>
              <a:t> </a:t>
            </a:r>
            <a:r>
              <a:rPr lang="ru-RU" sz="1400" b="1" i="1" dirty="0" smtClean="0">
                <a:solidFill>
                  <a:schemeClr val="accent1">
                    <a:lumMod val="75000"/>
                  </a:schemeClr>
                </a:solidFill>
              </a:rPr>
              <a:t>реки</a:t>
            </a:r>
            <a:r>
              <a:rPr lang="ru-RU" sz="1400" b="1" i="1" dirty="0" smtClean="0">
                <a:solidFill>
                  <a:schemeClr val="accent1">
                    <a:lumMod val="75000"/>
                  </a:schemeClr>
                </a:solidFill>
              </a:rPr>
              <a:t> </a:t>
            </a:r>
            <a:r>
              <a:rPr lang="ru-RU" sz="1400" b="1" i="1" dirty="0" smtClean="0">
                <a:solidFill>
                  <a:schemeClr val="accent1">
                    <a:lumMod val="75000"/>
                  </a:schemeClr>
                </a:solidFill>
              </a:rPr>
              <a:t>стала такой важной и необходимой? </a:t>
            </a:r>
            <a:endParaRPr lang="ru-RU" sz="1400" b="1" i="1" dirty="0" smtClean="0">
              <a:solidFill>
                <a:schemeClr val="accent1">
                  <a:lumMod val="75000"/>
                </a:schemeClr>
              </a:solidFill>
            </a:endParaRPr>
          </a:p>
          <a:p>
            <a:r>
              <a:rPr lang="ru-RU" sz="1400" b="1" i="1" dirty="0" smtClean="0">
                <a:solidFill>
                  <a:schemeClr val="accent1">
                    <a:lumMod val="75000"/>
                  </a:schemeClr>
                </a:solidFill>
              </a:rPr>
              <a:t>А </a:t>
            </a:r>
            <a:r>
              <a:rPr lang="ru-RU" sz="1400" b="1" i="1" dirty="0" smtClean="0">
                <a:solidFill>
                  <a:schemeClr val="accent1">
                    <a:lumMod val="75000"/>
                  </a:schemeClr>
                </a:solidFill>
              </a:rPr>
              <a:t>потому, что, если мы срочно не окажем помощь природе, она умрёт. Охрана природы – дело не только взрослых, но и нас, детей.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3\Desktop\DCIM\101CANON\IMG_0015.JPG"/>
          <p:cNvPicPr>
            <a:picLocks noChangeAspect="1" noChangeArrowheads="1"/>
          </p:cNvPicPr>
          <p:nvPr/>
        </p:nvPicPr>
        <p:blipFill>
          <a:blip r:embed="rId2" cstate="print"/>
          <a:srcRect/>
          <a:stretch>
            <a:fillRect/>
          </a:stretch>
        </p:blipFill>
        <p:spPr bwMode="auto">
          <a:xfrm>
            <a:off x="0" y="0"/>
            <a:ext cx="3327241" cy="20716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sp>
        <p:nvSpPr>
          <p:cNvPr id="5" name="TextBox 4"/>
          <p:cNvSpPr txBox="1"/>
          <p:nvPr/>
        </p:nvSpPr>
        <p:spPr>
          <a:xfrm>
            <a:off x="357158" y="0"/>
            <a:ext cx="2714644" cy="307777"/>
          </a:xfrm>
          <a:prstGeom prst="rect">
            <a:avLst/>
          </a:prstGeom>
          <a:noFill/>
        </p:spPr>
        <p:txBody>
          <a:bodyPr wrap="square" rtlCol="0">
            <a:spAutoFit/>
          </a:bodyPr>
          <a:lstStyle/>
          <a:p>
            <a:r>
              <a:rPr lang="ru-RU" sz="1400" dirty="0" smtClean="0">
                <a:solidFill>
                  <a:srgbClr val="FF0000"/>
                </a:solidFill>
              </a:rPr>
              <a:t>Макет реки Тавды в группе</a:t>
            </a:r>
            <a:endParaRPr lang="ru-RU" sz="1400" dirty="0">
              <a:solidFill>
                <a:srgbClr val="FF0000"/>
              </a:solidFill>
            </a:endParaRPr>
          </a:p>
        </p:txBody>
      </p:sp>
      <p:pic>
        <p:nvPicPr>
          <p:cNvPr id="6" name="Picture 7" descr="C:\Users\3\Desktop\DCIM\101CANON\IMG_0012.JPG"/>
          <p:cNvPicPr>
            <a:picLocks noChangeAspect="1" noChangeArrowheads="1"/>
          </p:cNvPicPr>
          <p:nvPr/>
        </p:nvPicPr>
        <p:blipFill>
          <a:blip r:embed="rId3" cstate="print"/>
          <a:srcRect/>
          <a:stretch>
            <a:fillRect/>
          </a:stretch>
        </p:blipFill>
        <p:spPr bwMode="auto">
          <a:xfrm>
            <a:off x="3143240" y="0"/>
            <a:ext cx="2071701" cy="2762267"/>
          </a:xfrm>
          <a:prstGeom prst="rect">
            <a:avLst/>
          </a:prstGeom>
          <a:ln>
            <a:noFill/>
          </a:ln>
          <a:effectLst>
            <a:softEdge rad="112500"/>
          </a:effectLst>
        </p:spPr>
      </p:pic>
      <p:sp>
        <p:nvSpPr>
          <p:cNvPr id="7" name="Прямоугольник 6"/>
          <p:cNvSpPr/>
          <p:nvPr/>
        </p:nvSpPr>
        <p:spPr>
          <a:xfrm>
            <a:off x="5357818" y="0"/>
            <a:ext cx="3786182" cy="523220"/>
          </a:xfrm>
          <a:prstGeom prst="rect">
            <a:avLst/>
          </a:prstGeom>
        </p:spPr>
        <p:txBody>
          <a:bodyPr wrap="square">
            <a:spAutoFit/>
          </a:bodyPr>
          <a:lstStyle/>
          <a:p>
            <a:r>
              <a:rPr lang="ru-RU" sz="1400" dirty="0" smtClean="0">
                <a:solidFill>
                  <a:srgbClr val="FF0000"/>
                </a:solidFill>
              </a:rPr>
              <a:t>Оформление уголка в группе «Достопримечательности г.Тавды»</a:t>
            </a:r>
            <a:endParaRPr lang="ru-RU" sz="1400" dirty="0">
              <a:solidFill>
                <a:srgbClr val="FF0000"/>
              </a:solidFill>
            </a:endParaRPr>
          </a:p>
        </p:txBody>
      </p:sp>
      <p:pic>
        <p:nvPicPr>
          <p:cNvPr id="2051" name="Picture 3" descr="C:\Users\3\Desktop\DCIM\101CANON\IMG_0011.JPG"/>
          <p:cNvPicPr>
            <a:picLocks noChangeAspect="1" noChangeArrowheads="1"/>
          </p:cNvPicPr>
          <p:nvPr/>
        </p:nvPicPr>
        <p:blipFill>
          <a:blip r:embed="rId4" cstate="print"/>
          <a:srcRect/>
          <a:stretch>
            <a:fillRect/>
          </a:stretch>
        </p:blipFill>
        <p:spPr bwMode="auto">
          <a:xfrm>
            <a:off x="5072066" y="500042"/>
            <a:ext cx="3071834" cy="2000240"/>
          </a:xfrm>
          <a:prstGeom prst="rect">
            <a:avLst/>
          </a:prstGeom>
          <a:noFill/>
          <a:scene3d>
            <a:camera prst="obliqueTopRight"/>
            <a:lightRig rig="threePt" dir="t"/>
          </a:scene3d>
          <a:sp3d>
            <a:bevelT w="114300" prst="artDeco"/>
          </a:sp3d>
        </p:spPr>
      </p:pic>
      <p:pic>
        <p:nvPicPr>
          <p:cNvPr id="8" name="Picture 2" descr="J:\консультации река\1840316.jpg"/>
          <p:cNvPicPr>
            <a:picLocks noChangeAspect="1" noChangeArrowheads="1"/>
          </p:cNvPicPr>
          <p:nvPr/>
        </p:nvPicPr>
        <p:blipFill>
          <a:blip r:embed="rId5" cstate="print"/>
          <a:srcRect/>
          <a:stretch>
            <a:fillRect/>
          </a:stretch>
        </p:blipFill>
        <p:spPr bwMode="auto">
          <a:xfrm>
            <a:off x="1" y="1857364"/>
            <a:ext cx="2643174" cy="1866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группа №4\Desktop\i.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43702" y="5072074"/>
            <a:ext cx="2092102" cy="1503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42844" y="3500438"/>
            <a:ext cx="2357454" cy="523220"/>
          </a:xfrm>
          <a:prstGeom prst="rect">
            <a:avLst/>
          </a:prstGeom>
          <a:noFill/>
        </p:spPr>
        <p:txBody>
          <a:bodyPr wrap="square" rtlCol="0">
            <a:spAutoFit/>
          </a:bodyPr>
          <a:lstStyle/>
          <a:p>
            <a:r>
              <a:rPr lang="ru-RU" sz="1400" dirty="0" smtClean="0">
                <a:solidFill>
                  <a:srgbClr val="FF0000"/>
                </a:solidFill>
              </a:rPr>
              <a:t>Проведение консультации для родителей</a:t>
            </a:r>
            <a:endParaRPr lang="ru-RU" sz="1400" dirty="0">
              <a:solidFill>
                <a:srgbClr val="FF0000"/>
              </a:solidFill>
            </a:endParaRPr>
          </a:p>
        </p:txBody>
      </p:sp>
      <p:sp>
        <p:nvSpPr>
          <p:cNvPr id="3" name="TextBox 2"/>
          <p:cNvSpPr txBox="1"/>
          <p:nvPr/>
        </p:nvSpPr>
        <p:spPr>
          <a:xfrm>
            <a:off x="7643834" y="4714885"/>
            <a:ext cx="1143008" cy="307777"/>
          </a:xfrm>
          <a:prstGeom prst="rect">
            <a:avLst/>
          </a:prstGeom>
          <a:noFill/>
        </p:spPr>
        <p:txBody>
          <a:bodyPr wrap="square" rtlCol="0">
            <a:spAutoFit/>
          </a:bodyPr>
          <a:lstStyle/>
          <a:p>
            <a:r>
              <a:rPr lang="ru-RU" sz="1400" dirty="0">
                <a:solidFill>
                  <a:srgbClr val="FF0000"/>
                </a:solidFill>
              </a:rPr>
              <a:t>П</a:t>
            </a:r>
            <a:r>
              <a:rPr lang="ru-RU" sz="1400" dirty="0" smtClean="0">
                <a:solidFill>
                  <a:srgbClr val="FF0000"/>
                </a:solidFill>
              </a:rPr>
              <a:t>амятка</a:t>
            </a:r>
            <a:endParaRPr lang="ru-RU" sz="1400" dirty="0">
              <a:solidFill>
                <a:srgbClr val="FF0000"/>
              </a:solidFill>
            </a:endParaRPr>
          </a:p>
        </p:txBody>
      </p:sp>
      <p:pic>
        <p:nvPicPr>
          <p:cNvPr id="4" name="Picture 2" descr="C:\Users\3\Desktop\фото проект\DSC00225.JPG"/>
          <p:cNvPicPr>
            <a:picLocks noChangeAspect="1" noChangeArrowheads="1"/>
          </p:cNvPicPr>
          <p:nvPr/>
        </p:nvPicPr>
        <p:blipFill>
          <a:blip r:embed="rId7" cstate="print"/>
          <a:srcRect/>
          <a:stretch>
            <a:fillRect/>
          </a:stretch>
        </p:blipFill>
        <p:spPr bwMode="auto">
          <a:xfrm>
            <a:off x="5857852" y="2428868"/>
            <a:ext cx="3286148" cy="2286016"/>
          </a:xfrm>
          <a:prstGeom prst="rect">
            <a:avLst/>
          </a:prstGeom>
          <a:noFill/>
          <a:scene3d>
            <a:camera prst="perspectiveLeft"/>
            <a:lightRig rig="threePt" dir="t"/>
          </a:scene3d>
        </p:spPr>
      </p:pic>
      <p:pic>
        <p:nvPicPr>
          <p:cNvPr id="1028" name="Picture 4" descr="C:\Users\3\Desktop\фото проект\DSC00229.JPG"/>
          <p:cNvPicPr>
            <a:picLocks noChangeAspect="1" noChangeArrowheads="1"/>
          </p:cNvPicPr>
          <p:nvPr/>
        </p:nvPicPr>
        <p:blipFill>
          <a:blip r:embed="rId8" cstate="print"/>
          <a:srcRect/>
          <a:stretch>
            <a:fillRect/>
          </a:stretch>
        </p:blipFill>
        <p:spPr bwMode="auto">
          <a:xfrm>
            <a:off x="142844" y="4143380"/>
            <a:ext cx="3238492" cy="2071702"/>
          </a:xfrm>
          <a:prstGeom prst="rect">
            <a:avLst/>
          </a:prstGeom>
          <a:noFill/>
          <a:scene3d>
            <a:camera prst="perspectiveHeroicExtremeRightFacing"/>
            <a:lightRig rig="threePt" dir="t"/>
          </a:scene3d>
        </p:spPr>
      </p:pic>
      <p:pic>
        <p:nvPicPr>
          <p:cNvPr id="1030" name="Picture 6" descr="C:\Users\3\Desktop\фото проект\DSC00227.JPG"/>
          <p:cNvPicPr>
            <a:picLocks noChangeAspect="1" noChangeArrowheads="1"/>
          </p:cNvPicPr>
          <p:nvPr/>
        </p:nvPicPr>
        <p:blipFill>
          <a:blip r:embed="rId9" cstate="print"/>
          <a:srcRect/>
          <a:stretch>
            <a:fillRect/>
          </a:stretch>
        </p:blipFill>
        <p:spPr bwMode="auto">
          <a:xfrm>
            <a:off x="2643174" y="2714620"/>
            <a:ext cx="3428992" cy="2357430"/>
          </a:xfrm>
          <a:prstGeom prst="rect">
            <a:avLst/>
          </a:prstGeom>
          <a:ln>
            <a:noFill/>
          </a:ln>
          <a:effectLst>
            <a:softEdge rad="112500"/>
          </a:effectLst>
        </p:spPr>
      </p:pic>
      <p:sp>
        <p:nvSpPr>
          <p:cNvPr id="16" name="TextBox 15"/>
          <p:cNvSpPr txBox="1"/>
          <p:nvPr/>
        </p:nvSpPr>
        <p:spPr>
          <a:xfrm>
            <a:off x="2928926" y="2571744"/>
            <a:ext cx="4286280" cy="523220"/>
          </a:xfrm>
          <a:prstGeom prst="rect">
            <a:avLst/>
          </a:prstGeom>
          <a:noFill/>
        </p:spPr>
        <p:txBody>
          <a:bodyPr wrap="square" rtlCol="0">
            <a:spAutoFit/>
          </a:bodyPr>
          <a:lstStyle/>
          <a:p>
            <a:r>
              <a:rPr lang="ru-RU" sz="1400" dirty="0" smtClean="0">
                <a:solidFill>
                  <a:srgbClr val="FF0000"/>
                </a:solidFill>
              </a:rPr>
              <a:t>Проведение Конкурса-выставки в детском саду «Сохраним реки вместе»</a:t>
            </a:r>
            <a:endParaRPr lang="ru-RU" sz="1400" dirty="0">
              <a:solidFill>
                <a:srgbClr val="FF0000"/>
              </a:solidFill>
            </a:endParaRPr>
          </a:p>
        </p:txBody>
      </p:sp>
      <p:sp>
        <p:nvSpPr>
          <p:cNvPr id="18" name="TextBox 17"/>
          <p:cNvSpPr txBox="1"/>
          <p:nvPr/>
        </p:nvSpPr>
        <p:spPr>
          <a:xfrm>
            <a:off x="3000364" y="4929198"/>
            <a:ext cx="4000528" cy="1815882"/>
          </a:xfrm>
          <a:prstGeom prst="rect">
            <a:avLst/>
          </a:prstGeom>
          <a:noFill/>
        </p:spPr>
        <p:txBody>
          <a:bodyPr wrap="square" rtlCol="0">
            <a:spAutoFit/>
          </a:bodyPr>
          <a:lstStyle/>
          <a:p>
            <a:r>
              <a:rPr lang="ru-RU" sz="1400" b="1" i="1" dirty="0" smtClean="0">
                <a:solidFill>
                  <a:schemeClr val="accent1">
                    <a:lumMod val="75000"/>
                  </a:schemeClr>
                </a:solidFill>
              </a:rPr>
              <a:t>Перспективы проекта:</a:t>
            </a:r>
          </a:p>
          <a:p>
            <a:pPr>
              <a:buFontTx/>
              <a:buChar char="-"/>
            </a:pPr>
            <a:r>
              <a:rPr lang="ru-RU" sz="1400" b="1" i="1" dirty="0" smtClean="0">
                <a:solidFill>
                  <a:schemeClr val="accent1">
                    <a:lumMod val="75000"/>
                  </a:schemeClr>
                </a:solidFill>
              </a:rPr>
              <a:t>Расширить знания об экологическом состоянии вод нашей местности через проведение системы исследований и  необходимых опытов.</a:t>
            </a:r>
          </a:p>
          <a:p>
            <a:pPr>
              <a:buFontTx/>
              <a:buChar char="-"/>
            </a:pPr>
            <a:r>
              <a:rPr lang="ru-RU" sz="1400" b="1" i="1" dirty="0" smtClean="0">
                <a:solidFill>
                  <a:schemeClr val="accent1">
                    <a:lumMod val="75000"/>
                  </a:schemeClr>
                </a:solidFill>
              </a:rPr>
              <a:t>Привлечь волонтёров из местного населения к очистке  берегов р. Тавда                                                                                                                                                       и её притоков от бытового мусора.</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8596" y="142852"/>
            <a:ext cx="6715172" cy="400110"/>
          </a:xfrm>
          <a:prstGeom prst="rect">
            <a:avLst/>
          </a:prstGeom>
          <a:noFill/>
        </p:spPr>
        <p:txBody>
          <a:bodyPr wrap="square" rtlCol="0">
            <a:spAutoFit/>
          </a:bodyPr>
          <a:lstStyle/>
          <a:p>
            <a:r>
              <a:rPr lang="ru-RU" sz="2000" b="1" i="1" dirty="0" smtClean="0">
                <a:solidFill>
                  <a:srgbClr val="002060"/>
                </a:solidFill>
              </a:rPr>
              <a:t>Результаты проекта</a:t>
            </a:r>
            <a:endParaRPr lang="ru-RU" sz="2000" b="1" i="1" dirty="0">
              <a:solidFill>
                <a:srgbClr val="002060"/>
              </a:solidFill>
            </a:endParaRPr>
          </a:p>
        </p:txBody>
      </p:sp>
      <p:sp>
        <p:nvSpPr>
          <p:cNvPr id="14" name="TextBox 13"/>
          <p:cNvSpPr txBox="1"/>
          <p:nvPr/>
        </p:nvSpPr>
        <p:spPr>
          <a:xfrm>
            <a:off x="214282" y="571480"/>
            <a:ext cx="8358246" cy="2893100"/>
          </a:xfrm>
          <a:prstGeom prst="rect">
            <a:avLst/>
          </a:prstGeom>
          <a:noFill/>
        </p:spPr>
        <p:txBody>
          <a:bodyPr wrap="square" rtlCol="0">
            <a:spAutoFit/>
          </a:bodyPr>
          <a:lstStyle/>
          <a:p>
            <a:r>
              <a:rPr lang="ru-RU" sz="1400" b="1" i="1" dirty="0" smtClean="0">
                <a:solidFill>
                  <a:srgbClr val="002060"/>
                </a:solidFill>
              </a:rPr>
              <a:t>Проект закончен. Работать было интересно и детям, и воспитателям, и даже родителям. Сколько было поисков сведений о Тавде в книгах и интернете. Сколько рисунков, игр, заданий! Была приятно удивлена, как активно и с удовольствием родители вместе с детьми  рисовали плакаты. Сколько боли в словах родителей за нашу реку. Рассказы об уборке тех местечек на реке Тавде, где любят отдыхать семьями. Надеюсь, что эти дети никогда не нанесут вреда нашей реке Тавде, никогда не бросят бумажку и не позволят это сделать тем, кто рядом. Слова  на плакате  Дениса Ломакина «Человек, запомни навсегда: Символ жизни на земле –Вода! Экономь её и береги! Мы ведь на планете не одни!!!» должны стать для нас, взрослых, стимулом к действию. Давайте вместе спасать нашу реку Тавду! Каждый житель г.Тавды, должен внести свой посильный вклад в дело, спасения реки. Можно выпустить плакат: «А что сделал ты для спасения реки Тавды?  обращенные к жителям  города. Только от нас зависит завтрашний день нашей реки Тавды. Мы не должны допускать ее гибели!</a:t>
            </a:r>
            <a:endParaRPr lang="ru-RU" sz="1400" b="1" i="1" dirty="0">
              <a:solidFill>
                <a:srgbClr val="002060"/>
              </a:solidFill>
            </a:endParaRPr>
          </a:p>
        </p:txBody>
      </p:sp>
      <p:sp>
        <p:nvSpPr>
          <p:cNvPr id="16" name="TextBox 15"/>
          <p:cNvSpPr txBox="1"/>
          <p:nvPr/>
        </p:nvSpPr>
        <p:spPr>
          <a:xfrm>
            <a:off x="214282" y="3500438"/>
            <a:ext cx="8786874" cy="1815882"/>
          </a:xfrm>
          <a:prstGeom prst="rect">
            <a:avLst/>
          </a:prstGeom>
          <a:noFill/>
        </p:spPr>
        <p:txBody>
          <a:bodyPr wrap="square" rtlCol="0">
            <a:spAutoFit/>
          </a:bodyPr>
          <a:lstStyle/>
          <a:p>
            <a:r>
              <a:rPr lang="ru-RU" sz="1400" b="1" dirty="0" smtClean="0">
                <a:solidFill>
                  <a:srgbClr val="002060"/>
                </a:solidFill>
              </a:rPr>
              <a:t>Бурно обсуждали с детьми, что делать , чтобы не было  таких   ситуаций. После обсуждения решили:</a:t>
            </a:r>
          </a:p>
          <a:p>
            <a:r>
              <a:rPr lang="ru-RU" sz="1400" b="1" dirty="0" smtClean="0">
                <a:solidFill>
                  <a:srgbClr val="002060"/>
                </a:solidFill>
              </a:rPr>
              <a:t>Нужно поставить контейнеры для мусора, урны здесь не спасут. </a:t>
            </a:r>
          </a:p>
          <a:p>
            <a:r>
              <a:rPr lang="ru-RU" sz="1400" b="1" dirty="0" smtClean="0">
                <a:solidFill>
                  <a:srgbClr val="002060"/>
                </a:solidFill>
              </a:rPr>
              <a:t>Всем отдыхающим собраться вместе и убрать мусор. </a:t>
            </a:r>
          </a:p>
          <a:p>
            <a:r>
              <a:rPr lang="ru-RU" sz="1400" b="1" dirty="0" smtClean="0">
                <a:solidFill>
                  <a:srgbClr val="002060"/>
                </a:solidFill>
              </a:rPr>
              <a:t>Даже за маленькую брошенную бумажку надо брать штраф. Он должен быть весомым. </a:t>
            </a:r>
          </a:p>
          <a:p>
            <a:r>
              <a:rPr lang="ru-RU" sz="1400" b="1" dirty="0" smtClean="0">
                <a:solidFill>
                  <a:srgbClr val="002060"/>
                </a:solidFill>
              </a:rPr>
              <a:t>Нарисовать плакаты, в которых напомнить людям, что сорить нельзя.</a:t>
            </a:r>
          </a:p>
          <a:p>
            <a:r>
              <a:rPr lang="ru-RU" sz="1400" b="1" dirty="0" smtClean="0">
                <a:solidFill>
                  <a:srgbClr val="002060"/>
                </a:solidFill>
              </a:rPr>
              <a:t>Не сорить самим.</a:t>
            </a:r>
          </a:p>
          <a:p>
            <a:r>
              <a:rPr lang="ru-RU" sz="1400" b="1" dirty="0" smtClean="0">
                <a:solidFill>
                  <a:srgbClr val="002060"/>
                </a:solidFill>
              </a:rPr>
              <a:t>Оставлять после себя чистоту, даже если до вас там было грязно. </a:t>
            </a:r>
            <a:endParaRPr lang="ru-RU" sz="1400" b="1" dirty="0">
              <a:solidFill>
                <a:srgbClr val="002060"/>
              </a:solidFill>
            </a:endParaRPr>
          </a:p>
        </p:txBody>
      </p:sp>
      <p:sp>
        <p:nvSpPr>
          <p:cNvPr id="17" name="TextBox 16"/>
          <p:cNvSpPr txBox="1"/>
          <p:nvPr/>
        </p:nvSpPr>
        <p:spPr>
          <a:xfrm>
            <a:off x="0" y="5286388"/>
            <a:ext cx="9144000" cy="1384995"/>
          </a:xfrm>
          <a:prstGeom prst="rect">
            <a:avLst/>
          </a:prstGeom>
          <a:noFill/>
        </p:spPr>
        <p:txBody>
          <a:bodyPr wrap="square" rtlCol="0">
            <a:spAutoFit/>
          </a:bodyPr>
          <a:lstStyle/>
          <a:p>
            <a:r>
              <a:rPr lang="ru-RU" sz="1400" b="1" i="1" dirty="0" smtClean="0">
                <a:solidFill>
                  <a:srgbClr val="002060"/>
                </a:solidFill>
              </a:rPr>
              <a:t>Совместные наблюдения с детьми проводить нет возможности. Поэтому наблюдения проводились родителями при поездках с ребенком на Тавду и ее притоки. Для этого со всеми родителями была проведена консультация, где рассказывалось, на что надо обратить внимание детей при поездке, что пронаблюдать, как вести себя в некоторых ситуациях. В конце беседы всем родителям раздала памятки на тему: «Правила поведения на водоемах весной и летом» ; «Охрана рек». </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43932" cy="500066"/>
          </a:xfrm>
        </p:spPr>
        <p:txBody>
          <a:bodyPr/>
          <a:lstStyle/>
          <a:p>
            <a:r>
              <a:rPr lang="ru-RU" sz="2000" i="1" dirty="0" smtClean="0">
                <a:solidFill>
                  <a:srgbClr val="002060"/>
                </a:solidFill>
              </a:rPr>
              <a:t>На занятиях мы решили как можно больше узнать о  реке Тавде.</a:t>
            </a:r>
            <a:endParaRPr lang="ru-RU" sz="2000" i="1" dirty="0">
              <a:solidFill>
                <a:srgbClr val="002060"/>
              </a:solidFill>
            </a:endParaRPr>
          </a:p>
        </p:txBody>
      </p:sp>
      <p:pic>
        <p:nvPicPr>
          <p:cNvPr id="16388" name="Picture 4" descr="http://4.bp.blogspot.com/-0GV1_bAWy_o/Us97aGaFexI/AAAAAAAABPc/3bnueOEWk_8/s1600/WjiRorUefr8.jpg"/>
          <p:cNvPicPr>
            <a:picLocks noChangeAspect="1" noChangeArrowheads="1"/>
          </p:cNvPicPr>
          <p:nvPr/>
        </p:nvPicPr>
        <p:blipFill>
          <a:blip r:embed="rId2"/>
          <a:srcRect/>
          <a:stretch>
            <a:fillRect/>
          </a:stretch>
        </p:blipFill>
        <p:spPr bwMode="auto">
          <a:xfrm>
            <a:off x="6715140" y="1214422"/>
            <a:ext cx="2210846" cy="2864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Прямоугольник 4"/>
          <p:cNvSpPr/>
          <p:nvPr/>
        </p:nvSpPr>
        <p:spPr>
          <a:xfrm>
            <a:off x="214282" y="1500174"/>
            <a:ext cx="6643718" cy="1785104"/>
          </a:xfrm>
          <a:prstGeom prst="rect">
            <a:avLst/>
          </a:prstGeom>
        </p:spPr>
        <p:txBody>
          <a:bodyPr wrap="square">
            <a:spAutoFit/>
          </a:bodyPr>
          <a:lstStyle/>
          <a:p>
            <a:endParaRPr lang="ru-RU" i="1" dirty="0" smtClean="0">
              <a:solidFill>
                <a:schemeClr val="accent3">
                  <a:lumMod val="60000"/>
                  <a:lumOff val="40000"/>
                </a:schemeClr>
              </a:solidFill>
            </a:endParaRPr>
          </a:p>
          <a:p>
            <a:endParaRPr lang="ru-RU" i="1" dirty="0" smtClean="0">
              <a:solidFill>
                <a:schemeClr val="accent3">
                  <a:lumMod val="60000"/>
                  <a:lumOff val="40000"/>
                </a:schemeClr>
              </a:solidFill>
            </a:endParaRPr>
          </a:p>
          <a:p>
            <a:r>
              <a:rPr lang="ru-RU" sz="1400" i="1" dirty="0" smtClean="0">
                <a:solidFill>
                  <a:srgbClr val="7030A0"/>
                </a:solidFill>
              </a:rPr>
              <a:t>Самая крупная река области Тавда протекает с северо–запада на юго–восток района, принимая слева притоки Карабашку, Чекшанку и Ивановку, а справа Посолку, Конью, Ошмарку, Беленичную, Азанку, Каратунка, Десяткину, Билькину и Пеганку. </a:t>
            </a:r>
          </a:p>
          <a:p>
            <a:endParaRPr lang="ru-RU" dirty="0">
              <a:solidFill>
                <a:srgbClr val="7030A0"/>
              </a:solidFill>
            </a:endParaRPr>
          </a:p>
        </p:txBody>
      </p:sp>
      <p:sp>
        <p:nvSpPr>
          <p:cNvPr id="7" name="Прямоугольник 6"/>
          <p:cNvSpPr/>
          <p:nvPr/>
        </p:nvSpPr>
        <p:spPr>
          <a:xfrm>
            <a:off x="285720" y="3071810"/>
            <a:ext cx="5929354" cy="954107"/>
          </a:xfrm>
          <a:prstGeom prst="rect">
            <a:avLst/>
          </a:prstGeom>
        </p:spPr>
        <p:txBody>
          <a:bodyPr wrap="square">
            <a:spAutoFit/>
          </a:bodyPr>
          <a:lstStyle/>
          <a:p>
            <a:r>
              <a:rPr lang="ru-RU" sz="1400" i="1" dirty="0" smtClean="0">
                <a:solidFill>
                  <a:srgbClr val="7030A0"/>
                </a:solidFill>
              </a:rPr>
              <a:t>Вода в реках с низкой минерализацией, чистая. Питание смешанное: являясь в основном стоками озёр и болот, реки подпитываются атмосферными осадками, грунтовыми и талыми водами. Всего в районе около 70 рек и речушек.</a:t>
            </a:r>
            <a:endParaRPr lang="ru-RU" sz="1400" i="1" dirty="0">
              <a:solidFill>
                <a:srgbClr val="7030A0"/>
              </a:solidFill>
            </a:endParaRPr>
          </a:p>
        </p:txBody>
      </p:sp>
      <p:sp>
        <p:nvSpPr>
          <p:cNvPr id="6" name="TextBox 5"/>
          <p:cNvSpPr txBox="1"/>
          <p:nvPr/>
        </p:nvSpPr>
        <p:spPr>
          <a:xfrm>
            <a:off x="285720" y="1000108"/>
            <a:ext cx="8643998" cy="954107"/>
          </a:xfrm>
          <a:prstGeom prst="rect">
            <a:avLst/>
          </a:prstGeom>
          <a:noFill/>
        </p:spPr>
        <p:txBody>
          <a:bodyPr wrap="square" rtlCol="0">
            <a:spAutoFit/>
          </a:bodyPr>
          <a:lstStyle/>
          <a:p>
            <a:r>
              <a:rPr lang="ru-RU" sz="1400" b="1" i="1" dirty="0" smtClean="0">
                <a:solidFill>
                  <a:schemeClr val="tx2">
                    <a:lumMod val="50000"/>
                  </a:schemeClr>
                </a:solidFill>
              </a:rPr>
              <a:t>Методы исследования: рассматривание иллюстраций, наблюдения, беседы  с детьми о реке, чтение  литературы, отгадывание кроссвордов, ребусов, рисование. Сочинение сказок  и дидактические игры, плакаты с призывами не засорять реку.</a:t>
            </a:r>
          </a:p>
          <a:p>
            <a:r>
              <a:rPr lang="ru-RU" sz="1400" b="1" i="1" dirty="0" smtClean="0">
                <a:solidFill>
                  <a:schemeClr val="tx2">
                    <a:lumMod val="50000"/>
                  </a:schemeClr>
                </a:solidFill>
              </a:rPr>
              <a:t>Рассказ-беседа о реке Тавда.</a:t>
            </a:r>
            <a:endParaRPr lang="ru-RU" sz="1400" b="1" i="1" dirty="0">
              <a:solidFill>
                <a:schemeClr val="tx2">
                  <a:lumMod val="50000"/>
                </a:schemeClr>
              </a:solidFill>
            </a:endParaRPr>
          </a:p>
        </p:txBody>
      </p:sp>
      <p:sp>
        <p:nvSpPr>
          <p:cNvPr id="8" name="Прямоугольник 7"/>
          <p:cNvSpPr/>
          <p:nvPr/>
        </p:nvSpPr>
        <p:spPr>
          <a:xfrm>
            <a:off x="428596" y="4000504"/>
            <a:ext cx="4786347" cy="338554"/>
          </a:xfrm>
          <a:prstGeom prst="rect">
            <a:avLst/>
          </a:prstGeom>
        </p:spPr>
        <p:txBody>
          <a:bodyPr wrap="square">
            <a:spAutoFit/>
          </a:bodyPr>
          <a:lstStyle/>
          <a:p>
            <a:r>
              <a:rPr lang="ru-RU" sz="1600" b="1" smtClean="0">
                <a:solidFill>
                  <a:srgbClr val="002060"/>
                </a:solidFill>
              </a:rPr>
              <a:t>Рассматривали иллюстрации </a:t>
            </a:r>
            <a:r>
              <a:rPr lang="ru-RU" sz="1600" b="1" dirty="0" smtClean="0">
                <a:solidFill>
                  <a:srgbClr val="002060"/>
                </a:solidFill>
              </a:rPr>
              <a:t>реки Тавда.</a:t>
            </a:r>
            <a:endParaRPr lang="ru-RU" sz="1600" dirty="0">
              <a:solidFill>
                <a:srgbClr val="002060"/>
              </a:solidFill>
            </a:endParaRPr>
          </a:p>
        </p:txBody>
      </p:sp>
      <p:sp>
        <p:nvSpPr>
          <p:cNvPr id="9" name="Прямоугольник 8"/>
          <p:cNvSpPr/>
          <p:nvPr/>
        </p:nvSpPr>
        <p:spPr>
          <a:xfrm>
            <a:off x="0" y="4500570"/>
            <a:ext cx="2857488" cy="2031325"/>
          </a:xfrm>
          <a:prstGeom prst="rect">
            <a:avLst/>
          </a:prstGeom>
        </p:spPr>
        <p:txBody>
          <a:bodyPr wrap="square">
            <a:spAutoFit/>
          </a:bodyPr>
          <a:lstStyle/>
          <a:p>
            <a:r>
              <a:rPr lang="ru-RU" sz="1400" i="1" dirty="0" smtClean="0">
                <a:solidFill>
                  <a:schemeClr val="accent1">
                    <a:lumMod val="75000"/>
                  </a:schemeClr>
                </a:solidFill>
              </a:rPr>
              <a:t>Самая протяженная река Свердловской области.</a:t>
            </a:r>
            <a:br>
              <a:rPr lang="ru-RU" sz="1400" i="1" dirty="0" smtClean="0">
                <a:solidFill>
                  <a:schemeClr val="accent1">
                    <a:lumMod val="75000"/>
                  </a:schemeClr>
                </a:solidFill>
              </a:rPr>
            </a:br>
            <a:r>
              <a:rPr lang="ru-RU" sz="1400" i="1" dirty="0" smtClean="0">
                <a:solidFill>
                  <a:schemeClr val="accent1">
                    <a:lumMod val="75000"/>
                  </a:schemeClr>
                </a:solidFill>
              </a:rPr>
              <a:t>Организованные экскурсии - посещение Тавдинского Музея леса, уникального в своем роде, да изредка — села Герасимовки, известной некогда на весь Советский Союз историей о Павлике Морозове…</a:t>
            </a:r>
            <a:endParaRPr lang="ru-RU" sz="1400" i="1" dirty="0">
              <a:solidFill>
                <a:schemeClr val="accent1">
                  <a:lumMod val="75000"/>
                </a:schemeClr>
              </a:solidFill>
            </a:endParaRPr>
          </a:p>
        </p:txBody>
      </p:sp>
      <p:pic>
        <p:nvPicPr>
          <p:cNvPr id="10" name="Picture 2" descr="&amp;Rcy;&amp;iecy;&amp;kcy;&amp;acy; &amp;Tcy;&amp;acy;&amp;vcy;&amp;dcy;&amp;acy;"/>
          <p:cNvPicPr>
            <a:picLocks noChangeAspect="1" noChangeArrowheads="1"/>
          </p:cNvPicPr>
          <p:nvPr/>
        </p:nvPicPr>
        <p:blipFill>
          <a:blip r:embed="rId3"/>
          <a:srcRect/>
          <a:stretch>
            <a:fillRect/>
          </a:stretch>
        </p:blipFill>
        <p:spPr bwMode="auto">
          <a:xfrm>
            <a:off x="2643174" y="4857736"/>
            <a:ext cx="2673317" cy="2000264"/>
          </a:xfrm>
          <a:prstGeom prst="rect">
            <a:avLst/>
          </a:prstGeom>
          <a:noFill/>
          <a:ln>
            <a:noFill/>
          </a:ln>
          <a:effectLst>
            <a:glow rad="63500">
              <a:schemeClr val="accent3">
                <a:satMod val="175000"/>
                <a:alpha val="40000"/>
              </a:schemeClr>
            </a:glow>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a:sp3d>
        </p:spPr>
      </p:pic>
      <p:sp>
        <p:nvSpPr>
          <p:cNvPr id="11" name="Прямоугольник 10"/>
          <p:cNvSpPr/>
          <p:nvPr/>
        </p:nvSpPr>
        <p:spPr>
          <a:xfrm>
            <a:off x="3000364" y="4429133"/>
            <a:ext cx="2428892" cy="861774"/>
          </a:xfrm>
          <a:prstGeom prst="rect">
            <a:avLst/>
          </a:prstGeom>
        </p:spPr>
        <p:txBody>
          <a:bodyPr wrap="square">
            <a:spAutoFit/>
          </a:bodyPr>
          <a:lstStyle/>
          <a:p>
            <a:r>
              <a:rPr lang="ru-RU" sz="1600" dirty="0" smtClean="0">
                <a:solidFill>
                  <a:srgbClr val="7030A0"/>
                </a:solidFill>
              </a:rPr>
              <a:t>река Тавда - устье реки Пелым</a:t>
            </a:r>
            <a:r>
              <a:rPr lang="ru-RU" dirty="0" smtClean="0">
                <a:solidFill>
                  <a:schemeClr val="accent3">
                    <a:lumMod val="60000"/>
                    <a:lumOff val="40000"/>
                  </a:schemeClr>
                </a:solidFill>
              </a:rPr>
              <a:t/>
            </a:r>
            <a:br>
              <a:rPr lang="ru-RU" dirty="0" smtClean="0">
                <a:solidFill>
                  <a:schemeClr val="accent3">
                    <a:lumMod val="60000"/>
                    <a:lumOff val="40000"/>
                  </a:schemeClr>
                </a:solidFill>
              </a:rPr>
            </a:br>
            <a:endParaRPr lang="ru-RU" dirty="0">
              <a:solidFill>
                <a:schemeClr val="accent3">
                  <a:lumMod val="60000"/>
                  <a:lumOff val="40000"/>
                </a:schemeClr>
              </a:solidFill>
            </a:endParaRPr>
          </a:p>
        </p:txBody>
      </p:sp>
      <p:pic>
        <p:nvPicPr>
          <p:cNvPr id="12" name="Picture 2" descr="http://img-fotki.yandex.ru/get/9165/42670583.8/0_d2907_6fb5e1e3_orig.jpg"/>
          <p:cNvPicPr>
            <a:picLocks noChangeAspect="1" noChangeArrowheads="1"/>
          </p:cNvPicPr>
          <p:nvPr/>
        </p:nvPicPr>
        <p:blipFill>
          <a:blip r:embed="rId4"/>
          <a:srcRect/>
          <a:stretch>
            <a:fillRect/>
          </a:stretch>
        </p:blipFill>
        <p:spPr bwMode="auto">
          <a:xfrm>
            <a:off x="6786578" y="3619447"/>
            <a:ext cx="2166915" cy="3238553"/>
          </a:xfrm>
          <a:prstGeom prst="rect">
            <a:avLst/>
          </a:prstGeom>
          <a:ln>
            <a:noFill/>
          </a:ln>
          <a:effectLst>
            <a:softEdge rad="112500"/>
          </a:effectLst>
          <a:scene3d>
            <a:camera prst="perspectiveRelaxedModerately"/>
            <a:lightRig rig="threePt" dir="t"/>
          </a:scene3d>
        </p:spPr>
      </p:pic>
      <p:sp>
        <p:nvSpPr>
          <p:cNvPr id="13" name="Прямоугольник 12"/>
          <p:cNvSpPr/>
          <p:nvPr/>
        </p:nvSpPr>
        <p:spPr>
          <a:xfrm>
            <a:off x="5286380" y="4071942"/>
            <a:ext cx="1571620" cy="2246769"/>
          </a:xfrm>
          <a:prstGeom prst="rect">
            <a:avLst/>
          </a:prstGeom>
        </p:spPr>
        <p:txBody>
          <a:bodyPr wrap="square">
            <a:spAutoFit/>
          </a:bodyPr>
          <a:lstStyle/>
          <a:p>
            <a:r>
              <a:rPr lang="ru-RU" sz="1400" dirty="0" smtClean="0">
                <a:solidFill>
                  <a:schemeClr val="accent1">
                    <a:lumMod val="75000"/>
                  </a:schemeClr>
                </a:solidFill>
              </a:rPr>
              <a:t>Тавда́ — река на Урале и в Западной Сибири, левый приток Тобола (бассейн Оби).</a:t>
            </a:r>
            <a:br>
              <a:rPr lang="ru-RU" sz="1400" dirty="0" smtClean="0">
                <a:solidFill>
                  <a:schemeClr val="accent1">
                    <a:lumMod val="75000"/>
                  </a:schemeClr>
                </a:solidFill>
              </a:rPr>
            </a:br>
            <a:r>
              <a:rPr lang="ru-RU" sz="1400" dirty="0" smtClean="0">
                <a:solidFill>
                  <a:schemeClr val="accent1">
                    <a:lumMod val="75000"/>
                  </a:schemeClr>
                </a:solidFill>
              </a:rPr>
              <a:t>Протекает в Свердловской и Тюменской областях.</a:t>
            </a:r>
            <a:endParaRPr lang="ru-RU" sz="1400" dirty="0">
              <a:solidFill>
                <a:schemeClr val="accent1">
                  <a:lumMod val="75000"/>
                </a:schemeClr>
              </a:solidFill>
            </a:endParaRPr>
          </a:p>
        </p:txBody>
      </p:sp>
      <p:sp>
        <p:nvSpPr>
          <p:cNvPr id="14" name="Прямоугольник 13"/>
          <p:cNvSpPr/>
          <p:nvPr/>
        </p:nvSpPr>
        <p:spPr>
          <a:xfrm>
            <a:off x="6929454" y="3929066"/>
            <a:ext cx="2000264" cy="338554"/>
          </a:xfrm>
          <a:prstGeom prst="rect">
            <a:avLst/>
          </a:prstGeom>
        </p:spPr>
        <p:txBody>
          <a:bodyPr wrap="square">
            <a:spAutoFit/>
          </a:bodyPr>
          <a:lstStyle/>
          <a:p>
            <a:r>
              <a:rPr lang="ru-RU" sz="1600" b="1" dirty="0" smtClean="0">
                <a:solidFill>
                  <a:srgbClr val="7030A0"/>
                </a:solidFill>
              </a:rPr>
              <a:t>Река Тавда</a:t>
            </a:r>
            <a:endParaRPr lang="ru-RU" sz="1600" b="1"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риродные памятники Свердловской области"/>
          <p:cNvPicPr>
            <a:picLocks noChangeAspect="1" noChangeArrowheads="1"/>
          </p:cNvPicPr>
          <p:nvPr/>
        </p:nvPicPr>
        <p:blipFill>
          <a:blip r:embed="rId2"/>
          <a:srcRect/>
          <a:stretch>
            <a:fillRect/>
          </a:stretch>
        </p:blipFill>
        <p:spPr bwMode="auto">
          <a:xfrm>
            <a:off x="3071802" y="2071678"/>
            <a:ext cx="3000427" cy="2083635"/>
          </a:xfrm>
          <a:prstGeom prst="ellipse">
            <a:avLst/>
          </a:prstGeom>
          <a:ln>
            <a:noFill/>
          </a:ln>
          <a:effectLst>
            <a:softEdge rad="112500"/>
          </a:effectLst>
        </p:spPr>
      </p:pic>
      <p:pic>
        <p:nvPicPr>
          <p:cNvPr id="7" name="Picture 2" descr="http://cdn.aviaforum.ru/images/2009/05/391687_c1e3ac0b860064dd349481f97538d267.jpg"/>
          <p:cNvPicPr>
            <a:picLocks noChangeAspect="1" noChangeArrowheads="1"/>
          </p:cNvPicPr>
          <p:nvPr/>
        </p:nvPicPr>
        <p:blipFill>
          <a:blip r:embed="rId3"/>
          <a:srcRect/>
          <a:stretch>
            <a:fillRect/>
          </a:stretch>
        </p:blipFill>
        <p:spPr bwMode="auto">
          <a:xfrm>
            <a:off x="6215074" y="1571612"/>
            <a:ext cx="2746798" cy="26159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Прямоугольник 7"/>
          <p:cNvSpPr/>
          <p:nvPr/>
        </p:nvSpPr>
        <p:spPr>
          <a:xfrm>
            <a:off x="285720" y="214290"/>
            <a:ext cx="8858280" cy="1384995"/>
          </a:xfrm>
          <a:prstGeom prst="rect">
            <a:avLst/>
          </a:prstGeom>
        </p:spPr>
        <p:txBody>
          <a:bodyPr wrap="square">
            <a:spAutoFit/>
          </a:bodyPr>
          <a:lstStyle/>
          <a:p>
            <a:r>
              <a:rPr lang="ru-RU" sz="1400" i="1" dirty="0" smtClean="0">
                <a:solidFill>
                  <a:schemeClr val="accent3">
                    <a:lumMod val="60000"/>
                    <a:lumOff val="40000"/>
                  </a:schemeClr>
                </a:solidFill>
              </a:rPr>
              <a:t>Тавда, река в Свердловской и Тюменской Образуется при слиянии р.р Лозьва и Сосьва, берущих начало на восточном склоне Северного Урала. Длина 719 км, площадь бассейна 88 100 кв.км. Течёт в широкой долине по Западно-Сибирской равнине. Очень извилиста. Питание смешанное, с преобладанием снегового. Годовой размах колебаний уровня около 6 м Главный приток — Пелым (левый). В верховьях Тавда (река) — нерестилище нельмы. Сплавная. Судоходна.</a:t>
            </a:r>
          </a:p>
          <a:p>
            <a:r>
              <a:rPr lang="ru-RU" sz="1400" i="1" dirty="0" smtClean="0">
                <a:solidFill>
                  <a:schemeClr val="accent3">
                    <a:lumMod val="60000"/>
                    <a:lumOff val="40000"/>
                  </a:schemeClr>
                </a:solidFill>
              </a:rPr>
              <a:t> На реке – г. Тавда (из БСЭ).</a:t>
            </a:r>
            <a:endParaRPr lang="ru-RU" sz="1400" dirty="0">
              <a:solidFill>
                <a:schemeClr val="accent3">
                  <a:lumMod val="60000"/>
                  <a:lumOff val="40000"/>
                </a:schemeClr>
              </a:solidFill>
            </a:endParaRPr>
          </a:p>
        </p:txBody>
      </p:sp>
      <p:sp>
        <p:nvSpPr>
          <p:cNvPr id="5" name="Прямоугольник 4"/>
          <p:cNvSpPr/>
          <p:nvPr/>
        </p:nvSpPr>
        <p:spPr>
          <a:xfrm>
            <a:off x="428596" y="3571876"/>
            <a:ext cx="3143272" cy="2954655"/>
          </a:xfrm>
          <a:prstGeom prst="rect">
            <a:avLst/>
          </a:prstGeom>
        </p:spPr>
        <p:txBody>
          <a:bodyPr wrap="square">
            <a:spAutoFit/>
          </a:bodyPr>
          <a:lstStyle/>
          <a:p>
            <a:pPr fontAlgn="base"/>
            <a:r>
              <a:rPr lang="ru-RU" sz="1200" i="1" dirty="0">
                <a:solidFill>
                  <a:schemeClr val="accent1">
                    <a:lumMod val="75000"/>
                  </a:schemeClr>
                </a:solidFill>
              </a:rPr>
              <a:t>С экологической обстановкой на реке не всё в порядке: одна из её составляющих — Сосьва — течёт по территории, где развито промышленное производство, она порядком загрязнена сточными водами. Вторая составляющая — Лозьва, также частично загрязнена в месте слияния с Сосьвой. Качество воды в Тавде оценивается как «грязная» (IV класс по шкале УКИЗВ).</a:t>
            </a:r>
          </a:p>
          <a:p>
            <a:pPr fontAlgn="base"/>
            <a:r>
              <a:rPr lang="ru-RU" sz="1200" i="1" dirty="0">
                <a:solidFill>
                  <a:schemeClr val="accent1">
                    <a:lumMod val="75000"/>
                  </a:schemeClr>
                </a:solidFill>
              </a:rPr>
              <a:t>Во многих местах дно Тавды завалено брёвнами, утонувшими во время сплава леса, кое-где толщина их слоя достигает 7 метров</a:t>
            </a:r>
            <a:r>
              <a:rPr lang="ru-RU" sz="1200" i="1" dirty="0" smtClean="0">
                <a:solidFill>
                  <a:schemeClr val="accent1">
                    <a:lumMod val="75000"/>
                  </a:schemeClr>
                </a:solidFill>
              </a:rPr>
              <a:t>.</a:t>
            </a:r>
            <a:endParaRPr lang="ru-RU" sz="1200" i="1" dirty="0">
              <a:solidFill>
                <a:schemeClr val="accent1">
                  <a:lumMod val="75000"/>
                </a:schemeClr>
              </a:solidFill>
            </a:endParaRPr>
          </a:p>
          <a:p>
            <a:endParaRPr lang="ru-RU" i="1" dirty="0" smtClean="0">
              <a:solidFill>
                <a:schemeClr val="accent1">
                  <a:lumMod val="75000"/>
                </a:schemeClr>
              </a:solidFill>
            </a:endParaRPr>
          </a:p>
        </p:txBody>
      </p:sp>
      <p:pic>
        <p:nvPicPr>
          <p:cNvPr id="6" name="Picture 2" descr="&amp;Rcy;&amp;iecy;&amp;kcy;&amp;acy; &amp;Tcy;&amp;acy;&amp;vcy;&amp;dcy;&amp;acy;"/>
          <p:cNvPicPr>
            <a:picLocks noChangeAspect="1" noChangeArrowheads="1"/>
          </p:cNvPicPr>
          <p:nvPr/>
        </p:nvPicPr>
        <p:blipFill>
          <a:blip r:embed="rId4"/>
          <a:srcRect/>
          <a:stretch>
            <a:fillRect/>
          </a:stretch>
        </p:blipFill>
        <p:spPr bwMode="auto">
          <a:xfrm>
            <a:off x="3714744" y="4214818"/>
            <a:ext cx="2985203" cy="2319337"/>
          </a:xfrm>
          <a:prstGeom prst="ellipse">
            <a:avLst/>
          </a:prstGeom>
          <a:ln>
            <a:noFill/>
          </a:ln>
          <a:effectLst>
            <a:softEdge rad="112500"/>
          </a:effectLst>
        </p:spPr>
      </p:pic>
      <p:sp>
        <p:nvSpPr>
          <p:cNvPr id="9" name="Прямоугольник 8"/>
          <p:cNvSpPr/>
          <p:nvPr/>
        </p:nvSpPr>
        <p:spPr>
          <a:xfrm>
            <a:off x="6572264" y="4429132"/>
            <a:ext cx="2571736" cy="1938992"/>
          </a:xfrm>
          <a:prstGeom prst="rect">
            <a:avLst/>
          </a:prstGeom>
        </p:spPr>
        <p:txBody>
          <a:bodyPr wrap="square">
            <a:spAutoFit/>
          </a:bodyPr>
          <a:lstStyle/>
          <a:p>
            <a:r>
              <a:rPr lang="ru-RU" sz="1200" dirty="0" smtClean="0">
                <a:solidFill>
                  <a:schemeClr val="accent1">
                    <a:lumMod val="75000"/>
                  </a:schemeClr>
                </a:solidFill>
              </a:rPr>
              <a:t>Река очень богата рыбой, поэтому на ней развито промышленное рыболовство. Любительская рыбалка обычно тоже удачна. Летом ловят на реке и ее притоках, зимой на старицах, тихих протоках и притоках. Летом лучше ловить на лодке с мотором, зимой лучше добираться на снегоходе.</a:t>
            </a:r>
            <a:endParaRPr lang="ru-RU" sz="1200" dirty="0">
              <a:solidFill>
                <a:schemeClr val="accent1">
                  <a:lumMod val="75000"/>
                </a:schemeClr>
              </a:solidFill>
            </a:endParaRPr>
          </a:p>
        </p:txBody>
      </p:sp>
      <p:sp>
        <p:nvSpPr>
          <p:cNvPr id="2" name="Прямоугольник 1"/>
          <p:cNvSpPr/>
          <p:nvPr/>
        </p:nvSpPr>
        <p:spPr>
          <a:xfrm>
            <a:off x="500034" y="1785926"/>
            <a:ext cx="6286544" cy="584775"/>
          </a:xfrm>
          <a:prstGeom prst="rect">
            <a:avLst/>
          </a:prstGeom>
        </p:spPr>
        <p:txBody>
          <a:bodyPr wrap="square">
            <a:spAutoFit/>
          </a:bodyPr>
          <a:lstStyle/>
          <a:p>
            <a:r>
              <a:rPr lang="ru-RU" sz="1600" i="1" dirty="0">
                <a:solidFill>
                  <a:srgbClr val="FF0000"/>
                </a:solidFill>
              </a:rPr>
              <a:t>-</a:t>
            </a:r>
            <a:r>
              <a:rPr lang="ru-RU" sz="1600" i="1" dirty="0">
                <a:solidFill>
                  <a:srgbClr val="C00000"/>
                </a:solidFill>
              </a:rPr>
              <a:t>Природу, которая дает нам все для жизни, надо оберегать, спасать, защищать</a:t>
            </a:r>
            <a:endParaRPr lang="ru-RU" sz="16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285728"/>
            <a:ext cx="8001056" cy="1169551"/>
          </a:xfrm>
          <a:prstGeom prst="rect">
            <a:avLst/>
          </a:prstGeom>
        </p:spPr>
        <p:txBody>
          <a:bodyPr wrap="square">
            <a:spAutoFit/>
          </a:bodyPr>
          <a:lstStyle/>
          <a:p>
            <a:r>
              <a:rPr lang="ru-RU" sz="1400" i="1" dirty="0" smtClean="0">
                <a:solidFill>
                  <a:schemeClr val="accent3">
                    <a:lumMod val="60000"/>
                    <a:lumOff val="40000"/>
                  </a:schemeClr>
                </a:solidFill>
              </a:rPr>
              <a:t>Тавда относится к самому богатому рыбному бассейну в Сибири, к Обь-Иртышскому.В Тавду заходит стерлядь и сибирский осётр (местное название — лобарь), из сиговых — нельма, из лососевых — таймень. В речках, в водоёмах, не испытывающих недостаток кислорода, водятся щука, язь, плотва (желтоглазый подвид называется чебак, а красноглазый — сорога), окунь, ёрш, налим, пескарь, линь, лещ, красноперка, елец, вьюн.</a:t>
            </a:r>
            <a:endParaRPr lang="ru-RU" sz="1400" i="1" dirty="0">
              <a:solidFill>
                <a:schemeClr val="accent3">
                  <a:lumMod val="60000"/>
                  <a:lumOff val="40000"/>
                </a:schemeClr>
              </a:solidFill>
            </a:endParaRPr>
          </a:p>
        </p:txBody>
      </p:sp>
      <p:pic>
        <p:nvPicPr>
          <p:cNvPr id="5122" name="Picture 2" descr="&amp;Rcy;&amp;iecy;&amp;kcy;&amp;acy; &amp;Tcy;&amp;acy;&amp;vcy;&amp;dcy;&amp;acy;"/>
          <p:cNvPicPr>
            <a:picLocks noChangeAspect="1" noChangeArrowheads="1"/>
          </p:cNvPicPr>
          <p:nvPr/>
        </p:nvPicPr>
        <p:blipFill>
          <a:blip r:embed="rId2"/>
          <a:srcRect/>
          <a:stretch>
            <a:fillRect/>
          </a:stretch>
        </p:blipFill>
        <p:spPr bwMode="auto">
          <a:xfrm>
            <a:off x="2143108" y="1643050"/>
            <a:ext cx="4286280" cy="2861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4" name="Picture 4" descr="&amp;Rcy;&amp;iecy;&amp;kcy;&amp;acy; &amp;Tcy;&amp;acy;&amp;vcy;&amp;dcy;&amp;acy;"/>
          <p:cNvPicPr>
            <a:picLocks noChangeAspect="1" noChangeArrowheads="1"/>
          </p:cNvPicPr>
          <p:nvPr/>
        </p:nvPicPr>
        <p:blipFill>
          <a:blip r:embed="rId3" cstate="print"/>
          <a:srcRect/>
          <a:stretch>
            <a:fillRect/>
          </a:stretch>
        </p:blipFill>
        <p:spPr bwMode="auto">
          <a:xfrm>
            <a:off x="-9805" y="2928934"/>
            <a:ext cx="2037456" cy="2603416"/>
          </a:xfrm>
          <a:prstGeom prst="ellipse">
            <a:avLst/>
          </a:prstGeom>
          <a:ln>
            <a:noFill/>
          </a:ln>
          <a:effectLst>
            <a:softEdge rad="112500"/>
          </a:effectLst>
        </p:spPr>
      </p:pic>
      <p:pic>
        <p:nvPicPr>
          <p:cNvPr id="8" name="Picture 4" descr="print"/>
          <p:cNvPicPr>
            <a:picLocks noChangeAspect="1" noChangeArrowheads="1"/>
          </p:cNvPicPr>
          <p:nvPr/>
        </p:nvPicPr>
        <p:blipFill>
          <a:blip r:embed="rId4"/>
          <a:srcRect/>
          <a:stretch>
            <a:fillRect/>
          </a:stretch>
        </p:blipFill>
        <p:spPr bwMode="auto">
          <a:xfrm>
            <a:off x="1738325" y="4929198"/>
            <a:ext cx="2476485" cy="1857364"/>
          </a:xfrm>
          <a:prstGeom prst="ellipse">
            <a:avLst/>
          </a:prstGeom>
          <a:ln>
            <a:noFill/>
          </a:ln>
          <a:effectLst>
            <a:softEdge rad="112500"/>
          </a:effectLst>
        </p:spPr>
      </p:pic>
      <p:pic>
        <p:nvPicPr>
          <p:cNvPr id="6" name="Picture 4" descr="http://www.adm-tavda.ru/userfiles/%D1%83%D1%80%D0%BE%D0%B2%D0%B5%D0%BD%D1%8C%20%D0%B2%D0%BE%D0%B4%D1%8B.jpg"/>
          <p:cNvPicPr>
            <a:picLocks noChangeAspect="1" noChangeArrowheads="1"/>
          </p:cNvPicPr>
          <p:nvPr/>
        </p:nvPicPr>
        <p:blipFill>
          <a:blip r:embed="rId5" cstate="print"/>
          <a:srcRect/>
          <a:stretch>
            <a:fillRect/>
          </a:stretch>
        </p:blipFill>
        <p:spPr bwMode="auto">
          <a:xfrm>
            <a:off x="4857752" y="4152141"/>
            <a:ext cx="4071966" cy="2705859"/>
          </a:xfrm>
          <a:prstGeom prst="ellipse">
            <a:avLst/>
          </a:prstGeom>
          <a:ln>
            <a:noFill/>
          </a:ln>
          <a:effectLst>
            <a:softEdge rad="112500"/>
          </a:effectLst>
        </p:spPr>
      </p:pic>
      <p:pic>
        <p:nvPicPr>
          <p:cNvPr id="7" name="Picture 2" descr="http://static.panoramio.com/photos/large/20859623.jpg"/>
          <p:cNvPicPr>
            <a:picLocks noChangeAspect="1" noChangeArrowheads="1"/>
          </p:cNvPicPr>
          <p:nvPr/>
        </p:nvPicPr>
        <p:blipFill>
          <a:blip r:embed="rId6"/>
          <a:srcRect/>
          <a:stretch>
            <a:fillRect/>
          </a:stretch>
        </p:blipFill>
        <p:spPr bwMode="auto">
          <a:xfrm>
            <a:off x="6360094" y="2714620"/>
            <a:ext cx="2783906" cy="1857388"/>
          </a:xfrm>
          <a:prstGeom prst="ellipse">
            <a:avLst/>
          </a:prstGeom>
          <a:ln>
            <a:noFill/>
          </a:ln>
          <a:effectLst>
            <a:softEdge rad="112500"/>
          </a:effectLst>
        </p:spPr>
      </p:pic>
      <p:sp>
        <p:nvSpPr>
          <p:cNvPr id="9" name="TextBox 8"/>
          <p:cNvSpPr txBox="1"/>
          <p:nvPr/>
        </p:nvSpPr>
        <p:spPr>
          <a:xfrm flipH="1">
            <a:off x="6357950" y="4643446"/>
            <a:ext cx="2428892" cy="338554"/>
          </a:xfrm>
          <a:prstGeom prst="rect">
            <a:avLst/>
          </a:prstGeom>
          <a:noFill/>
        </p:spPr>
        <p:txBody>
          <a:bodyPr wrap="square" rtlCol="0">
            <a:spAutoFit/>
          </a:bodyPr>
          <a:lstStyle/>
          <a:p>
            <a:r>
              <a:rPr lang="ru-RU" sz="1600" dirty="0" smtClean="0">
                <a:solidFill>
                  <a:schemeClr val="accent3">
                    <a:lumMod val="60000"/>
                    <a:lumOff val="40000"/>
                  </a:schemeClr>
                </a:solidFill>
              </a:rPr>
              <a:t>Паводок на реке</a:t>
            </a:r>
            <a:endParaRPr lang="ru-RU" sz="1600" dirty="0">
              <a:solidFill>
                <a:schemeClr val="accent3">
                  <a:lumMod val="60000"/>
                  <a:lumOff val="40000"/>
                </a:schemeClr>
              </a:solidFill>
            </a:endParaRPr>
          </a:p>
        </p:txBody>
      </p:sp>
      <p:sp>
        <p:nvSpPr>
          <p:cNvPr id="10" name="Прямоугольник 9"/>
          <p:cNvSpPr/>
          <p:nvPr/>
        </p:nvSpPr>
        <p:spPr>
          <a:xfrm flipH="1">
            <a:off x="6858016" y="2285992"/>
            <a:ext cx="2285984" cy="523220"/>
          </a:xfrm>
          <a:prstGeom prst="rect">
            <a:avLst/>
          </a:prstGeom>
        </p:spPr>
        <p:txBody>
          <a:bodyPr wrap="square">
            <a:spAutoFit/>
          </a:bodyPr>
          <a:lstStyle/>
          <a:p>
            <a:r>
              <a:rPr lang="ru-RU" sz="1400" dirty="0" smtClean="0">
                <a:solidFill>
                  <a:schemeClr val="accent3">
                    <a:lumMod val="60000"/>
                    <a:lumOff val="40000"/>
                  </a:schemeClr>
                </a:solidFill>
              </a:rPr>
              <a:t>Железнодорожный мост через реку Тавду</a:t>
            </a:r>
            <a:endParaRPr lang="ru-RU" sz="1400" dirty="0">
              <a:solidFill>
                <a:schemeClr val="accent3">
                  <a:lumMod val="60000"/>
                  <a:lumOff val="40000"/>
                </a:schemeClr>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mp;Rcy;&amp;iecy;&amp;kcy;&amp;acy; &amp;Tcy;&amp;acy;&amp;vcy;&amp;dcy;&amp;acy;"/>
          <p:cNvPicPr>
            <a:picLocks noChangeAspect="1" noChangeArrowheads="1"/>
          </p:cNvPicPr>
          <p:nvPr/>
        </p:nvPicPr>
        <p:blipFill>
          <a:blip r:embed="rId2"/>
          <a:srcRect/>
          <a:stretch>
            <a:fillRect/>
          </a:stretch>
        </p:blipFill>
        <p:spPr bwMode="auto">
          <a:xfrm>
            <a:off x="0" y="214290"/>
            <a:ext cx="5043057" cy="2457553"/>
          </a:xfrm>
          <a:prstGeom prst="ellipse">
            <a:avLst/>
          </a:prstGeom>
          <a:ln>
            <a:noFill/>
          </a:ln>
          <a:effectLst>
            <a:softEdge rad="112500"/>
          </a:effectLst>
        </p:spPr>
      </p:pic>
      <p:sp>
        <p:nvSpPr>
          <p:cNvPr id="3" name="Прямоугольник 2"/>
          <p:cNvSpPr/>
          <p:nvPr/>
        </p:nvSpPr>
        <p:spPr>
          <a:xfrm>
            <a:off x="285720" y="0"/>
            <a:ext cx="6516506" cy="369332"/>
          </a:xfrm>
          <a:prstGeom prst="rect">
            <a:avLst/>
          </a:prstGeom>
        </p:spPr>
        <p:txBody>
          <a:bodyPr wrap="square">
            <a:spAutoFit/>
          </a:bodyPr>
          <a:lstStyle/>
          <a:p>
            <a:r>
              <a:rPr lang="ru-RU" sz="1600" b="1" i="1" dirty="0" smtClean="0">
                <a:solidFill>
                  <a:schemeClr val="accent3">
                    <a:lumMod val="60000"/>
                    <a:lumOff val="40000"/>
                  </a:schemeClr>
                </a:solidFill>
              </a:rPr>
              <a:t>Река судоходна на большом протяжении</a:t>
            </a:r>
            <a:r>
              <a:rPr lang="ru-RU" b="1" i="1" dirty="0" smtClean="0">
                <a:solidFill>
                  <a:schemeClr val="accent3">
                    <a:lumMod val="60000"/>
                    <a:lumOff val="40000"/>
                  </a:schemeClr>
                </a:solidFill>
              </a:rPr>
              <a:t>.</a:t>
            </a:r>
            <a:endParaRPr lang="ru-RU" b="1" i="1" dirty="0">
              <a:solidFill>
                <a:schemeClr val="accent3">
                  <a:lumMod val="60000"/>
                  <a:lumOff val="40000"/>
                </a:schemeClr>
              </a:solidFill>
            </a:endParaRPr>
          </a:p>
        </p:txBody>
      </p:sp>
      <p:sp>
        <p:nvSpPr>
          <p:cNvPr id="4" name="Прямоугольник 3"/>
          <p:cNvSpPr/>
          <p:nvPr/>
        </p:nvSpPr>
        <p:spPr>
          <a:xfrm>
            <a:off x="285720" y="1928803"/>
            <a:ext cx="3357586" cy="954107"/>
          </a:xfrm>
          <a:prstGeom prst="rect">
            <a:avLst/>
          </a:prstGeom>
        </p:spPr>
        <p:txBody>
          <a:bodyPr wrap="square">
            <a:spAutoFit/>
          </a:bodyPr>
          <a:lstStyle/>
          <a:p>
            <a:r>
              <a:rPr lang="ru-RU" sz="1400" b="1" dirty="0" smtClean="0">
                <a:solidFill>
                  <a:srgbClr val="002060"/>
                </a:solidFill>
              </a:rPr>
              <a:t>Населённые пункты</a:t>
            </a:r>
            <a:br>
              <a:rPr lang="ru-RU" sz="1400" b="1" dirty="0" smtClean="0">
                <a:solidFill>
                  <a:srgbClr val="002060"/>
                </a:solidFill>
              </a:rPr>
            </a:br>
            <a:r>
              <a:rPr lang="ru-RU" sz="1400" b="1" dirty="0" smtClean="0">
                <a:solidFill>
                  <a:srgbClr val="002060"/>
                </a:solidFill>
              </a:rPr>
              <a:t>пос. Таборы</a:t>
            </a:r>
            <a:br>
              <a:rPr lang="ru-RU" sz="1400" b="1" dirty="0" smtClean="0">
                <a:solidFill>
                  <a:srgbClr val="002060"/>
                </a:solidFill>
              </a:rPr>
            </a:br>
            <a:r>
              <a:rPr lang="ru-RU" sz="1400" b="1" dirty="0" smtClean="0">
                <a:solidFill>
                  <a:srgbClr val="002060"/>
                </a:solidFill>
              </a:rPr>
              <a:t>г. Тавда</a:t>
            </a:r>
            <a:br>
              <a:rPr lang="ru-RU" sz="1400" b="1" dirty="0" smtClean="0">
                <a:solidFill>
                  <a:srgbClr val="002060"/>
                </a:solidFill>
              </a:rPr>
            </a:br>
            <a:r>
              <a:rPr lang="ru-RU" sz="1400" b="1" dirty="0" smtClean="0">
                <a:solidFill>
                  <a:srgbClr val="002060"/>
                </a:solidFill>
              </a:rPr>
              <a:t>пос. Нижняя Тавда</a:t>
            </a:r>
            <a:endParaRPr lang="ru-RU" sz="1400" b="1" dirty="0">
              <a:solidFill>
                <a:srgbClr val="002060"/>
              </a:solidFill>
            </a:endParaRPr>
          </a:p>
        </p:txBody>
      </p:sp>
      <p:pic>
        <p:nvPicPr>
          <p:cNvPr id="6148" name="Picture 4" descr="http://img-fotki.yandex.ru/get/6811/88736090.1e9/0_df8ff_c1900933_XL.jpg"/>
          <p:cNvPicPr>
            <a:picLocks noChangeAspect="1" noChangeArrowheads="1"/>
          </p:cNvPicPr>
          <p:nvPr/>
        </p:nvPicPr>
        <p:blipFill>
          <a:blip r:embed="rId3"/>
          <a:srcRect/>
          <a:stretch>
            <a:fillRect/>
          </a:stretch>
        </p:blipFill>
        <p:spPr bwMode="auto">
          <a:xfrm>
            <a:off x="5268868" y="3145316"/>
            <a:ext cx="3833786" cy="2554260"/>
          </a:xfrm>
          <a:prstGeom prst="ellipse">
            <a:avLst/>
          </a:prstGeom>
          <a:ln>
            <a:noFill/>
          </a:ln>
          <a:effectLst>
            <a:softEdge rad="112500"/>
          </a:effectLst>
        </p:spPr>
      </p:pic>
      <p:sp>
        <p:nvSpPr>
          <p:cNvPr id="6" name="Прямоугольник 5"/>
          <p:cNvSpPr/>
          <p:nvPr/>
        </p:nvSpPr>
        <p:spPr>
          <a:xfrm>
            <a:off x="5929322" y="2681919"/>
            <a:ext cx="2963158" cy="584775"/>
          </a:xfrm>
          <a:prstGeom prst="rect">
            <a:avLst/>
          </a:prstGeom>
        </p:spPr>
        <p:txBody>
          <a:bodyPr wrap="square">
            <a:spAutoFit/>
          </a:bodyPr>
          <a:lstStyle/>
          <a:p>
            <a:r>
              <a:rPr lang="ru-RU" sz="1600" b="1" i="1" dirty="0" smtClean="0">
                <a:solidFill>
                  <a:schemeClr val="accent3">
                    <a:lumMod val="60000"/>
                    <a:lumOff val="40000"/>
                  </a:schemeClr>
                </a:solidFill>
              </a:rPr>
              <a:t>Тавда большей частью судоходная река. </a:t>
            </a:r>
            <a:endParaRPr lang="ru-RU" sz="1600" b="1" i="1" dirty="0">
              <a:solidFill>
                <a:schemeClr val="accent3">
                  <a:lumMod val="60000"/>
                  <a:lumOff val="40000"/>
                </a:schemeClr>
              </a:solidFill>
            </a:endParaRPr>
          </a:p>
        </p:txBody>
      </p:sp>
      <p:pic>
        <p:nvPicPr>
          <p:cNvPr id="6150" name="Picture 6" descr="https://bashny.net/uploads/images/00/00/13/2014/02/25/692d76c7f8.jpg"/>
          <p:cNvPicPr>
            <a:picLocks noChangeAspect="1" noChangeArrowheads="1"/>
          </p:cNvPicPr>
          <p:nvPr/>
        </p:nvPicPr>
        <p:blipFill>
          <a:blip r:embed="rId4"/>
          <a:srcRect/>
          <a:stretch>
            <a:fillRect/>
          </a:stretch>
        </p:blipFill>
        <p:spPr bwMode="auto">
          <a:xfrm>
            <a:off x="285720" y="2714620"/>
            <a:ext cx="3323404" cy="2516180"/>
          </a:xfrm>
          <a:prstGeom prst="ellipse">
            <a:avLst/>
          </a:prstGeom>
          <a:ln>
            <a:noFill/>
          </a:ln>
          <a:effectLst>
            <a:softEdge rad="112500"/>
          </a:effectLst>
        </p:spPr>
      </p:pic>
      <p:pic>
        <p:nvPicPr>
          <p:cNvPr id="6154" name="Picture 10" descr="https://tavda.info/photo/s_novopashin/thumbs/tn_02_tavda_river.jpg"/>
          <p:cNvPicPr>
            <a:picLocks noChangeAspect="1" noChangeArrowheads="1"/>
          </p:cNvPicPr>
          <p:nvPr/>
        </p:nvPicPr>
        <p:blipFill>
          <a:blip r:embed="rId5"/>
          <a:srcRect/>
          <a:stretch>
            <a:fillRect/>
          </a:stretch>
        </p:blipFill>
        <p:spPr bwMode="auto">
          <a:xfrm>
            <a:off x="3143240" y="2285992"/>
            <a:ext cx="2578829" cy="2428892"/>
          </a:xfrm>
          <a:prstGeom prst="ellipse">
            <a:avLst/>
          </a:prstGeom>
          <a:ln>
            <a:noFill/>
          </a:ln>
          <a:effectLst>
            <a:softEdge rad="112500"/>
          </a:effectLst>
        </p:spPr>
      </p:pic>
      <p:pic>
        <p:nvPicPr>
          <p:cNvPr id="6156" name="Picture 12" descr="http://19ofps.adm-tavda.ru/sites/default/files/pictures/tavda_pereprava_2008_07_05.jpg"/>
          <p:cNvPicPr>
            <a:picLocks noChangeAspect="1" noChangeArrowheads="1"/>
          </p:cNvPicPr>
          <p:nvPr/>
        </p:nvPicPr>
        <p:blipFill>
          <a:blip r:embed="rId6" cstate="print"/>
          <a:srcRect/>
          <a:stretch>
            <a:fillRect/>
          </a:stretch>
        </p:blipFill>
        <p:spPr bwMode="auto">
          <a:xfrm>
            <a:off x="5072066" y="558517"/>
            <a:ext cx="3500463" cy="2215605"/>
          </a:xfrm>
          <a:prstGeom prst="ellipse">
            <a:avLst/>
          </a:prstGeom>
          <a:ln>
            <a:noFill/>
          </a:ln>
          <a:effectLst>
            <a:softEdge rad="112500"/>
          </a:effectLst>
        </p:spPr>
      </p:pic>
      <p:sp>
        <p:nvSpPr>
          <p:cNvPr id="11" name="TextBox 10"/>
          <p:cNvSpPr txBox="1"/>
          <p:nvPr/>
        </p:nvSpPr>
        <p:spPr>
          <a:xfrm>
            <a:off x="5072066" y="142852"/>
            <a:ext cx="3500462" cy="584775"/>
          </a:xfrm>
          <a:prstGeom prst="rect">
            <a:avLst/>
          </a:prstGeom>
          <a:noFill/>
        </p:spPr>
        <p:txBody>
          <a:bodyPr wrap="square" rtlCol="0">
            <a:spAutoFit/>
          </a:bodyPr>
          <a:lstStyle/>
          <a:p>
            <a:r>
              <a:rPr lang="ru-RU" sz="1600" b="1" i="1" dirty="0" smtClean="0">
                <a:solidFill>
                  <a:schemeClr val="accent3">
                    <a:lumMod val="60000"/>
                    <a:lumOff val="40000"/>
                  </a:schemeClr>
                </a:solidFill>
              </a:rPr>
              <a:t>Переправа через реку Тавда на п. Моторный</a:t>
            </a:r>
            <a:endParaRPr lang="ru-RU" sz="1600" b="1" i="1" dirty="0">
              <a:solidFill>
                <a:schemeClr val="accent3">
                  <a:lumMod val="60000"/>
                  <a:lumOff val="40000"/>
                </a:schemeClr>
              </a:solidFill>
            </a:endParaRPr>
          </a:p>
        </p:txBody>
      </p:sp>
      <p:sp>
        <p:nvSpPr>
          <p:cNvPr id="2" name="Прямоугольник 1"/>
          <p:cNvSpPr/>
          <p:nvPr/>
        </p:nvSpPr>
        <p:spPr>
          <a:xfrm>
            <a:off x="714348" y="4929199"/>
            <a:ext cx="8250139" cy="2031325"/>
          </a:xfrm>
          <a:prstGeom prst="rect">
            <a:avLst/>
          </a:prstGeom>
        </p:spPr>
        <p:txBody>
          <a:bodyPr wrap="square">
            <a:spAutoFit/>
          </a:bodyPr>
          <a:lstStyle/>
          <a:p>
            <a:r>
              <a:rPr lang="ru-RU" sz="1400" b="1" i="1" dirty="0">
                <a:solidFill>
                  <a:srgbClr val="002060"/>
                </a:solidFill>
              </a:rPr>
              <a:t>Речка, реченька, река</a:t>
            </a:r>
            <a:br>
              <a:rPr lang="ru-RU" sz="1400" b="1" i="1" dirty="0">
                <a:solidFill>
                  <a:srgbClr val="002060"/>
                </a:solidFill>
              </a:rPr>
            </a:br>
            <a:r>
              <a:rPr lang="ru-RU" sz="1400" b="1" i="1" dirty="0">
                <a:solidFill>
                  <a:srgbClr val="002060"/>
                </a:solidFill>
              </a:rPr>
              <a:t>Широка и глубока.</a:t>
            </a:r>
            <a:br>
              <a:rPr lang="ru-RU" sz="1400" b="1" i="1" dirty="0">
                <a:solidFill>
                  <a:srgbClr val="002060"/>
                </a:solidFill>
              </a:rPr>
            </a:br>
            <a:r>
              <a:rPr lang="ru-RU" sz="1400" b="1" i="1" dirty="0">
                <a:solidFill>
                  <a:srgbClr val="002060"/>
                </a:solidFill>
              </a:rPr>
              <a:t>Ты течёшь между полей,</a:t>
            </a:r>
            <a:br>
              <a:rPr lang="ru-RU" sz="1400" b="1" i="1" dirty="0">
                <a:solidFill>
                  <a:srgbClr val="002060"/>
                </a:solidFill>
              </a:rPr>
            </a:br>
            <a:r>
              <a:rPr lang="ru-RU" sz="1400" b="1" i="1" dirty="0">
                <a:solidFill>
                  <a:srgbClr val="002060"/>
                </a:solidFill>
              </a:rPr>
              <a:t>Городов и деревень.</a:t>
            </a:r>
            <a:br>
              <a:rPr lang="ru-RU" sz="1400" b="1" i="1" dirty="0">
                <a:solidFill>
                  <a:srgbClr val="002060"/>
                </a:solidFill>
              </a:rPr>
            </a:br>
            <a:r>
              <a:rPr lang="ru-RU" sz="1400" b="1" i="1" dirty="0">
                <a:solidFill>
                  <a:srgbClr val="002060"/>
                </a:solidFill>
              </a:rPr>
              <a:t>Подо льдом бежишь зимой,</a:t>
            </a:r>
            <a:br>
              <a:rPr lang="ru-RU" sz="1400" b="1" i="1" dirty="0">
                <a:solidFill>
                  <a:srgbClr val="002060"/>
                </a:solidFill>
              </a:rPr>
            </a:br>
            <a:r>
              <a:rPr lang="ru-RU" sz="1400" b="1" i="1" dirty="0">
                <a:solidFill>
                  <a:srgbClr val="002060"/>
                </a:solidFill>
              </a:rPr>
              <a:t>Разливаешься весной,</a:t>
            </a:r>
            <a:br>
              <a:rPr lang="ru-RU" sz="1400" b="1" i="1" dirty="0">
                <a:solidFill>
                  <a:srgbClr val="002060"/>
                </a:solidFill>
              </a:rPr>
            </a:br>
            <a:r>
              <a:rPr lang="ru-RU" sz="1400" b="1" i="1" dirty="0" smtClean="0">
                <a:solidFill>
                  <a:srgbClr val="002060"/>
                </a:solidFill>
              </a:rPr>
              <a:t>В </a:t>
            </a:r>
            <a:r>
              <a:rPr lang="ru-RU" sz="1400" b="1" i="1" dirty="0">
                <a:solidFill>
                  <a:srgbClr val="002060"/>
                </a:solidFill>
              </a:rPr>
              <a:t>осень </a:t>
            </a:r>
            <a:r>
              <a:rPr lang="ru-RU" sz="1400" b="1" i="1" dirty="0" smtClean="0">
                <a:solidFill>
                  <a:srgbClr val="002060"/>
                </a:solidFill>
              </a:rPr>
              <a:t>листья-корабли</a:t>
            </a:r>
          </a:p>
          <a:p>
            <a:r>
              <a:rPr lang="ru-RU" sz="1400" b="1" i="1" dirty="0" smtClean="0">
                <a:solidFill>
                  <a:srgbClr val="002060"/>
                </a:solidFill>
              </a:rPr>
              <a:t>Тихо плавали все дни.</a:t>
            </a:r>
            <a:r>
              <a:rPr lang="ru-RU" sz="1400" b="1" i="1" dirty="0">
                <a:solidFill>
                  <a:srgbClr val="002060"/>
                </a:solidFill>
              </a:rPr>
              <a:t/>
            </a:r>
            <a:br>
              <a:rPr lang="ru-RU" sz="1400" b="1" i="1" dirty="0">
                <a:solidFill>
                  <a:srgbClr val="002060"/>
                </a:solidFill>
              </a:rPr>
            </a:br>
            <a:endParaRPr lang="ru-RU" sz="1400" b="1" i="1" dirty="0">
              <a:solidFill>
                <a:srgbClr val="002060"/>
              </a:solidFill>
            </a:endParaRPr>
          </a:p>
        </p:txBody>
      </p:sp>
      <p:sp>
        <p:nvSpPr>
          <p:cNvPr id="5" name="Прямоугольник 4"/>
          <p:cNvSpPr/>
          <p:nvPr/>
        </p:nvSpPr>
        <p:spPr>
          <a:xfrm>
            <a:off x="3851920" y="4653136"/>
            <a:ext cx="3006079" cy="1877437"/>
          </a:xfrm>
          <a:prstGeom prst="rect">
            <a:avLst/>
          </a:prstGeom>
        </p:spPr>
        <p:txBody>
          <a:bodyPr wrap="square">
            <a:spAutoFit/>
          </a:bodyPr>
          <a:lstStyle/>
          <a:p>
            <a:r>
              <a:rPr lang="ru-RU" dirty="0"/>
              <a:t/>
            </a:r>
            <a:br>
              <a:rPr lang="ru-RU" dirty="0"/>
            </a:br>
            <a:r>
              <a:rPr lang="ru-RU" sz="1400" b="1" i="1" dirty="0" smtClean="0">
                <a:solidFill>
                  <a:srgbClr val="002060"/>
                </a:solidFill>
              </a:rPr>
              <a:t>Ты </a:t>
            </a:r>
            <a:r>
              <a:rPr lang="ru-RU" sz="1400" b="1" i="1" dirty="0">
                <a:solidFill>
                  <a:srgbClr val="002060"/>
                </a:solidFill>
              </a:rPr>
              <a:t>для рыбы-дом родной.</a:t>
            </a:r>
            <a:br>
              <a:rPr lang="ru-RU" sz="1400" b="1" i="1" dirty="0">
                <a:solidFill>
                  <a:srgbClr val="002060"/>
                </a:solidFill>
              </a:rPr>
            </a:br>
            <a:r>
              <a:rPr lang="ru-RU" sz="1400" b="1" i="1" dirty="0">
                <a:solidFill>
                  <a:srgbClr val="002060"/>
                </a:solidFill>
              </a:rPr>
              <a:t>Для животных-водопой.</a:t>
            </a:r>
            <a:br>
              <a:rPr lang="ru-RU" sz="1400" b="1" i="1" dirty="0">
                <a:solidFill>
                  <a:srgbClr val="002060"/>
                </a:solidFill>
              </a:rPr>
            </a:br>
            <a:r>
              <a:rPr lang="ru-RU" sz="1400" b="1" i="1" dirty="0">
                <a:solidFill>
                  <a:srgbClr val="002060"/>
                </a:solidFill>
              </a:rPr>
              <a:t>Звёздам-зеркало большое.</a:t>
            </a:r>
            <a:br>
              <a:rPr lang="ru-RU" sz="1400" b="1" i="1" dirty="0">
                <a:solidFill>
                  <a:srgbClr val="002060"/>
                </a:solidFill>
              </a:rPr>
            </a:br>
            <a:r>
              <a:rPr lang="ru-RU" sz="1400" b="1" i="1" dirty="0">
                <a:solidFill>
                  <a:srgbClr val="002060"/>
                </a:solidFill>
              </a:rPr>
              <a:t>По ночам они не спят.</a:t>
            </a:r>
            <a:br>
              <a:rPr lang="ru-RU" sz="1400" b="1" i="1" dirty="0">
                <a:solidFill>
                  <a:srgbClr val="002060"/>
                </a:solidFill>
              </a:rPr>
            </a:br>
            <a:r>
              <a:rPr lang="ru-RU" sz="1400" b="1" i="1" dirty="0">
                <a:solidFill>
                  <a:srgbClr val="002060"/>
                </a:solidFill>
              </a:rPr>
              <a:t>До утра в тебя глядят.</a:t>
            </a:r>
            <a:br>
              <a:rPr lang="ru-RU" sz="1400" b="1" i="1" dirty="0">
                <a:solidFill>
                  <a:srgbClr val="002060"/>
                </a:solidFill>
              </a:rPr>
            </a:br>
            <a:r>
              <a:rPr lang="ru-RU" sz="1400" b="1" i="1" dirty="0">
                <a:solidFill>
                  <a:srgbClr val="002060"/>
                </a:solidFill>
              </a:rPr>
              <a:t/>
            </a:r>
            <a:br>
              <a:rPr lang="ru-RU" sz="1400" b="1" i="1" dirty="0">
                <a:solidFill>
                  <a:srgbClr val="002060"/>
                </a:solidFill>
              </a:rPr>
            </a:br>
            <a:r>
              <a:rPr lang="ru-RU" sz="1400" b="1" i="1" dirty="0">
                <a:solidFill>
                  <a:srgbClr val="002060"/>
                </a:solidFill>
              </a:rPr>
              <a:t>Ашапина Т.</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428604"/>
            <a:ext cx="2857520" cy="571504"/>
          </a:xfrm>
        </p:spPr>
        <p:txBody>
          <a:bodyPr>
            <a:normAutofit/>
          </a:bodyPr>
          <a:lstStyle/>
          <a:p>
            <a:r>
              <a:rPr lang="ru-RU" sz="1600" b="1" i="1" dirty="0" smtClean="0">
                <a:solidFill>
                  <a:schemeClr val="accent3">
                    <a:lumMod val="60000"/>
                    <a:lumOff val="40000"/>
                  </a:schemeClr>
                </a:solidFill>
              </a:rPr>
              <a:t>Просмотр презентации</a:t>
            </a:r>
            <a:endParaRPr lang="ru-RU" sz="1600" b="1" i="1" dirty="0">
              <a:solidFill>
                <a:schemeClr val="accent3">
                  <a:lumMod val="60000"/>
                  <a:lumOff val="40000"/>
                </a:schemeClr>
              </a:solidFill>
            </a:endParaRPr>
          </a:p>
        </p:txBody>
      </p:sp>
      <p:pic>
        <p:nvPicPr>
          <p:cNvPr id="10" name="Picture 4" descr="tavda"/>
          <p:cNvPicPr>
            <a:picLocks noChangeAspect="1" noChangeArrowheads="1"/>
          </p:cNvPicPr>
          <p:nvPr/>
        </p:nvPicPr>
        <p:blipFill>
          <a:blip r:embed="rId2"/>
          <a:srcRect/>
          <a:stretch>
            <a:fillRect/>
          </a:stretch>
        </p:blipFill>
        <p:spPr bwMode="auto">
          <a:xfrm>
            <a:off x="227739" y="1074935"/>
            <a:ext cx="3820382" cy="2786058"/>
          </a:xfrm>
          <a:prstGeom prst="rect">
            <a:avLst/>
          </a:prstGeom>
          <a:ln>
            <a:noFill/>
          </a:ln>
          <a:effectLst>
            <a:softEdge rad="112500"/>
          </a:effectLst>
          <a:scene3d>
            <a:camera prst="perspectiveRelaxedModerately"/>
            <a:lightRig rig="threePt" dir="t"/>
          </a:scene3d>
        </p:spPr>
      </p:pic>
      <p:sp>
        <p:nvSpPr>
          <p:cNvPr id="11" name="TextBox 10"/>
          <p:cNvSpPr txBox="1"/>
          <p:nvPr/>
        </p:nvSpPr>
        <p:spPr>
          <a:xfrm>
            <a:off x="500034" y="714356"/>
            <a:ext cx="4000528" cy="369332"/>
          </a:xfrm>
          <a:prstGeom prst="rect">
            <a:avLst/>
          </a:prstGeom>
          <a:noFill/>
        </p:spPr>
        <p:txBody>
          <a:bodyPr wrap="square" rtlCol="0">
            <a:spAutoFit/>
          </a:bodyPr>
          <a:lstStyle/>
          <a:p>
            <a:r>
              <a:rPr lang="ru-RU" b="1" i="1" dirty="0" smtClean="0">
                <a:solidFill>
                  <a:schemeClr val="accent3">
                    <a:lumMod val="60000"/>
                    <a:lumOff val="40000"/>
                  </a:schemeClr>
                </a:solidFill>
              </a:rPr>
              <a:t>«Река Тавда»</a:t>
            </a:r>
            <a:endParaRPr lang="ru-RU" b="1" i="1" dirty="0">
              <a:solidFill>
                <a:schemeClr val="accent3">
                  <a:lumMod val="60000"/>
                  <a:lumOff val="40000"/>
                </a:schemeClr>
              </a:solidFill>
            </a:endParaRPr>
          </a:p>
        </p:txBody>
      </p:sp>
      <p:pic>
        <p:nvPicPr>
          <p:cNvPr id="19" name="Picture 4" descr="7849403c802c"/>
          <p:cNvPicPr>
            <a:picLocks noChangeAspect="1" noChangeArrowheads="1"/>
          </p:cNvPicPr>
          <p:nvPr/>
        </p:nvPicPr>
        <p:blipFill>
          <a:blip r:embed="rId3"/>
          <a:srcRect/>
          <a:stretch>
            <a:fillRect/>
          </a:stretch>
        </p:blipFill>
        <p:spPr bwMode="auto">
          <a:xfrm>
            <a:off x="4048121" y="1658127"/>
            <a:ext cx="3524275" cy="26432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0" name="Прямоугольник 19"/>
          <p:cNvSpPr/>
          <p:nvPr/>
        </p:nvSpPr>
        <p:spPr>
          <a:xfrm>
            <a:off x="4048121" y="428604"/>
            <a:ext cx="2809879" cy="338554"/>
          </a:xfrm>
          <a:prstGeom prst="rect">
            <a:avLst/>
          </a:prstGeom>
        </p:spPr>
        <p:txBody>
          <a:bodyPr wrap="square">
            <a:spAutoFit/>
          </a:bodyPr>
          <a:lstStyle/>
          <a:p>
            <a:pPr>
              <a:spcBef>
                <a:spcPct val="50000"/>
              </a:spcBef>
            </a:pPr>
            <a:r>
              <a:rPr lang="ru-RU" sz="1600" b="1" i="1" dirty="0" smtClean="0">
                <a:solidFill>
                  <a:schemeClr val="accent3">
                    <a:lumMod val="60000"/>
                    <a:lumOff val="40000"/>
                  </a:schemeClr>
                </a:solidFill>
              </a:rPr>
              <a:t>Притоки Реки Тавды:</a:t>
            </a:r>
            <a:endParaRPr lang="ru-RU" sz="1600" b="1" i="1" dirty="0">
              <a:solidFill>
                <a:schemeClr val="accent3">
                  <a:lumMod val="60000"/>
                  <a:lumOff val="40000"/>
                </a:schemeClr>
              </a:solidFill>
            </a:endParaRPr>
          </a:p>
        </p:txBody>
      </p:sp>
      <p:sp>
        <p:nvSpPr>
          <p:cNvPr id="21" name="Прямоугольник 20"/>
          <p:cNvSpPr/>
          <p:nvPr/>
        </p:nvSpPr>
        <p:spPr>
          <a:xfrm flipH="1">
            <a:off x="4643438" y="857232"/>
            <a:ext cx="2000264" cy="1277273"/>
          </a:xfrm>
          <a:prstGeom prst="rect">
            <a:avLst/>
          </a:prstGeom>
        </p:spPr>
        <p:txBody>
          <a:bodyPr wrap="square">
            <a:spAutoFit/>
          </a:bodyPr>
          <a:lstStyle/>
          <a:p>
            <a:r>
              <a:rPr lang="ru-RU" sz="1100" dirty="0" smtClean="0">
                <a:solidFill>
                  <a:srgbClr val="C00000"/>
                </a:solidFill>
              </a:rPr>
              <a:t>-Пелым </a:t>
            </a:r>
          </a:p>
          <a:p>
            <a:r>
              <a:rPr lang="ru-RU" sz="1100" dirty="0" smtClean="0">
                <a:solidFill>
                  <a:srgbClr val="C00000"/>
                </a:solidFill>
              </a:rPr>
              <a:t>-Анеп </a:t>
            </a:r>
          </a:p>
          <a:p>
            <a:r>
              <a:rPr lang="ru-RU" sz="1100" dirty="0" smtClean="0">
                <a:solidFill>
                  <a:srgbClr val="C00000"/>
                </a:solidFill>
              </a:rPr>
              <a:t>-Кыртымья </a:t>
            </a:r>
          </a:p>
          <a:p>
            <a:r>
              <a:rPr lang="ru-RU" sz="1100" dirty="0" smtClean="0">
                <a:solidFill>
                  <a:srgbClr val="C00000"/>
                </a:solidFill>
              </a:rPr>
              <a:t>-Чёрная </a:t>
            </a:r>
          </a:p>
          <a:p>
            <a:r>
              <a:rPr lang="ru-RU" sz="1100" dirty="0" smtClean="0">
                <a:solidFill>
                  <a:srgbClr val="C00000"/>
                </a:solidFill>
              </a:rPr>
              <a:t>-Волчимья </a:t>
            </a:r>
          </a:p>
          <a:p>
            <a:r>
              <a:rPr lang="ru-RU" sz="1100" dirty="0" smtClean="0">
                <a:solidFill>
                  <a:srgbClr val="C00000"/>
                </a:solidFill>
              </a:rPr>
              <a:t>-Икса </a:t>
            </a:r>
          </a:p>
          <a:p>
            <a:r>
              <a:rPr lang="ru-RU" sz="1100" dirty="0" smtClean="0">
                <a:solidFill>
                  <a:srgbClr val="C00000"/>
                </a:solidFill>
              </a:rPr>
              <a:t>-Карабашка </a:t>
            </a:r>
            <a:endParaRPr lang="ru-RU" sz="1100" dirty="0">
              <a:solidFill>
                <a:srgbClr val="C00000"/>
              </a:solidFill>
            </a:endParaRPr>
          </a:p>
        </p:txBody>
      </p:sp>
      <p:sp>
        <p:nvSpPr>
          <p:cNvPr id="22" name="Прямоугольник 21"/>
          <p:cNvSpPr/>
          <p:nvPr/>
        </p:nvSpPr>
        <p:spPr>
          <a:xfrm>
            <a:off x="251520" y="1083689"/>
            <a:ext cx="6606480" cy="2031325"/>
          </a:xfrm>
          <a:prstGeom prst="rect">
            <a:avLst/>
          </a:prstGeom>
        </p:spPr>
        <p:txBody>
          <a:bodyPr wrap="square">
            <a:spAutoFit/>
          </a:bodyPr>
          <a:lstStyle/>
          <a:p>
            <a:pPr>
              <a:spcBef>
                <a:spcPct val="50000"/>
              </a:spcBef>
            </a:pPr>
            <a:endParaRPr lang="ru-RU" b="1" dirty="0" smtClean="0">
              <a:solidFill>
                <a:srgbClr val="C00000"/>
              </a:solidFill>
            </a:endParaRPr>
          </a:p>
          <a:p>
            <a:pPr>
              <a:spcBef>
                <a:spcPct val="50000"/>
              </a:spcBef>
            </a:pPr>
            <a:r>
              <a:rPr lang="ru-RU" sz="1200" b="1" dirty="0" smtClean="0">
                <a:solidFill>
                  <a:srgbClr val="C00000"/>
                </a:solidFill>
              </a:rPr>
              <a:t>                              Характеристика</a:t>
            </a:r>
          </a:p>
          <a:p>
            <a:pPr>
              <a:spcBef>
                <a:spcPct val="50000"/>
              </a:spcBef>
            </a:pPr>
            <a:r>
              <a:rPr lang="ru-RU" sz="1200" dirty="0" smtClean="0">
                <a:solidFill>
                  <a:srgbClr val="C00000"/>
                </a:solidFill>
              </a:rPr>
              <a:t>                        Длина719 км</a:t>
            </a:r>
          </a:p>
          <a:p>
            <a:pPr>
              <a:spcBef>
                <a:spcPct val="50000"/>
              </a:spcBef>
            </a:pPr>
            <a:r>
              <a:rPr lang="ru-RU" sz="1200" dirty="0" smtClean="0">
                <a:solidFill>
                  <a:srgbClr val="C00000"/>
                </a:solidFill>
              </a:rPr>
              <a:t>                        Площадь бассейна88 100 км²</a:t>
            </a:r>
          </a:p>
          <a:p>
            <a:pPr>
              <a:spcBef>
                <a:spcPct val="50000"/>
              </a:spcBef>
            </a:pPr>
            <a:r>
              <a:rPr lang="ru-RU" sz="1200" dirty="0" smtClean="0">
                <a:solidFill>
                  <a:srgbClr val="C00000"/>
                </a:solidFill>
              </a:rPr>
              <a:t>           Бассейн:  Северного Ледовитого Океана</a:t>
            </a:r>
          </a:p>
          <a:p>
            <a:pPr>
              <a:spcBef>
                <a:spcPct val="50000"/>
              </a:spcBef>
            </a:pPr>
            <a:r>
              <a:rPr lang="ru-RU" sz="1200" dirty="0" smtClean="0">
                <a:solidFill>
                  <a:srgbClr val="C00000"/>
                </a:solidFill>
              </a:rPr>
              <a:t>           Бассейн рек: Иртыша, Оби </a:t>
            </a:r>
          </a:p>
          <a:p>
            <a:pPr>
              <a:spcBef>
                <a:spcPct val="50000"/>
              </a:spcBef>
            </a:pPr>
            <a:r>
              <a:rPr lang="ru-RU" sz="1200" dirty="0" smtClean="0">
                <a:solidFill>
                  <a:srgbClr val="C00000"/>
                </a:solidFill>
              </a:rPr>
              <a:t>           Расход воды: 462 м³/с (у г. Тавда) </a:t>
            </a:r>
            <a:endParaRPr lang="ru-RU" sz="1200" dirty="0">
              <a:solidFill>
                <a:srgbClr val="C00000"/>
              </a:solidFill>
            </a:endParaRPr>
          </a:p>
        </p:txBody>
      </p:sp>
      <p:sp>
        <p:nvSpPr>
          <p:cNvPr id="14" name="TextBox 13"/>
          <p:cNvSpPr txBox="1"/>
          <p:nvPr/>
        </p:nvSpPr>
        <p:spPr>
          <a:xfrm>
            <a:off x="285720" y="4143380"/>
            <a:ext cx="8215370" cy="2462213"/>
          </a:xfrm>
          <a:prstGeom prst="rect">
            <a:avLst/>
          </a:prstGeom>
          <a:noFill/>
        </p:spPr>
        <p:txBody>
          <a:bodyPr wrap="square" rtlCol="0">
            <a:spAutoFit/>
          </a:bodyPr>
          <a:lstStyle/>
          <a:p>
            <a:r>
              <a:rPr lang="ru-RU" sz="1400" b="1" i="1" dirty="0" smtClean="0">
                <a:solidFill>
                  <a:srgbClr val="002060"/>
                </a:solidFill>
              </a:rPr>
              <a:t>Подготовительный этап: </a:t>
            </a:r>
          </a:p>
          <a:p>
            <a:r>
              <a:rPr lang="ru-RU" sz="1400" b="1" i="1" dirty="0" smtClean="0">
                <a:solidFill>
                  <a:srgbClr val="002060"/>
                </a:solidFill>
              </a:rPr>
              <a:t>Беседы 1. Подбор художественной и научно-популярной литературы, иллюстраций и картинок  с изображением реки Тавды., просмотр презентации о реке Тавде. Изготовление дидактических игр.</a:t>
            </a:r>
          </a:p>
          <a:p>
            <a:r>
              <a:rPr lang="ru-RU" sz="1400" b="1" i="1" dirty="0" smtClean="0">
                <a:solidFill>
                  <a:srgbClr val="002060"/>
                </a:solidFill>
              </a:rPr>
              <a:t>2.Чтение детям сказок о воде: Б.Заходер  «Что случилось с водой»,</a:t>
            </a:r>
          </a:p>
          <a:p>
            <a:r>
              <a:rPr lang="ru-RU" sz="1400" b="1" i="1" dirty="0" smtClean="0">
                <a:solidFill>
                  <a:srgbClr val="002060"/>
                </a:solidFill>
              </a:rPr>
              <a:t> Н.А. Рыжова»Жила-была речка», «Волшебница вода», «Как люди обидели реку».</a:t>
            </a:r>
          </a:p>
          <a:p>
            <a:r>
              <a:rPr lang="ru-RU" sz="1400" b="1" i="1" dirty="0" smtClean="0">
                <a:solidFill>
                  <a:srgbClr val="002060"/>
                </a:solidFill>
              </a:rPr>
              <a:t>3. Беседы по содержанию прочитанных текстов.</a:t>
            </a:r>
          </a:p>
          <a:p>
            <a:r>
              <a:rPr lang="ru-RU" sz="1400" b="1" i="1" dirty="0" smtClean="0">
                <a:solidFill>
                  <a:srgbClr val="002060"/>
                </a:solidFill>
              </a:rPr>
              <a:t>4.Загадывание загадок о речных рыбах.</a:t>
            </a:r>
          </a:p>
          <a:p>
            <a:r>
              <a:rPr lang="ru-RU" sz="1400" b="1" i="1" dirty="0" smtClean="0">
                <a:solidFill>
                  <a:srgbClr val="002060"/>
                </a:solidFill>
              </a:rPr>
              <a:t>5. Дидактическая игра-лото «Речные и морские рыбы».</a:t>
            </a:r>
          </a:p>
          <a:p>
            <a:r>
              <a:rPr lang="ru-RU" sz="1400" b="1" i="1" dirty="0" smtClean="0">
                <a:solidFill>
                  <a:srgbClr val="002060"/>
                </a:solidFill>
              </a:rPr>
              <a:t>6.Разучивание стихотворений, песен о рыбах и реке. 7. рассказывание экологических сказок о реке. Изготовление макета реки Тавды.</a:t>
            </a:r>
            <a:endParaRPr lang="ru-RU" sz="1400" b="1" i="1" dirty="0">
              <a:solidFill>
                <a:srgbClr val="002060"/>
              </a:solidFill>
            </a:endParaRPr>
          </a:p>
        </p:txBody>
      </p:sp>
      <p:sp>
        <p:nvSpPr>
          <p:cNvPr id="16" name="TextBox 15"/>
          <p:cNvSpPr txBox="1"/>
          <p:nvPr/>
        </p:nvSpPr>
        <p:spPr>
          <a:xfrm>
            <a:off x="2500299" y="0"/>
            <a:ext cx="4357702" cy="400110"/>
          </a:xfrm>
          <a:prstGeom prst="rect">
            <a:avLst/>
          </a:prstGeom>
          <a:noFill/>
        </p:spPr>
        <p:txBody>
          <a:bodyPr wrap="square" rtlCol="0">
            <a:spAutoFit/>
          </a:bodyPr>
          <a:lstStyle/>
          <a:p>
            <a:r>
              <a:rPr lang="ru-RU" sz="2000" b="1" i="1" dirty="0" smtClean="0">
                <a:solidFill>
                  <a:srgbClr val="002060"/>
                </a:solidFill>
              </a:rPr>
              <a:t>Реализация проекта</a:t>
            </a:r>
            <a:endParaRPr lang="ru-RU" sz="2000" b="1" i="1" dirty="0">
              <a:solidFill>
                <a:srgbClr val="002060"/>
              </a:solidFill>
            </a:endParaRPr>
          </a:p>
        </p:txBody>
      </p:sp>
      <p:pic>
        <p:nvPicPr>
          <p:cNvPr id="12" name="Picture 6" descr="https://fs00.infourok.ru/images/doc/237/148608/2/img2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77306" y="0"/>
            <a:ext cx="3090265" cy="234888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14290"/>
            <a:ext cx="8088470" cy="1643074"/>
          </a:xfrm>
        </p:spPr>
        <p:txBody>
          <a:bodyPr/>
          <a:lstStyle/>
          <a:p>
            <a:r>
              <a:rPr lang="ru-RU" sz="2000" i="1" dirty="0" smtClean="0">
                <a:solidFill>
                  <a:srgbClr val="7030A0"/>
                </a:solidFill>
              </a:rPr>
              <a:t/>
            </a:r>
            <a:br>
              <a:rPr lang="ru-RU" sz="2000" i="1" dirty="0" smtClean="0">
                <a:solidFill>
                  <a:srgbClr val="7030A0"/>
                </a:solidFill>
              </a:rPr>
            </a:br>
            <a:endParaRPr lang="ru-RU" sz="2000" i="1" dirty="0">
              <a:solidFill>
                <a:srgbClr val="7030A0"/>
              </a:solidFill>
            </a:endParaRPr>
          </a:p>
        </p:txBody>
      </p:sp>
      <p:sp>
        <p:nvSpPr>
          <p:cNvPr id="7" name="TextBox 6"/>
          <p:cNvSpPr txBox="1"/>
          <p:nvPr/>
        </p:nvSpPr>
        <p:spPr>
          <a:xfrm>
            <a:off x="142844" y="214290"/>
            <a:ext cx="8786874" cy="1600438"/>
          </a:xfrm>
          <a:prstGeom prst="rect">
            <a:avLst/>
          </a:prstGeom>
          <a:noFill/>
        </p:spPr>
        <p:txBody>
          <a:bodyPr wrap="square" rtlCol="0">
            <a:spAutoFit/>
          </a:bodyPr>
          <a:lstStyle/>
          <a:p>
            <a:r>
              <a:rPr lang="ru-RU" sz="1400" i="1" dirty="0" smtClean="0">
                <a:solidFill>
                  <a:schemeClr val="accent4">
                    <a:lumMod val="60000"/>
                    <a:lumOff val="40000"/>
                  </a:schemeClr>
                </a:solidFill>
              </a:rPr>
              <a:t>Исследовательский этап:</a:t>
            </a:r>
          </a:p>
          <a:p>
            <a:r>
              <a:rPr lang="ru-RU" sz="1400" i="1" dirty="0" smtClean="0">
                <a:solidFill>
                  <a:schemeClr val="accent4">
                    <a:lumMod val="60000"/>
                    <a:lumOff val="40000"/>
                  </a:schemeClr>
                </a:solidFill>
              </a:rPr>
              <a:t>а) Наблюдение за условиями жизни рыбок в аквариуме б) Изготовление макета реки </a:t>
            </a:r>
            <a:r>
              <a:rPr lang="ru-RU" sz="1400" i="1" dirty="0">
                <a:solidFill>
                  <a:schemeClr val="accent4">
                    <a:lumMod val="60000"/>
                    <a:lumOff val="40000"/>
                  </a:schemeClr>
                </a:solidFill>
              </a:rPr>
              <a:t> </a:t>
            </a:r>
            <a:r>
              <a:rPr lang="ru-RU" sz="1400" i="1" dirty="0" smtClean="0">
                <a:solidFill>
                  <a:schemeClr val="accent4">
                    <a:lumMod val="60000"/>
                    <a:lumOff val="40000"/>
                  </a:schemeClr>
                </a:solidFill>
              </a:rPr>
              <a:t>своими руками. </a:t>
            </a:r>
          </a:p>
          <a:p>
            <a:pPr marL="342900" indent="-342900">
              <a:buAutoNum type="arabicPeriod"/>
            </a:pPr>
            <a:r>
              <a:rPr lang="ru-RU" sz="1400" b="1" i="1" dirty="0" smtClean="0">
                <a:solidFill>
                  <a:schemeClr val="accent4">
                    <a:lumMod val="60000"/>
                    <a:lumOff val="40000"/>
                  </a:schemeClr>
                </a:solidFill>
              </a:rPr>
              <a:t>Настроить детей на радостное настроение; вызвать у них желание активно участвовать в проекте и больше узнать о реке Тавда.</a:t>
            </a:r>
          </a:p>
          <a:p>
            <a:pPr marL="342900" indent="-342900">
              <a:buAutoNum type="arabicPeriod"/>
            </a:pPr>
            <a:r>
              <a:rPr lang="ru-RU" sz="1400" b="1" i="1" dirty="0" smtClean="0">
                <a:solidFill>
                  <a:schemeClr val="accent4">
                    <a:lumMod val="60000"/>
                    <a:lumOff val="40000"/>
                  </a:schemeClr>
                </a:solidFill>
              </a:rPr>
              <a:t> Рассматривание </a:t>
            </a:r>
            <a:r>
              <a:rPr lang="ru-RU" sz="1400" i="1" dirty="0" smtClean="0">
                <a:solidFill>
                  <a:schemeClr val="accent4">
                    <a:lumMod val="60000"/>
                    <a:lumOff val="40000"/>
                  </a:schemeClr>
                </a:solidFill>
              </a:rPr>
              <a:t>вместе с детьми иллюстраций с изображением реки Тавды.</a:t>
            </a:r>
          </a:p>
          <a:p>
            <a:pPr marL="342900" indent="-342900"/>
            <a:r>
              <a:rPr lang="ru-RU" sz="1400" i="1" dirty="0" smtClean="0">
                <a:solidFill>
                  <a:schemeClr val="accent4">
                    <a:lumMod val="60000"/>
                    <a:lumOff val="40000"/>
                  </a:schemeClr>
                </a:solidFill>
              </a:rPr>
              <a:t>3.Проведение занятий. </a:t>
            </a:r>
          </a:p>
          <a:p>
            <a:pPr marL="342900" indent="-342900"/>
            <a:r>
              <a:rPr lang="ru-RU" sz="1400" i="1" u="sng" dirty="0" smtClean="0">
                <a:solidFill>
                  <a:schemeClr val="accent4">
                    <a:lumMod val="60000"/>
                    <a:lumOff val="40000"/>
                  </a:schemeClr>
                </a:solidFill>
              </a:rPr>
              <a:t>Темы занятий:  «</a:t>
            </a:r>
            <a:r>
              <a:rPr lang="ru-RU" sz="1400" i="1" u="sng" dirty="0" smtClean="0">
                <a:solidFill>
                  <a:schemeClr val="accent4">
                    <a:lumMod val="60000"/>
                    <a:lumOff val="40000"/>
                  </a:schemeClr>
                </a:solidFill>
                <a:uFill>
                  <a:solidFill>
                    <a:schemeClr val="tx1"/>
                  </a:solidFill>
                </a:uFill>
              </a:rPr>
              <a:t>Вода наше богатство»; «Генерал огонь»; «Наш дом планета Земля».</a:t>
            </a:r>
            <a:endParaRPr lang="ru-RU" sz="1400" i="1" u="sng" dirty="0">
              <a:solidFill>
                <a:schemeClr val="accent4">
                  <a:lumMod val="60000"/>
                  <a:lumOff val="40000"/>
                </a:schemeClr>
              </a:solidFill>
              <a:uFill>
                <a:solidFill>
                  <a:schemeClr val="tx1"/>
                </a:solidFill>
              </a:uFill>
            </a:endParaRPr>
          </a:p>
        </p:txBody>
      </p:sp>
      <p:pic>
        <p:nvPicPr>
          <p:cNvPr id="1026" name="Picture 2" descr="C:\Users\3\Desktop\эксперименты\5770.jpg"/>
          <p:cNvPicPr>
            <a:picLocks noChangeAspect="1" noChangeArrowheads="1"/>
          </p:cNvPicPr>
          <p:nvPr/>
        </p:nvPicPr>
        <p:blipFill>
          <a:blip r:embed="rId2" cstate="print"/>
          <a:srcRect/>
          <a:stretch>
            <a:fillRect/>
          </a:stretch>
        </p:blipFill>
        <p:spPr bwMode="auto">
          <a:xfrm>
            <a:off x="152150" y="1814728"/>
            <a:ext cx="1446618" cy="1928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3\Desktop\эксперименты\i (5).jpg"/>
          <p:cNvPicPr>
            <a:picLocks noChangeAspect="1" noChangeArrowheads="1"/>
          </p:cNvPicPr>
          <p:nvPr/>
        </p:nvPicPr>
        <p:blipFill>
          <a:blip r:embed="rId3" cstate="print"/>
          <a:srcRect/>
          <a:stretch>
            <a:fillRect/>
          </a:stretch>
        </p:blipFill>
        <p:spPr bwMode="auto">
          <a:xfrm>
            <a:off x="1598768" y="1794807"/>
            <a:ext cx="2133587" cy="1647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C:\Users\3\Desktop\эксперименты\i (11).jpg"/>
          <p:cNvPicPr>
            <a:picLocks noChangeAspect="1" noChangeArrowheads="1"/>
          </p:cNvPicPr>
          <p:nvPr/>
        </p:nvPicPr>
        <p:blipFill>
          <a:blip r:embed="rId4"/>
          <a:srcRect/>
          <a:stretch>
            <a:fillRect/>
          </a:stretch>
        </p:blipFill>
        <p:spPr bwMode="auto">
          <a:xfrm>
            <a:off x="4297568" y="1817385"/>
            <a:ext cx="2333641" cy="1750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0" y="3743554"/>
            <a:ext cx="9144000" cy="1169551"/>
          </a:xfrm>
          <a:prstGeom prst="rect">
            <a:avLst/>
          </a:prstGeom>
          <a:noFill/>
        </p:spPr>
        <p:txBody>
          <a:bodyPr wrap="square" rtlCol="0">
            <a:spAutoFit/>
          </a:bodyPr>
          <a:lstStyle/>
          <a:p>
            <a:r>
              <a:rPr lang="ru-RU" sz="1400" dirty="0" smtClean="0">
                <a:solidFill>
                  <a:srgbClr val="002060"/>
                </a:solidFill>
              </a:rPr>
              <a:t>-Беседа с детьми о значении воды; - Чтение рассказа «Как люди речку обидели» Н.А. Рыжовой;- Чтение сказки «Путешествие Капельки»;-Проведение отдельных опытов с водой;- Дидактическая игра «Кому и зачем нужна вода нужна вода»; </a:t>
            </a:r>
          </a:p>
          <a:p>
            <a:r>
              <a:rPr lang="ru-RU" sz="1400" dirty="0" smtClean="0">
                <a:solidFill>
                  <a:srgbClr val="002060"/>
                </a:solidFill>
              </a:rPr>
              <a:t>-Познавательная игра «Где, какая вода бывает?»;-Знакомство с круговоротом воды в природе;</a:t>
            </a:r>
          </a:p>
          <a:p>
            <a:r>
              <a:rPr lang="ru-RU" sz="1400" dirty="0" smtClean="0">
                <a:solidFill>
                  <a:srgbClr val="002060"/>
                </a:solidFill>
              </a:rPr>
              <a:t>4. Наблюдения.</a:t>
            </a:r>
            <a:endParaRPr lang="ru-RU" sz="1400" dirty="0">
              <a:solidFill>
                <a:srgbClr val="002060"/>
              </a:solidFill>
            </a:endParaRPr>
          </a:p>
        </p:txBody>
      </p:sp>
      <p:pic>
        <p:nvPicPr>
          <p:cNvPr id="1029" name="Picture 5" descr="C:\Users\3\Desktop\эксперименты\i (9).jpg"/>
          <p:cNvPicPr>
            <a:picLocks noChangeAspect="1" noChangeArrowheads="1"/>
          </p:cNvPicPr>
          <p:nvPr/>
        </p:nvPicPr>
        <p:blipFill>
          <a:blip r:embed="rId5"/>
          <a:srcRect/>
          <a:stretch>
            <a:fillRect/>
          </a:stretch>
        </p:blipFill>
        <p:spPr bwMode="auto">
          <a:xfrm>
            <a:off x="6516216" y="1763806"/>
            <a:ext cx="2268565"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https://im2-tub-ru.yandex.net/i?id=c914889418132a968febb5200a83bbe6-l&amp;n=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572" y="4855102"/>
            <a:ext cx="2583710" cy="1937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 name="Picture 4" descr="https://im0-tub-ru.yandex.net/i?id=467e961ff53b7650b00878c27cc0b364-l&amp;n=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65561" y="4741980"/>
            <a:ext cx="2513491" cy="2050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s://s-media-cache-ak0.pinimg.com/236x/97/7d/2b/977d2bc52bc42806d6c38db18e7baa25.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925662" y="5013177"/>
            <a:ext cx="1578226" cy="1779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32" name="Picture 8" descr="http://lusana.ru/files/7371/573/6.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409744" y="4741980"/>
            <a:ext cx="2481508" cy="1862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5575" y="160338"/>
            <a:ext cx="7059631" cy="1631216"/>
          </a:xfrm>
          <a:prstGeom prst="rect">
            <a:avLst/>
          </a:prstGeom>
        </p:spPr>
        <p:txBody>
          <a:bodyPr wrap="square">
            <a:spAutoFit/>
          </a:bodyPr>
          <a:lstStyle/>
          <a:p>
            <a:r>
              <a:rPr lang="ru-RU" sz="1400" b="1" dirty="0" smtClean="0">
                <a:solidFill>
                  <a:schemeClr val="accent4">
                    <a:lumMod val="60000"/>
                    <a:lumOff val="40000"/>
                  </a:schemeClr>
                </a:solidFill>
              </a:rPr>
              <a:t>Дидактическая игра: 1.«Плавает - не плавает».               2. Плакат –Речные рыбы</a:t>
            </a:r>
            <a:endParaRPr lang="ru-RU" sz="1400" dirty="0" smtClean="0">
              <a:solidFill>
                <a:schemeClr val="accent4">
                  <a:lumMod val="60000"/>
                  <a:lumOff val="40000"/>
                </a:schemeClr>
              </a:solidFill>
            </a:endParaRPr>
          </a:p>
          <a:p>
            <a:r>
              <a:rPr lang="ru-RU" sz="1400" b="1" dirty="0" smtClean="0">
                <a:solidFill>
                  <a:schemeClr val="accent4">
                    <a:lumMod val="60000"/>
                    <a:lumOff val="40000"/>
                  </a:schemeClr>
                </a:solidFill>
              </a:rPr>
              <a:t>Цель: </a:t>
            </a:r>
            <a:r>
              <a:rPr lang="ru-RU" sz="1400" dirty="0" smtClean="0">
                <a:solidFill>
                  <a:schemeClr val="accent4">
                    <a:lumMod val="60000"/>
                    <a:lumOff val="40000"/>
                  </a:schemeClr>
                </a:solidFill>
              </a:rPr>
              <a:t>закрепить плавающих обитателей рек, озёр, морей и океанов.</a:t>
            </a:r>
          </a:p>
          <a:p>
            <a:r>
              <a:rPr lang="ru-RU" sz="1400" dirty="0" smtClean="0">
                <a:solidFill>
                  <a:schemeClr val="accent4">
                    <a:lumMod val="60000"/>
                    <a:lumOff val="40000"/>
                  </a:schemeClr>
                </a:solidFill>
              </a:rPr>
              <a:t>Дети стоят в кругу. Ведущий с мячом в руках находится в центре. Он называет различных зверей, птиц, рыб и т.д. Если названное животное плавает, дети должны поймать мяч, если животное не плавает, дети мяч не ловят. Кто ошибается, выходит из игры, побеждает тот, кто долго продержался в круге.</a:t>
            </a:r>
          </a:p>
          <a:p>
            <a:r>
              <a:rPr lang="ru-RU" sz="1600" dirty="0" smtClean="0">
                <a:solidFill>
                  <a:schemeClr val="accent4">
                    <a:lumMod val="60000"/>
                    <a:lumOff val="40000"/>
                  </a:schemeClr>
                </a:solidFill>
              </a:rPr>
              <a:t>3.</a:t>
            </a:r>
            <a:endParaRPr lang="ru-RU" sz="1600" dirty="0">
              <a:solidFill>
                <a:schemeClr val="accent4">
                  <a:lumMod val="60000"/>
                  <a:lumOff val="40000"/>
                </a:schemeClr>
              </a:solidFill>
            </a:endParaRPr>
          </a:p>
        </p:txBody>
      </p:sp>
      <p:pic>
        <p:nvPicPr>
          <p:cNvPr id="3074" name="Picture 2" descr="http://nosiki.at.ua/_ld/2/20867496.jpg"/>
          <p:cNvPicPr>
            <a:picLocks noChangeAspect="1" noChangeArrowheads="1"/>
          </p:cNvPicPr>
          <p:nvPr/>
        </p:nvPicPr>
        <p:blipFill>
          <a:blip r:embed="rId2" cstate="print"/>
          <a:srcRect/>
          <a:stretch>
            <a:fillRect/>
          </a:stretch>
        </p:blipFill>
        <p:spPr bwMode="auto">
          <a:xfrm>
            <a:off x="7476336" y="1857364"/>
            <a:ext cx="1667664" cy="1571636"/>
          </a:xfrm>
          <a:prstGeom prst="rect">
            <a:avLst/>
          </a:prstGeom>
          <a:noFill/>
        </p:spPr>
      </p:pic>
      <p:sp>
        <p:nvSpPr>
          <p:cNvPr id="3076" name="AutoShape 4" descr="http://muzdvd.ru/photos/igra-dlya-detskogo-sada-tonet-ne-tonet-tsel-igry-10168-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muzdvd.ru/photos/igra-dlya-detskogo-sada-tonet-ne-tonet-tsel-igry-10168-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muzdvd.ru/photos/igra-dlya-detskogo-sada-tonet-ne-tonet-tsel-igry-10168-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2" name="AutoShape 10" descr="http://muzdvd.ru/photos/igra-dlya-detskogo-sada-tonet-ne-tonet-tsel-igry-10168-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3" name="Picture 11" descr="C:\Users\3\Desktop\igra-dlya-detskogo-sada-tonet-ne-tonet-tsel-igry-10168-large.png"/>
          <p:cNvPicPr>
            <a:picLocks noChangeAspect="1" noChangeArrowheads="1"/>
          </p:cNvPicPr>
          <p:nvPr/>
        </p:nvPicPr>
        <p:blipFill>
          <a:blip r:embed="rId3"/>
          <a:srcRect/>
          <a:stretch>
            <a:fillRect/>
          </a:stretch>
        </p:blipFill>
        <p:spPr bwMode="auto">
          <a:xfrm>
            <a:off x="428596" y="1571612"/>
            <a:ext cx="2213975" cy="1660481"/>
          </a:xfrm>
          <a:prstGeom prst="rect">
            <a:avLst/>
          </a:prstGeom>
          <a:noFill/>
        </p:spPr>
      </p:pic>
      <p:pic>
        <p:nvPicPr>
          <p:cNvPr id="3085" name="Picture 13" descr="http://www.doski.ru/i/61/67/616720.jpg"/>
          <p:cNvPicPr>
            <a:picLocks noChangeAspect="1" noChangeArrowheads="1"/>
          </p:cNvPicPr>
          <p:nvPr/>
        </p:nvPicPr>
        <p:blipFill>
          <a:blip r:embed="rId4"/>
          <a:srcRect/>
          <a:stretch>
            <a:fillRect/>
          </a:stretch>
        </p:blipFill>
        <p:spPr bwMode="auto">
          <a:xfrm>
            <a:off x="2643174" y="1571612"/>
            <a:ext cx="2200251" cy="1597137"/>
          </a:xfrm>
          <a:prstGeom prst="rect">
            <a:avLst/>
          </a:prstGeom>
          <a:noFill/>
        </p:spPr>
      </p:pic>
      <p:pic>
        <p:nvPicPr>
          <p:cNvPr id="3087" name="Picture 15" descr="https://im3-tub-ru.yandex.net/i?id=ec5312465e9d981513faec375cc5007f&amp;n=33&amp;h=215&amp;w=287"/>
          <p:cNvPicPr>
            <a:picLocks noChangeAspect="1" noChangeArrowheads="1"/>
          </p:cNvPicPr>
          <p:nvPr/>
        </p:nvPicPr>
        <p:blipFill>
          <a:blip r:embed="rId5"/>
          <a:srcRect/>
          <a:stretch>
            <a:fillRect/>
          </a:stretch>
        </p:blipFill>
        <p:spPr bwMode="auto">
          <a:xfrm>
            <a:off x="4714876" y="1357298"/>
            <a:ext cx="2883931" cy="2160437"/>
          </a:xfrm>
          <a:prstGeom prst="rect">
            <a:avLst/>
          </a:prstGeom>
          <a:noFill/>
        </p:spPr>
      </p:pic>
      <p:pic>
        <p:nvPicPr>
          <p:cNvPr id="3089" name="Picture 17" descr="https://im1-tub-ru.yandex.net/i?id=0a5ebf40f2e60ef2224a74ed7b6998cd&amp;n=33&amp;h=215&amp;w=287"/>
          <p:cNvPicPr>
            <a:picLocks noChangeAspect="1" noChangeArrowheads="1"/>
          </p:cNvPicPr>
          <p:nvPr/>
        </p:nvPicPr>
        <p:blipFill>
          <a:blip r:embed="rId6"/>
          <a:srcRect/>
          <a:stretch>
            <a:fillRect/>
          </a:stretch>
        </p:blipFill>
        <p:spPr bwMode="auto">
          <a:xfrm>
            <a:off x="1" y="3214686"/>
            <a:ext cx="2357422" cy="1766014"/>
          </a:xfrm>
          <a:prstGeom prst="rect">
            <a:avLst/>
          </a:prstGeom>
          <a:noFill/>
        </p:spPr>
      </p:pic>
      <p:pic>
        <p:nvPicPr>
          <p:cNvPr id="3091" name="Picture 19" descr="http://www.v3toys.ru/kiwi-public-data/Kiwi_Img/57ee4dfced077.jpg"/>
          <p:cNvPicPr>
            <a:picLocks noChangeAspect="1" noChangeArrowheads="1"/>
          </p:cNvPicPr>
          <p:nvPr/>
        </p:nvPicPr>
        <p:blipFill>
          <a:blip r:embed="rId7" cstate="print"/>
          <a:srcRect/>
          <a:stretch>
            <a:fillRect/>
          </a:stretch>
        </p:blipFill>
        <p:spPr bwMode="auto">
          <a:xfrm>
            <a:off x="7358082" y="214290"/>
            <a:ext cx="1571636" cy="1571636"/>
          </a:xfrm>
          <a:prstGeom prst="rect">
            <a:avLst/>
          </a:prstGeom>
          <a:noFill/>
        </p:spPr>
      </p:pic>
      <p:pic>
        <p:nvPicPr>
          <p:cNvPr id="3093" name="Picture 21" descr="https://im2-tub-ru.yandex.net/i?id=3a4d7ea0fa1a9e2d1b2bd294b6a263cb&amp;n=33&amp;h=215&amp;w=294"/>
          <p:cNvPicPr>
            <a:picLocks noChangeAspect="1" noChangeArrowheads="1"/>
          </p:cNvPicPr>
          <p:nvPr/>
        </p:nvPicPr>
        <p:blipFill>
          <a:blip r:embed="rId8"/>
          <a:srcRect/>
          <a:stretch>
            <a:fillRect/>
          </a:stretch>
        </p:blipFill>
        <p:spPr bwMode="auto">
          <a:xfrm>
            <a:off x="2357422" y="3214686"/>
            <a:ext cx="2786082" cy="1776231"/>
          </a:xfrm>
          <a:prstGeom prst="rect">
            <a:avLst/>
          </a:prstGeom>
          <a:noFill/>
        </p:spPr>
      </p:pic>
      <p:sp>
        <p:nvSpPr>
          <p:cNvPr id="3095" name="AutoShape 23" descr="http://m-centr59.ru/photos/nastolnye-igry-dlya-detey-kak-berech-jivoe-9565-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97" name="Picture 25" descr="http://www.corhelp.ru/wp-content/uploads/2015/12/Image0000138.jpg"/>
          <p:cNvPicPr>
            <a:picLocks noChangeAspect="1" noChangeArrowheads="1"/>
          </p:cNvPicPr>
          <p:nvPr/>
        </p:nvPicPr>
        <p:blipFill>
          <a:blip r:embed="rId9" cstate="print"/>
          <a:srcRect/>
          <a:stretch>
            <a:fillRect/>
          </a:stretch>
        </p:blipFill>
        <p:spPr bwMode="auto">
          <a:xfrm>
            <a:off x="3929058" y="5072074"/>
            <a:ext cx="1577363" cy="1111938"/>
          </a:xfrm>
          <a:prstGeom prst="rect">
            <a:avLst/>
          </a:prstGeom>
          <a:noFill/>
        </p:spPr>
      </p:pic>
      <p:pic>
        <p:nvPicPr>
          <p:cNvPr id="3099" name="Picture 27" descr="http://www.maam.ru/upload/blogs/a3053d6c3f7f8b6770357dcf2782c550.jpg.jpg"/>
          <p:cNvPicPr>
            <a:picLocks noChangeAspect="1" noChangeArrowheads="1"/>
          </p:cNvPicPr>
          <p:nvPr/>
        </p:nvPicPr>
        <p:blipFill>
          <a:blip r:embed="rId10" cstate="print"/>
          <a:srcRect/>
          <a:stretch>
            <a:fillRect/>
          </a:stretch>
        </p:blipFill>
        <p:spPr bwMode="auto">
          <a:xfrm>
            <a:off x="7736368" y="3482939"/>
            <a:ext cx="1428728" cy="1357322"/>
          </a:xfrm>
          <a:prstGeom prst="rect">
            <a:avLst/>
          </a:prstGeom>
          <a:noFill/>
        </p:spPr>
      </p:pic>
      <p:pic>
        <p:nvPicPr>
          <p:cNvPr id="3101" name="Picture 29" descr="https://im1-tub-ru.yandex.net/i?id=28425a4cec64433e123f8cd5389bb3f5-l&amp;n=13"/>
          <p:cNvPicPr>
            <a:picLocks noChangeAspect="1" noChangeArrowheads="1"/>
          </p:cNvPicPr>
          <p:nvPr/>
        </p:nvPicPr>
        <p:blipFill>
          <a:blip r:embed="rId11" cstate="print"/>
          <a:srcRect/>
          <a:stretch>
            <a:fillRect/>
          </a:stretch>
        </p:blipFill>
        <p:spPr bwMode="auto">
          <a:xfrm>
            <a:off x="2071670" y="5000637"/>
            <a:ext cx="1908207" cy="1857364"/>
          </a:xfrm>
          <a:prstGeom prst="rect">
            <a:avLst/>
          </a:prstGeom>
          <a:noFill/>
        </p:spPr>
      </p:pic>
      <p:pic>
        <p:nvPicPr>
          <p:cNvPr id="2050" name="Picture 2" descr="http://fs3.ppt4web.ru/images/135901/196908/640/img3.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5000636"/>
            <a:ext cx="2075723" cy="185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http://lusana.ru/files/7371/573/3.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143504" y="3571876"/>
            <a:ext cx="2728913" cy="204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6" name="Picture 8" descr="https://ds03.infourok.ru/uploads/ex/0195/0002ad2c-65555388/img10.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366529" y="4870762"/>
            <a:ext cx="1776414" cy="1438558"/>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im2-tub-ru.yandex.net/i?id=b78c171c31db96342fdb695a3fb4de01-l&amp;n=13"/>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356316" y="5674951"/>
            <a:ext cx="2023995" cy="11248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215238" cy="1000108"/>
          </a:xfrm>
        </p:spPr>
        <p:txBody>
          <a:bodyPr/>
          <a:lstStyle/>
          <a:p>
            <a:r>
              <a:rPr lang="ru-RU" sz="1400" dirty="0" smtClean="0">
                <a:solidFill>
                  <a:srgbClr val="002060"/>
                </a:solidFill>
              </a:rPr>
              <a:t>При изучении темы «Мир заповедной природы» мы смотрели  видео клип </a:t>
            </a:r>
            <a:br>
              <a:rPr lang="ru-RU" sz="1400" dirty="0" smtClean="0">
                <a:solidFill>
                  <a:srgbClr val="002060"/>
                </a:solidFill>
              </a:rPr>
            </a:br>
            <a:r>
              <a:rPr lang="ru-RU" sz="1400" dirty="0" smtClean="0">
                <a:solidFill>
                  <a:srgbClr val="002060"/>
                </a:solidFill>
              </a:rPr>
              <a:t>«Мир родного края»;</a:t>
            </a:r>
            <a:br>
              <a:rPr lang="ru-RU" sz="1400" dirty="0" smtClean="0">
                <a:solidFill>
                  <a:srgbClr val="002060"/>
                </a:solidFill>
              </a:rPr>
            </a:br>
            <a:r>
              <a:rPr lang="ru-RU" sz="1400" dirty="0" smtClean="0">
                <a:solidFill>
                  <a:srgbClr val="002060"/>
                </a:solidFill>
              </a:rPr>
              <a:t>-Ребята обратите внимание на фотографии с изображением природы родного края.</a:t>
            </a:r>
            <a:br>
              <a:rPr lang="ru-RU" sz="1400" dirty="0" smtClean="0">
                <a:solidFill>
                  <a:srgbClr val="002060"/>
                </a:solidFill>
              </a:rPr>
            </a:br>
            <a:r>
              <a:rPr lang="ru-RU" sz="1400" dirty="0" smtClean="0">
                <a:solidFill>
                  <a:srgbClr val="002060"/>
                </a:solidFill>
              </a:rPr>
              <a:t>-Какие чувства возникли у вас при созерцании природы родного края?</a:t>
            </a:r>
            <a:endParaRPr lang="ru-RU" sz="1400" dirty="0">
              <a:solidFill>
                <a:srgbClr val="002060"/>
              </a:solidFill>
            </a:endParaRPr>
          </a:p>
        </p:txBody>
      </p:sp>
      <p:pic>
        <p:nvPicPr>
          <p:cNvPr id="20484" name="Picture 4" descr="https://i.mycdn.me/image?id=837968792765&amp;t=3&amp;plc=WEB&amp;tkn=*34C9ttkXKF5eYcW88B6yyRhMwOc"/>
          <p:cNvPicPr>
            <a:picLocks noChangeAspect="1" noChangeArrowheads="1"/>
          </p:cNvPicPr>
          <p:nvPr/>
        </p:nvPicPr>
        <p:blipFill>
          <a:blip r:embed="rId2" cstate="print"/>
          <a:srcRect/>
          <a:stretch>
            <a:fillRect/>
          </a:stretch>
        </p:blipFill>
        <p:spPr bwMode="auto">
          <a:xfrm>
            <a:off x="0" y="1000108"/>
            <a:ext cx="4214842" cy="2857496"/>
          </a:xfrm>
          <a:prstGeom prst="ellipse">
            <a:avLst/>
          </a:prstGeom>
          <a:ln>
            <a:noFill/>
          </a:ln>
          <a:effectLst>
            <a:softEdge rad="112500"/>
          </a:effectLst>
        </p:spPr>
      </p:pic>
      <p:pic>
        <p:nvPicPr>
          <p:cNvPr id="20486" name="Picture 6" descr="https://i.mycdn.me/image?id=837968792509&amp;t=3&amp;plc=WEB&amp;tkn=*tYhtGUjnibpRON31xJ37xEF0vGs"/>
          <p:cNvPicPr>
            <a:picLocks noChangeAspect="1" noChangeArrowheads="1"/>
          </p:cNvPicPr>
          <p:nvPr/>
        </p:nvPicPr>
        <p:blipFill>
          <a:blip r:embed="rId3" cstate="print"/>
          <a:srcRect/>
          <a:stretch>
            <a:fillRect/>
          </a:stretch>
        </p:blipFill>
        <p:spPr bwMode="auto">
          <a:xfrm>
            <a:off x="3643306" y="1285860"/>
            <a:ext cx="3752261" cy="2814196"/>
          </a:xfrm>
          <a:prstGeom prst="ellipse">
            <a:avLst/>
          </a:prstGeom>
          <a:ln>
            <a:noFill/>
          </a:ln>
          <a:effectLst>
            <a:softEdge rad="112500"/>
          </a:effectLst>
        </p:spPr>
      </p:pic>
      <p:sp>
        <p:nvSpPr>
          <p:cNvPr id="6" name="TextBox 5"/>
          <p:cNvSpPr txBox="1"/>
          <p:nvPr/>
        </p:nvSpPr>
        <p:spPr>
          <a:xfrm>
            <a:off x="142844" y="3357562"/>
            <a:ext cx="4071966" cy="1384995"/>
          </a:xfrm>
          <a:prstGeom prst="rect">
            <a:avLst/>
          </a:prstGeom>
          <a:noFill/>
        </p:spPr>
        <p:txBody>
          <a:bodyPr wrap="square" rtlCol="0">
            <a:spAutoFit/>
          </a:bodyPr>
          <a:lstStyle/>
          <a:p>
            <a:r>
              <a:rPr lang="ru-RU" sz="1400" b="1" dirty="0" smtClean="0">
                <a:solidFill>
                  <a:srgbClr val="002060"/>
                </a:solidFill>
              </a:rPr>
              <a:t>Викторина: </a:t>
            </a:r>
          </a:p>
          <a:p>
            <a:r>
              <a:rPr lang="ru-RU" sz="1400" b="1" dirty="0" smtClean="0">
                <a:solidFill>
                  <a:srgbClr val="002060"/>
                </a:solidFill>
              </a:rPr>
              <a:t>Какая  крупная река –протекает в нашем городе?</a:t>
            </a:r>
          </a:p>
          <a:p>
            <a:r>
              <a:rPr lang="ru-RU" sz="1400" b="1" dirty="0" smtClean="0">
                <a:solidFill>
                  <a:srgbClr val="002060"/>
                </a:solidFill>
              </a:rPr>
              <a:t>-Для чего нужна вода? Кому нужна вода?</a:t>
            </a:r>
          </a:p>
          <a:p>
            <a:r>
              <a:rPr lang="ru-RU" sz="1400" b="1" dirty="0" smtClean="0">
                <a:solidFill>
                  <a:srgbClr val="002060"/>
                </a:solidFill>
              </a:rPr>
              <a:t>-Зачем нужно реку охранять?</a:t>
            </a:r>
          </a:p>
          <a:p>
            <a:r>
              <a:rPr lang="ru-RU" sz="1400" b="1" dirty="0" smtClean="0">
                <a:solidFill>
                  <a:srgbClr val="002060"/>
                </a:solidFill>
              </a:rPr>
              <a:t>-Какая рыба водится в нашей реке?</a:t>
            </a:r>
            <a:endParaRPr lang="ru-RU" sz="1400" b="1" dirty="0">
              <a:solidFill>
                <a:srgbClr val="002060"/>
              </a:solidFill>
            </a:endParaRPr>
          </a:p>
        </p:txBody>
      </p:sp>
      <p:pic>
        <p:nvPicPr>
          <p:cNvPr id="1026" name="Picture 2" descr="C:\Users\3\Desktop\img6.jpg"/>
          <p:cNvPicPr>
            <a:picLocks noChangeAspect="1" noChangeArrowheads="1"/>
          </p:cNvPicPr>
          <p:nvPr/>
        </p:nvPicPr>
        <p:blipFill>
          <a:blip r:embed="rId4"/>
          <a:srcRect/>
          <a:stretch>
            <a:fillRect/>
          </a:stretch>
        </p:blipFill>
        <p:spPr bwMode="auto">
          <a:xfrm>
            <a:off x="102035" y="4714884"/>
            <a:ext cx="3827023" cy="2143116"/>
          </a:xfrm>
          <a:prstGeom prst="rect">
            <a:avLst/>
          </a:prstGeom>
          <a:ln>
            <a:noFill/>
          </a:ln>
          <a:effectLst>
            <a:softEdge rad="112500"/>
          </a:effectLst>
          <a:scene3d>
            <a:camera prst="obliqueTopRight"/>
            <a:lightRig rig="threePt" dir="t"/>
          </a:scene3d>
        </p:spPr>
      </p:pic>
      <p:pic>
        <p:nvPicPr>
          <p:cNvPr id="2050" name="Picture 2" descr="C:\Users\3\Desktop\img15.jpg"/>
          <p:cNvPicPr>
            <a:picLocks noChangeAspect="1" noChangeArrowheads="1"/>
          </p:cNvPicPr>
          <p:nvPr/>
        </p:nvPicPr>
        <p:blipFill>
          <a:blip r:embed="rId5"/>
          <a:srcRect/>
          <a:stretch>
            <a:fillRect/>
          </a:stretch>
        </p:blipFill>
        <p:spPr bwMode="auto">
          <a:xfrm>
            <a:off x="3071802" y="4786314"/>
            <a:ext cx="2928958" cy="2071686"/>
          </a:xfrm>
          <a:prstGeom prst="rect">
            <a:avLst/>
          </a:prstGeom>
          <a:ln>
            <a:noFill/>
          </a:ln>
          <a:effectLst>
            <a:softEdge rad="112500"/>
          </a:effectLst>
        </p:spPr>
      </p:pic>
      <p:pic>
        <p:nvPicPr>
          <p:cNvPr id="3" name="Picture 2" descr="F:\IMG_185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16" y="0"/>
            <a:ext cx="2489734" cy="226761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339752" y="1340768"/>
            <a:ext cx="2448273" cy="338554"/>
          </a:xfrm>
          <a:prstGeom prst="rect">
            <a:avLst/>
          </a:prstGeom>
          <a:noFill/>
        </p:spPr>
        <p:txBody>
          <a:bodyPr wrap="square" rtlCol="0">
            <a:spAutoFit/>
          </a:bodyPr>
          <a:lstStyle/>
          <a:p>
            <a:r>
              <a:rPr lang="ru-RU" sz="1600" dirty="0" smtClean="0">
                <a:solidFill>
                  <a:srgbClr val="FF0000"/>
                </a:solidFill>
              </a:rPr>
              <a:t>На водоемах г. Тавды</a:t>
            </a:r>
            <a:endParaRPr lang="ru-RU" sz="1600" dirty="0">
              <a:solidFill>
                <a:srgbClr val="FF0000"/>
              </a:solidFill>
            </a:endParaRPr>
          </a:p>
        </p:txBody>
      </p:sp>
      <p:sp>
        <p:nvSpPr>
          <p:cNvPr id="5" name="TextBox 4"/>
          <p:cNvSpPr txBox="1"/>
          <p:nvPr/>
        </p:nvSpPr>
        <p:spPr>
          <a:xfrm>
            <a:off x="539552" y="1340768"/>
            <a:ext cx="1475994" cy="307777"/>
          </a:xfrm>
          <a:prstGeom prst="rect">
            <a:avLst/>
          </a:prstGeom>
          <a:noFill/>
        </p:spPr>
        <p:txBody>
          <a:bodyPr wrap="square" rtlCol="0">
            <a:spAutoFit/>
          </a:bodyPr>
          <a:lstStyle/>
          <a:p>
            <a:r>
              <a:rPr lang="ru-RU" sz="1400" dirty="0" smtClean="0">
                <a:solidFill>
                  <a:srgbClr val="FF0000"/>
                </a:solidFill>
              </a:rPr>
              <a:t>Летом</a:t>
            </a:r>
            <a:endParaRPr lang="ru-RU" sz="1400" dirty="0">
              <a:solidFill>
                <a:srgbClr val="FF0000"/>
              </a:solidFill>
            </a:endParaRPr>
          </a:p>
        </p:txBody>
      </p:sp>
      <p:sp>
        <p:nvSpPr>
          <p:cNvPr id="7" name="TextBox 6"/>
          <p:cNvSpPr txBox="1"/>
          <p:nvPr/>
        </p:nvSpPr>
        <p:spPr>
          <a:xfrm>
            <a:off x="7643834" y="1916832"/>
            <a:ext cx="1104629" cy="307777"/>
          </a:xfrm>
          <a:prstGeom prst="rect">
            <a:avLst/>
          </a:prstGeom>
          <a:noFill/>
        </p:spPr>
        <p:txBody>
          <a:bodyPr wrap="square" rtlCol="0">
            <a:spAutoFit/>
          </a:bodyPr>
          <a:lstStyle/>
          <a:p>
            <a:r>
              <a:rPr lang="ru-RU" sz="1400" dirty="0" smtClean="0">
                <a:solidFill>
                  <a:srgbClr val="FF0000"/>
                </a:solidFill>
              </a:rPr>
              <a:t>Осенью</a:t>
            </a:r>
            <a:endParaRPr lang="ru-RU" sz="1400" dirty="0">
              <a:solidFill>
                <a:srgbClr val="FF0000"/>
              </a:solidFill>
            </a:endParaRPr>
          </a:p>
        </p:txBody>
      </p:sp>
      <p:pic>
        <p:nvPicPr>
          <p:cNvPr id="3074" name="Picture 2" descr="http://chebak.ru/uploads/234644_44251c2c08.jpg"/>
          <p:cNvPicPr>
            <a:picLocks noChangeAspect="1" noChangeArrowheads="1"/>
          </p:cNvPicPr>
          <p:nvPr/>
        </p:nvPicPr>
        <p:blipFill>
          <a:blip r:embed="rId7" cstate="print"/>
          <a:srcRect/>
          <a:stretch>
            <a:fillRect/>
          </a:stretch>
        </p:blipFill>
        <p:spPr bwMode="auto">
          <a:xfrm>
            <a:off x="7250257" y="4224610"/>
            <a:ext cx="2071702" cy="2786082"/>
          </a:xfrm>
          <a:prstGeom prst="ellipse">
            <a:avLst/>
          </a:prstGeom>
          <a:ln>
            <a:noFill/>
          </a:ln>
          <a:effectLst>
            <a:softEdge rad="112500"/>
          </a:effectLst>
        </p:spPr>
      </p:pic>
      <p:sp>
        <p:nvSpPr>
          <p:cNvPr id="13" name="TextBox 12"/>
          <p:cNvSpPr txBox="1"/>
          <p:nvPr/>
        </p:nvSpPr>
        <p:spPr>
          <a:xfrm>
            <a:off x="7643834" y="5500702"/>
            <a:ext cx="1500166" cy="523220"/>
          </a:xfrm>
          <a:prstGeom prst="rect">
            <a:avLst/>
          </a:prstGeom>
          <a:noFill/>
        </p:spPr>
        <p:txBody>
          <a:bodyPr wrap="square" rtlCol="0">
            <a:spAutoFit/>
          </a:bodyPr>
          <a:lstStyle/>
          <a:p>
            <a:r>
              <a:rPr lang="ru-RU" sz="1400" dirty="0" smtClean="0">
                <a:solidFill>
                  <a:srgbClr val="FF0000"/>
                </a:solidFill>
              </a:rPr>
              <a:t>Зимняя рыбалка</a:t>
            </a:r>
            <a:endParaRPr lang="ru-RU" sz="1400" dirty="0">
              <a:solidFill>
                <a:srgbClr val="FF0000"/>
              </a:solidFill>
            </a:endParaRPr>
          </a:p>
        </p:txBody>
      </p:sp>
      <p:pic>
        <p:nvPicPr>
          <p:cNvPr id="3076" name="Picture 4" descr="http://www.adm-tavda.ru/userfiles/7%2848%29.jpg"/>
          <p:cNvPicPr>
            <a:picLocks noChangeAspect="1" noChangeArrowheads="1"/>
          </p:cNvPicPr>
          <p:nvPr/>
        </p:nvPicPr>
        <p:blipFill>
          <a:blip r:embed="rId8"/>
          <a:srcRect/>
          <a:stretch>
            <a:fillRect/>
          </a:stretch>
        </p:blipFill>
        <p:spPr bwMode="auto">
          <a:xfrm>
            <a:off x="4929190" y="3429000"/>
            <a:ext cx="2508510" cy="1643074"/>
          </a:xfrm>
          <a:prstGeom prst="rect">
            <a:avLst/>
          </a:prstGeom>
          <a:ln>
            <a:noFill/>
          </a:ln>
          <a:effectLst>
            <a:softEdge rad="112500"/>
          </a:effectLst>
        </p:spPr>
      </p:pic>
      <p:sp>
        <p:nvSpPr>
          <p:cNvPr id="15" name="TextBox 14"/>
          <p:cNvSpPr txBox="1"/>
          <p:nvPr/>
        </p:nvSpPr>
        <p:spPr>
          <a:xfrm>
            <a:off x="5143504" y="4643446"/>
            <a:ext cx="2357454" cy="369332"/>
          </a:xfrm>
          <a:prstGeom prst="rect">
            <a:avLst/>
          </a:prstGeom>
          <a:noFill/>
        </p:spPr>
        <p:txBody>
          <a:bodyPr wrap="square" rtlCol="0">
            <a:spAutoFit/>
          </a:bodyPr>
          <a:lstStyle/>
          <a:p>
            <a:r>
              <a:rPr lang="ru-RU" sz="1400" dirty="0" smtClean="0">
                <a:solidFill>
                  <a:srgbClr val="FF0000"/>
                </a:solidFill>
              </a:rPr>
              <a:t>Крещение на реке </a:t>
            </a:r>
            <a:r>
              <a:rPr lang="ru-RU" dirty="0" smtClean="0">
                <a:solidFill>
                  <a:srgbClr val="FF0000"/>
                </a:solidFill>
              </a:rPr>
              <a:t>Тавде</a:t>
            </a:r>
            <a:endParaRPr lang="ru-RU" dirty="0">
              <a:solidFill>
                <a:srgbClr val="FF0000"/>
              </a:solidFill>
            </a:endParaRPr>
          </a:p>
        </p:txBody>
      </p:sp>
      <p:pic>
        <p:nvPicPr>
          <p:cNvPr id="3078" name="Picture 6" descr="https://im0-tub-ru.yandex.net/i?id=c0e4262592d2db4725a2d5e92374e4bf-l&amp;n=13"/>
          <p:cNvPicPr>
            <a:picLocks noChangeAspect="1" noChangeArrowheads="1"/>
          </p:cNvPicPr>
          <p:nvPr/>
        </p:nvPicPr>
        <p:blipFill>
          <a:blip r:embed="rId9"/>
          <a:srcRect/>
          <a:stretch>
            <a:fillRect/>
          </a:stretch>
        </p:blipFill>
        <p:spPr bwMode="auto">
          <a:xfrm>
            <a:off x="5786446" y="5072074"/>
            <a:ext cx="1809761" cy="1785926"/>
          </a:xfrm>
          <a:prstGeom prst="ellipse">
            <a:avLst/>
          </a:prstGeom>
          <a:ln>
            <a:noFill/>
          </a:ln>
          <a:effectLst>
            <a:softEdge rad="112500"/>
          </a:effectLst>
        </p:spPr>
      </p:pic>
      <p:sp>
        <p:nvSpPr>
          <p:cNvPr id="17" name="TextBox 16"/>
          <p:cNvSpPr txBox="1"/>
          <p:nvPr/>
        </p:nvSpPr>
        <p:spPr>
          <a:xfrm>
            <a:off x="6286512" y="6143645"/>
            <a:ext cx="1143008" cy="523220"/>
          </a:xfrm>
          <a:prstGeom prst="rect">
            <a:avLst/>
          </a:prstGeom>
          <a:noFill/>
        </p:spPr>
        <p:txBody>
          <a:bodyPr wrap="square" rtlCol="0">
            <a:spAutoFit/>
          </a:bodyPr>
          <a:lstStyle/>
          <a:p>
            <a:r>
              <a:rPr lang="ru-RU" sz="1400" dirty="0" smtClean="0">
                <a:solidFill>
                  <a:srgbClr val="FF0000"/>
                </a:solidFill>
              </a:rPr>
              <a:t>Ледоход на реке</a:t>
            </a:r>
            <a:endParaRPr lang="ru-RU" sz="1400" dirty="0">
              <a:solidFill>
                <a:srgbClr val="FF0000"/>
              </a:solidFill>
            </a:endParaRPr>
          </a:p>
        </p:txBody>
      </p:sp>
      <p:pic>
        <p:nvPicPr>
          <p:cNvPr id="8" name="Picture 2" descr="C:\Users\группа №4\Desktop\экоколобок\IMG_20170319_181906.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357761" y="2143116"/>
            <a:ext cx="1786239" cy="23816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500958" y="4100056"/>
            <a:ext cx="1391522" cy="307777"/>
          </a:xfrm>
          <a:prstGeom prst="rect">
            <a:avLst/>
          </a:prstGeom>
          <a:noFill/>
        </p:spPr>
        <p:txBody>
          <a:bodyPr wrap="square" rtlCol="0">
            <a:spAutoFit/>
          </a:bodyPr>
          <a:lstStyle/>
          <a:p>
            <a:r>
              <a:rPr lang="ru-RU" sz="1400" dirty="0" smtClean="0">
                <a:solidFill>
                  <a:srgbClr val="FF0000"/>
                </a:solidFill>
              </a:rPr>
              <a:t>Зимой</a:t>
            </a:r>
            <a:endParaRPr lang="ru-RU" sz="1400" dirty="0">
              <a:solidFill>
                <a:srgbClr val="FF0000"/>
              </a:solidFill>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1638</TotalTime>
  <Words>1331</Words>
  <Application>Microsoft Office PowerPoint</Application>
  <PresentationFormat>Экран (4:3)</PresentationFormat>
  <Paragraphs>115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Экологический познавательно-исследовательский-  проект  «Река нашего детства -Тавда» </vt:lpstr>
      <vt:lpstr>На занятиях мы решили как можно больше узнать о  реке Тавде.</vt:lpstr>
      <vt:lpstr>Слайд 3</vt:lpstr>
      <vt:lpstr>Слайд 4</vt:lpstr>
      <vt:lpstr>Слайд 5</vt:lpstr>
      <vt:lpstr>Слайд 6</vt:lpstr>
      <vt:lpstr> </vt:lpstr>
      <vt:lpstr>Слайд 8</vt:lpstr>
      <vt:lpstr>При изучении темы «Мир заповедной природы» мы смотрели  видео клип  «Мир родного края»; -Ребята обратите внимание на фотографии с изображением природы родного края. -Какие чувства возникли у вас при созерцании природы родного края?</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природные памятники Свердловской области</dc:title>
  <dc:creator>3</dc:creator>
  <cp:lastModifiedBy>3</cp:lastModifiedBy>
  <cp:revision>222</cp:revision>
  <dcterms:created xsi:type="dcterms:W3CDTF">2017-02-23T11:53:11Z</dcterms:created>
  <dcterms:modified xsi:type="dcterms:W3CDTF">2017-04-01T12:12:23Z</dcterms:modified>
</cp:coreProperties>
</file>