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83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57" autoAdjust="0"/>
  </p:normalViewPr>
  <p:slideViewPr>
    <p:cSldViewPr>
      <p:cViewPr>
        <p:scale>
          <a:sx n="103" d="100"/>
          <a:sy n="103" d="100"/>
        </p:scale>
        <p:origin x="-390" y="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4/29/2017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D60B0-3456-4AFC-89D2-43371A17E959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C0A10-FBFC-4764-91F9-0DAC4380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D60B0-3456-4AFC-89D2-43371A17E959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C0A10-FBFC-4764-91F9-0DAC4380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ramki-photoshop.ru/fon/rozovyj/fon46.jpg"/>
          <p:cNvPicPr>
            <a:picLocks noChangeAspect="1" noChangeArrowheads="1"/>
          </p:cNvPicPr>
          <p:nvPr userDrawn="1"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-1"/>
            <a:ext cx="9144000" cy="5143505"/>
          </a:xfrm>
          <a:prstGeom prst="frame">
            <a:avLst>
              <a:gd name="adj1" fmla="val 453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Picture 10" descr="https://openclipart.org/image/2400px/svg_to_png/28521/jean-victor-balin-locotoy.png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85720" y="2928940"/>
            <a:ext cx="3594932" cy="1857382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 userDrawn="1"/>
        </p:nvGrpSpPr>
        <p:grpSpPr>
          <a:xfrm>
            <a:off x="3714744" y="2928940"/>
            <a:ext cx="5095130" cy="1857382"/>
            <a:chOff x="3714744" y="2928940"/>
            <a:chExt cx="5095130" cy="1857382"/>
          </a:xfrm>
        </p:grpSpPr>
        <p:pic>
          <p:nvPicPr>
            <p:cNvPr id="9" name="Picture 10" descr="https://openclipart.org/image/2400px/svg_to_png/28521/jean-victor-balin-locotoy.png"/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-10000" contrast="10000"/>
            </a:blip>
            <a:srcRect l="49680"/>
            <a:stretch>
              <a:fillRect/>
            </a:stretch>
          </p:blipFill>
          <p:spPr bwMode="auto">
            <a:xfrm>
              <a:off x="3714744" y="2928940"/>
              <a:ext cx="1808982" cy="1857382"/>
            </a:xfrm>
            <a:prstGeom prst="rect">
              <a:avLst/>
            </a:prstGeom>
            <a:noFill/>
          </p:spPr>
        </p:pic>
        <p:pic>
          <p:nvPicPr>
            <p:cNvPr id="10" name="Picture 10" descr="https://openclipart.org/image/2400px/svg_to_png/28521/jean-victor-balin-locotoy.png"/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-10000" contrast="10000"/>
            </a:blip>
            <a:srcRect l="49680"/>
            <a:stretch>
              <a:fillRect/>
            </a:stretch>
          </p:blipFill>
          <p:spPr bwMode="auto">
            <a:xfrm>
              <a:off x="5357818" y="2928940"/>
              <a:ext cx="1808982" cy="1857382"/>
            </a:xfrm>
            <a:prstGeom prst="rect">
              <a:avLst/>
            </a:prstGeom>
            <a:noFill/>
          </p:spPr>
        </p:pic>
        <p:pic>
          <p:nvPicPr>
            <p:cNvPr id="11" name="Picture 10" descr="https://openclipart.org/image/2400px/svg_to_png/28521/jean-victor-balin-locotoy.png"/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-10000" contrast="10000"/>
            </a:blip>
            <a:srcRect l="49680"/>
            <a:stretch>
              <a:fillRect/>
            </a:stretch>
          </p:blipFill>
          <p:spPr bwMode="auto">
            <a:xfrm>
              <a:off x="7000892" y="2928940"/>
              <a:ext cx="1808982" cy="1857382"/>
            </a:xfrm>
            <a:prstGeom prst="rect">
              <a:avLst/>
            </a:prstGeom>
            <a:noFill/>
          </p:spPr>
        </p:pic>
      </p:grpSp>
      <p:pic>
        <p:nvPicPr>
          <p:cNvPr id="12292" name="Picture 4" descr="http://li-web.ru/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 rot="171078">
            <a:off x="2182632" y="2895440"/>
            <a:ext cx="1668760" cy="1144328"/>
          </a:xfrm>
          <a:prstGeom prst="rect">
            <a:avLst/>
          </a:prstGeom>
          <a:noFill/>
        </p:spPr>
      </p:pic>
      <p:pic>
        <p:nvPicPr>
          <p:cNvPr id="12294" name="Picture 6" descr="http://li-web.ru/"/>
          <p:cNvPicPr>
            <a:picLocks noChangeAspect="1" noChangeArrowheads="1"/>
          </p:cNvPicPr>
          <p:nvPr userDrawn="1"/>
        </p:nvPicPr>
        <p:blipFill>
          <a:blip r:embed="rId5">
            <a:lum bright="-10000" contrast="10000"/>
          </a:blip>
          <a:srcRect/>
          <a:stretch>
            <a:fillRect/>
          </a:stretch>
        </p:blipFill>
        <p:spPr bwMode="auto">
          <a:xfrm rot="21160106">
            <a:off x="5519154" y="2386340"/>
            <a:ext cx="1669736" cy="1515912"/>
          </a:xfrm>
          <a:prstGeom prst="rect">
            <a:avLst/>
          </a:prstGeom>
          <a:noFill/>
        </p:spPr>
      </p:pic>
      <p:pic>
        <p:nvPicPr>
          <p:cNvPr id="12296" name="Picture 8" descr="http://li-web.ru/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 rot="228594">
            <a:off x="3970186" y="2761103"/>
            <a:ext cx="1441733" cy="1285884"/>
          </a:xfrm>
          <a:prstGeom prst="rect">
            <a:avLst/>
          </a:prstGeom>
          <a:noFill/>
        </p:spPr>
      </p:pic>
      <p:pic>
        <p:nvPicPr>
          <p:cNvPr id="12298" name="Picture 10" descr="http://li-web.ru/"/>
          <p:cNvPicPr>
            <a:picLocks noChangeAspect="1" noChangeArrowheads="1"/>
          </p:cNvPicPr>
          <p:nvPr userDrawn="1"/>
        </p:nvPicPr>
        <p:blipFill>
          <a:blip r:embed="rId7">
            <a:lum bright="-10000" contrast="10000"/>
          </a:blip>
          <a:srcRect/>
          <a:stretch>
            <a:fillRect/>
          </a:stretch>
        </p:blipFill>
        <p:spPr bwMode="auto">
          <a:xfrm rot="344123">
            <a:off x="7199016" y="2928940"/>
            <a:ext cx="1789409" cy="1009035"/>
          </a:xfrm>
          <a:prstGeom prst="rect">
            <a:avLst/>
          </a:prstGeom>
          <a:noFill/>
        </p:spPr>
      </p:pic>
      <p:sp>
        <p:nvSpPr>
          <p:cNvPr id="12" name="Облако 11"/>
          <p:cNvSpPr/>
          <p:nvPr userDrawn="1"/>
        </p:nvSpPr>
        <p:spPr>
          <a:xfrm rot="21316393">
            <a:off x="4448775" y="404958"/>
            <a:ext cx="1181488" cy="525696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 userDrawn="1"/>
        </p:nvSpPr>
        <p:spPr>
          <a:xfrm rot="687126">
            <a:off x="6612741" y="461656"/>
            <a:ext cx="1104462" cy="518479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 userDrawn="1"/>
        </p:nvSpPr>
        <p:spPr>
          <a:xfrm rot="180881">
            <a:off x="2357422" y="428610"/>
            <a:ext cx="1214446" cy="571504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/>
          </a:p>
        </p:txBody>
      </p:sp>
      <p:pic>
        <p:nvPicPr>
          <p:cNvPr id="15" name="Рисунок 14" descr="167475262.png"/>
          <p:cNvPicPr>
            <a:picLocks noChangeAspect="1"/>
          </p:cNvPicPr>
          <p:nvPr userDrawn="1"/>
        </p:nvPicPr>
        <p:blipFill>
          <a:blip r:embed="rId8" cstate="print">
            <a:lum bright="-10000" contrast="20000"/>
          </a:blip>
          <a:stretch>
            <a:fillRect/>
          </a:stretch>
        </p:blipFill>
        <p:spPr>
          <a:xfrm rot="21014274">
            <a:off x="548291" y="405429"/>
            <a:ext cx="1543679" cy="15436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http://s2.pic4you.ru/allimage/y2013/08-18/12216/3719084.png"/>
          <p:cNvPicPr>
            <a:picLocks noChangeAspect="1" noChangeArrowheads="1"/>
          </p:cNvPicPr>
          <p:nvPr userDrawn="1"/>
        </p:nvPicPr>
        <p:blipFill>
          <a:blip r:embed="rId2"/>
          <a:srcRect l="35292" t="-1510"/>
          <a:stretch>
            <a:fillRect/>
          </a:stretch>
        </p:blipFill>
        <p:spPr bwMode="auto">
          <a:xfrm>
            <a:off x="214282" y="214296"/>
            <a:ext cx="1571700" cy="4802181"/>
          </a:xfrm>
          <a:prstGeom prst="rect">
            <a:avLst/>
          </a:prstGeom>
          <a:noFill/>
        </p:spPr>
      </p:pic>
      <p:pic>
        <p:nvPicPr>
          <p:cNvPr id="7" name="Picture 2" descr="http://www.ramki-photoshop.ru/fon/rozovyj/fon46.jpg"/>
          <p:cNvPicPr>
            <a:picLocks noChangeAspect="1" noChangeArrowheads="1"/>
          </p:cNvPicPr>
          <p:nvPr userDrawn="1"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0" y="-1"/>
            <a:ext cx="9144000" cy="5143505"/>
          </a:xfrm>
          <a:prstGeom prst="frame">
            <a:avLst>
              <a:gd name="adj1" fmla="val 453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10" name="Группа 9"/>
          <p:cNvGrpSpPr/>
          <p:nvPr userDrawn="1"/>
        </p:nvGrpSpPr>
        <p:grpSpPr>
          <a:xfrm>
            <a:off x="642910" y="3571882"/>
            <a:ext cx="4857784" cy="1214446"/>
            <a:chOff x="285720" y="2928940"/>
            <a:chExt cx="8524154" cy="1857382"/>
          </a:xfrm>
        </p:grpSpPr>
        <p:pic>
          <p:nvPicPr>
            <p:cNvPr id="11" name="Picture 10" descr="https://openclipart.org/image/2400px/svg_to_png/28521/jean-victor-balin-locotoy.pn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285720" y="2928940"/>
              <a:ext cx="3594932" cy="1857382"/>
            </a:xfrm>
            <a:prstGeom prst="rect">
              <a:avLst/>
            </a:prstGeom>
            <a:noFill/>
          </p:spPr>
        </p:pic>
        <p:pic>
          <p:nvPicPr>
            <p:cNvPr id="12" name="Picture 10" descr="https://openclipart.org/image/2400px/svg_to_png/28521/jean-victor-balin-locotoy.pn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-10000" contrast="10000"/>
            </a:blip>
            <a:srcRect l="49680"/>
            <a:stretch>
              <a:fillRect/>
            </a:stretch>
          </p:blipFill>
          <p:spPr bwMode="auto">
            <a:xfrm>
              <a:off x="3714744" y="2928940"/>
              <a:ext cx="1808982" cy="1857382"/>
            </a:xfrm>
            <a:prstGeom prst="rect">
              <a:avLst/>
            </a:prstGeom>
            <a:noFill/>
          </p:spPr>
        </p:pic>
        <p:pic>
          <p:nvPicPr>
            <p:cNvPr id="13" name="Picture 10" descr="https://openclipart.org/image/2400px/svg_to_png/28521/jean-victor-balin-locotoy.pn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-10000" contrast="10000"/>
            </a:blip>
            <a:srcRect l="49680"/>
            <a:stretch>
              <a:fillRect/>
            </a:stretch>
          </p:blipFill>
          <p:spPr bwMode="auto">
            <a:xfrm>
              <a:off x="5357818" y="2928940"/>
              <a:ext cx="1808982" cy="1857382"/>
            </a:xfrm>
            <a:prstGeom prst="rect">
              <a:avLst/>
            </a:prstGeom>
            <a:noFill/>
          </p:spPr>
        </p:pic>
        <p:pic>
          <p:nvPicPr>
            <p:cNvPr id="14" name="Picture 10" descr="https://openclipart.org/image/2400px/svg_to_png/28521/jean-victor-balin-locotoy.pn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-10000" contrast="10000"/>
            </a:blip>
            <a:srcRect l="49680"/>
            <a:stretch>
              <a:fillRect/>
            </a:stretch>
          </p:blipFill>
          <p:spPr bwMode="auto">
            <a:xfrm>
              <a:off x="7000892" y="2928940"/>
              <a:ext cx="1808982" cy="1857382"/>
            </a:xfrm>
            <a:prstGeom prst="rect">
              <a:avLst/>
            </a:prstGeom>
            <a:noFill/>
          </p:spPr>
        </p:pic>
      </p:grpSp>
      <p:pic>
        <p:nvPicPr>
          <p:cNvPr id="15" name="Picture 4" descr="http://li-web.ru/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 rot="626352" flipH="1">
            <a:off x="2003277" y="260319"/>
            <a:ext cx="1383188" cy="948501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 userDrawn="1"/>
        </p:nvGrpSpPr>
        <p:grpSpPr>
          <a:xfrm>
            <a:off x="5429256" y="3571882"/>
            <a:ext cx="2928958" cy="1214440"/>
            <a:chOff x="3714744" y="2928940"/>
            <a:chExt cx="5095130" cy="1857382"/>
          </a:xfrm>
        </p:grpSpPr>
        <p:pic>
          <p:nvPicPr>
            <p:cNvPr id="19" name="Picture 10" descr="https://openclipart.org/image/2400px/svg_to_png/28521/jean-victor-balin-locotoy.pn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-10000" contrast="10000"/>
            </a:blip>
            <a:srcRect l="49680"/>
            <a:stretch>
              <a:fillRect/>
            </a:stretch>
          </p:blipFill>
          <p:spPr bwMode="auto">
            <a:xfrm>
              <a:off x="3714744" y="2928940"/>
              <a:ext cx="1808982" cy="1857382"/>
            </a:xfrm>
            <a:prstGeom prst="rect">
              <a:avLst/>
            </a:prstGeom>
            <a:noFill/>
          </p:spPr>
        </p:pic>
        <p:pic>
          <p:nvPicPr>
            <p:cNvPr id="20" name="Picture 10" descr="https://openclipart.org/image/2400px/svg_to_png/28521/jean-victor-balin-locotoy.pn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-10000" contrast="10000"/>
            </a:blip>
            <a:srcRect l="49680"/>
            <a:stretch>
              <a:fillRect/>
            </a:stretch>
          </p:blipFill>
          <p:spPr bwMode="auto">
            <a:xfrm>
              <a:off x="5357818" y="2928940"/>
              <a:ext cx="1808982" cy="1857382"/>
            </a:xfrm>
            <a:prstGeom prst="rect">
              <a:avLst/>
            </a:prstGeom>
            <a:noFill/>
          </p:spPr>
        </p:pic>
        <p:pic>
          <p:nvPicPr>
            <p:cNvPr id="21" name="Picture 10" descr="https://openclipart.org/image/2400px/svg_to_png/28521/jean-victor-balin-locotoy.pn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-10000" contrast="10000"/>
            </a:blip>
            <a:srcRect l="49680"/>
            <a:stretch>
              <a:fillRect/>
            </a:stretch>
          </p:blipFill>
          <p:spPr bwMode="auto">
            <a:xfrm>
              <a:off x="7000892" y="2928940"/>
              <a:ext cx="1808982" cy="1857382"/>
            </a:xfrm>
            <a:prstGeom prst="rect">
              <a:avLst/>
            </a:prstGeom>
            <a:noFill/>
          </p:spPr>
        </p:pic>
      </p:grpSp>
      <p:pic>
        <p:nvPicPr>
          <p:cNvPr id="22" name="Picture 8" descr="http://s2.pic4you.ru/allimage/y2013/08-18/12216/3719084.png"/>
          <p:cNvPicPr>
            <a:picLocks noChangeAspect="1" noChangeArrowheads="1"/>
          </p:cNvPicPr>
          <p:nvPr userDrawn="1"/>
        </p:nvPicPr>
        <p:blipFill>
          <a:blip r:embed="rId2"/>
          <a:srcRect l="35292" t="-1510"/>
          <a:stretch>
            <a:fillRect/>
          </a:stretch>
        </p:blipFill>
        <p:spPr bwMode="auto">
          <a:xfrm flipH="1">
            <a:off x="7500958" y="571486"/>
            <a:ext cx="1454796" cy="4444991"/>
          </a:xfrm>
          <a:prstGeom prst="rect">
            <a:avLst/>
          </a:prstGeom>
          <a:noFill/>
        </p:spPr>
      </p:pic>
      <p:sp>
        <p:nvSpPr>
          <p:cNvPr id="23" name="Облако 22"/>
          <p:cNvSpPr/>
          <p:nvPr userDrawn="1"/>
        </p:nvSpPr>
        <p:spPr>
          <a:xfrm rot="21316393">
            <a:off x="3733223" y="465980"/>
            <a:ext cx="927105" cy="486775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 userDrawn="1"/>
        </p:nvSpPr>
        <p:spPr>
          <a:xfrm rot="687126">
            <a:off x="5845093" y="395434"/>
            <a:ext cx="1176084" cy="708689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 userDrawn="1"/>
        </p:nvSpPr>
        <p:spPr>
          <a:xfrm>
            <a:off x="1000100" y="357172"/>
            <a:ext cx="857255" cy="428627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/>
          </a:p>
        </p:txBody>
      </p:sp>
      <p:sp>
        <p:nvSpPr>
          <p:cNvPr id="11266" name="AutoShape 2" descr="http://liveangarsk.ru/files/ava/picture-35782-3efcf8a0deed319d2def81e358c2d805.gif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://fs158.www.ex.ua/show/167475262/167475262.png?800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://i057.radikal.ru/1311/95/ec61376c7f54.jpg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167475262.png"/>
          <p:cNvPicPr>
            <a:picLocks noChangeAspect="1"/>
          </p:cNvPicPr>
          <p:nvPr userDrawn="1"/>
        </p:nvPicPr>
        <p:blipFill>
          <a:blip r:embed="rId6" cstate="print">
            <a:lum bright="-10000" contrast="20000"/>
          </a:blip>
          <a:stretch>
            <a:fillRect/>
          </a:stretch>
        </p:blipFill>
        <p:spPr>
          <a:xfrm rot="1038429">
            <a:off x="7093235" y="407071"/>
            <a:ext cx="1210314" cy="1210314"/>
          </a:xfrm>
          <a:prstGeom prst="rect">
            <a:avLst/>
          </a:prstGeom>
        </p:spPr>
      </p:pic>
      <p:pic>
        <p:nvPicPr>
          <p:cNvPr id="16" name="Picture 6" descr="http://li-web.ru/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 rot="21160106">
            <a:off x="4993199" y="285742"/>
            <a:ext cx="1188887" cy="10793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bestfreeclipart.tk/clipart/resource/2016/02/21/lake-clip-art-free-free-clipart-images.png"/>
          <p:cNvPicPr>
            <a:picLocks noChangeAspect="1" noChangeArrowheads="1"/>
          </p:cNvPicPr>
          <p:nvPr userDrawn="1"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6501244" y="3357568"/>
            <a:ext cx="2642756" cy="1646646"/>
          </a:xfrm>
          <a:prstGeom prst="rect">
            <a:avLst/>
          </a:prstGeom>
          <a:noFill/>
        </p:spPr>
      </p:pic>
      <p:pic>
        <p:nvPicPr>
          <p:cNvPr id="10248" name="Picture 8" descr="http://s2.pic4you.ru/allimage/y2013/08-18/12216/3719084.png"/>
          <p:cNvPicPr>
            <a:picLocks noChangeAspect="1" noChangeArrowheads="1"/>
          </p:cNvPicPr>
          <p:nvPr userDrawn="1"/>
        </p:nvPicPr>
        <p:blipFill>
          <a:blip r:embed="rId3"/>
          <a:srcRect l="32350"/>
          <a:stretch>
            <a:fillRect/>
          </a:stretch>
        </p:blipFill>
        <p:spPr bwMode="auto">
          <a:xfrm>
            <a:off x="71406" y="214296"/>
            <a:ext cx="1643138" cy="4730743"/>
          </a:xfrm>
          <a:prstGeom prst="rect">
            <a:avLst/>
          </a:prstGeom>
          <a:noFill/>
        </p:spPr>
      </p:pic>
      <p:pic>
        <p:nvPicPr>
          <p:cNvPr id="7" name="Picture 2" descr="http://www.ramki-photoshop.ru/fon/rozovyj/fon46.jpg"/>
          <p:cNvPicPr>
            <a:picLocks noChangeAspect="1" noChangeArrowheads="1"/>
          </p:cNvPicPr>
          <p:nvPr userDrawn="1"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0" y="-1"/>
            <a:ext cx="9144000" cy="5143505"/>
          </a:xfrm>
          <a:prstGeom prst="frame">
            <a:avLst>
              <a:gd name="adj1" fmla="val 453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42" name="AutoShape 2" descr="http://bestfreeclipart.tk/clipart/resource/2016/02/21/lake-clip-art-free-free-clipart-images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10" descr="http://li-web.ru/"/>
          <p:cNvPicPr>
            <a:picLocks noChangeAspect="1" noChangeArrowheads="1"/>
          </p:cNvPicPr>
          <p:nvPr userDrawn="1"/>
        </p:nvPicPr>
        <p:blipFill>
          <a:blip r:embed="rId5">
            <a:lum bright="-10000" contrast="10000"/>
          </a:blip>
          <a:srcRect/>
          <a:stretch>
            <a:fillRect/>
          </a:stretch>
        </p:blipFill>
        <p:spPr bwMode="auto">
          <a:xfrm rot="344123">
            <a:off x="6486919" y="3394937"/>
            <a:ext cx="2240867" cy="1263609"/>
          </a:xfrm>
          <a:prstGeom prst="rect">
            <a:avLst/>
          </a:prstGeom>
          <a:noFill/>
        </p:spPr>
      </p:pic>
      <p:pic>
        <p:nvPicPr>
          <p:cNvPr id="9" name="Picture 8" descr="http://li-web.ru/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 flipH="1">
            <a:off x="571472" y="3357568"/>
            <a:ext cx="1714512" cy="1529176"/>
          </a:xfrm>
          <a:prstGeom prst="rect">
            <a:avLst/>
          </a:prstGeom>
          <a:noFill/>
        </p:spPr>
      </p:pic>
      <p:sp>
        <p:nvSpPr>
          <p:cNvPr id="10" name="Облако 9"/>
          <p:cNvSpPr/>
          <p:nvPr userDrawn="1"/>
        </p:nvSpPr>
        <p:spPr>
          <a:xfrm rot="687126">
            <a:off x="5759099" y="527518"/>
            <a:ext cx="1051424" cy="549559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 userDrawn="1"/>
        </p:nvSpPr>
        <p:spPr>
          <a:xfrm rot="21316393">
            <a:off x="3662827" y="476151"/>
            <a:ext cx="1175403" cy="522303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 userDrawn="1"/>
        </p:nvSpPr>
        <p:spPr>
          <a:xfrm rot="10594185">
            <a:off x="1800992" y="461751"/>
            <a:ext cx="1123862" cy="537551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/>
          </a:p>
        </p:txBody>
      </p:sp>
      <p:pic>
        <p:nvPicPr>
          <p:cNvPr id="13" name="Рисунок 12" descr="167475262.png"/>
          <p:cNvPicPr>
            <a:picLocks noChangeAspect="1"/>
          </p:cNvPicPr>
          <p:nvPr userDrawn="1"/>
        </p:nvPicPr>
        <p:blipFill>
          <a:blip r:embed="rId7" cstate="print">
            <a:lum bright="-10000" contrast="20000"/>
          </a:blip>
          <a:stretch>
            <a:fillRect/>
          </a:stretch>
        </p:blipFill>
        <p:spPr>
          <a:xfrm rot="1038429">
            <a:off x="7100622" y="385464"/>
            <a:ext cx="1357304" cy="13573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bestfreeclipart.tk/clipart/resource/2016/02/21/lake-clip-art-free-free-clipart-images.png"/>
          <p:cNvPicPr>
            <a:picLocks noChangeAspect="1" noChangeArrowheads="1"/>
          </p:cNvPicPr>
          <p:nvPr userDrawn="1"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85720" y="3143254"/>
            <a:ext cx="2642756" cy="1646646"/>
          </a:xfrm>
          <a:prstGeom prst="rect">
            <a:avLst/>
          </a:prstGeom>
          <a:noFill/>
        </p:spPr>
      </p:pic>
      <p:pic>
        <p:nvPicPr>
          <p:cNvPr id="3" name="Picture 8" descr="http://s2.pic4you.ru/allimage/y2013/08-18/12216/3719084.png"/>
          <p:cNvPicPr>
            <a:picLocks noChangeAspect="1" noChangeArrowheads="1"/>
          </p:cNvPicPr>
          <p:nvPr userDrawn="1"/>
        </p:nvPicPr>
        <p:blipFill>
          <a:blip r:embed="rId3"/>
          <a:srcRect l="32350"/>
          <a:stretch>
            <a:fillRect/>
          </a:stretch>
        </p:blipFill>
        <p:spPr bwMode="auto">
          <a:xfrm>
            <a:off x="142844" y="412757"/>
            <a:ext cx="1643138" cy="4730743"/>
          </a:xfrm>
          <a:prstGeom prst="rect">
            <a:avLst/>
          </a:prstGeom>
          <a:noFill/>
        </p:spPr>
      </p:pic>
      <p:pic>
        <p:nvPicPr>
          <p:cNvPr id="8" name="Picture 2" descr="http://www.ramki-photoshop.ru/fon/rozovyj/fon46.jpg"/>
          <p:cNvPicPr>
            <a:picLocks noChangeAspect="1" noChangeArrowheads="1"/>
          </p:cNvPicPr>
          <p:nvPr userDrawn="1"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0" y="-1"/>
            <a:ext cx="9144000" cy="5143505"/>
          </a:xfrm>
          <a:prstGeom prst="frame">
            <a:avLst>
              <a:gd name="adj1" fmla="val 453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Облако 3"/>
          <p:cNvSpPr/>
          <p:nvPr userDrawn="1"/>
        </p:nvSpPr>
        <p:spPr>
          <a:xfrm rot="10594185">
            <a:off x="1800992" y="461751"/>
            <a:ext cx="1123862" cy="537551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 userDrawn="1"/>
        </p:nvSpPr>
        <p:spPr>
          <a:xfrm rot="21316393">
            <a:off x="3662827" y="476151"/>
            <a:ext cx="1175403" cy="522303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 userDrawn="1"/>
        </p:nvSpPr>
        <p:spPr>
          <a:xfrm rot="687126">
            <a:off x="5759099" y="527518"/>
            <a:ext cx="1051424" cy="549559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/>
          </a:p>
        </p:txBody>
      </p:sp>
      <p:pic>
        <p:nvPicPr>
          <p:cNvPr id="7" name="Рисунок 6" descr="167475262.png"/>
          <p:cNvPicPr>
            <a:picLocks noChangeAspect="1"/>
          </p:cNvPicPr>
          <p:nvPr userDrawn="1"/>
        </p:nvPicPr>
        <p:blipFill>
          <a:blip r:embed="rId5" cstate="print">
            <a:lum bright="-10000" contrast="20000"/>
          </a:blip>
          <a:stretch>
            <a:fillRect/>
          </a:stretch>
        </p:blipFill>
        <p:spPr>
          <a:xfrm rot="1038429">
            <a:off x="7100622" y="385464"/>
            <a:ext cx="1357304" cy="13573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лако 12"/>
          <p:cNvSpPr/>
          <p:nvPr userDrawn="1"/>
        </p:nvSpPr>
        <p:spPr>
          <a:xfrm rot="10594185">
            <a:off x="1733110" y="616790"/>
            <a:ext cx="1534375" cy="66870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/>
          </a:p>
        </p:txBody>
      </p:sp>
      <p:pic>
        <p:nvPicPr>
          <p:cNvPr id="10" name="Рисунок 9" descr="167475262.png"/>
          <p:cNvPicPr>
            <a:picLocks noChangeAspect="1"/>
          </p:cNvPicPr>
          <p:nvPr userDrawn="1"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 rot="20999426">
            <a:off x="612883" y="398583"/>
            <a:ext cx="1423150" cy="1423150"/>
          </a:xfrm>
          <a:prstGeom prst="rect">
            <a:avLst/>
          </a:prstGeom>
        </p:spPr>
      </p:pic>
      <p:pic>
        <p:nvPicPr>
          <p:cNvPr id="11" name="Picture 2" descr="http://www.ramki-photoshop.ru/fon/rozovyj/fon46.jpg"/>
          <p:cNvPicPr>
            <a:picLocks noChangeAspect="1" noChangeArrowheads="1"/>
          </p:cNvPicPr>
          <p:nvPr userDrawn="1"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0" y="-1"/>
            <a:ext cx="9144000" cy="5143505"/>
          </a:xfrm>
          <a:prstGeom prst="frame">
            <a:avLst>
              <a:gd name="adj1" fmla="val 453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" name="Облако 11"/>
          <p:cNvSpPr/>
          <p:nvPr userDrawn="1"/>
        </p:nvSpPr>
        <p:spPr>
          <a:xfrm rot="10594185">
            <a:off x="4016459" y="393447"/>
            <a:ext cx="1229619" cy="57039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 userDrawn="1"/>
        </p:nvSpPr>
        <p:spPr>
          <a:xfrm rot="12005269">
            <a:off x="6789046" y="480428"/>
            <a:ext cx="1249133" cy="651605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ramki-photoshop.ru/fon/rozovyj/fon46.jpg"/>
          <p:cNvPicPr>
            <a:picLocks noChangeAspect="1" noChangeArrowheads="1"/>
          </p:cNvPicPr>
          <p:nvPr userDrawn="1"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-1"/>
            <a:ext cx="9144000" cy="5143505"/>
          </a:xfrm>
          <a:prstGeom prst="frame">
            <a:avLst>
              <a:gd name="adj1" fmla="val 453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4/29/2017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4/29/2017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4/29/2017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D60B0-3456-4AFC-89D2-43371A17E959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C0A10-FBFC-4764-91F9-0DAC4380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D60B0-3456-4AFC-89D2-43371A17E959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C0A10-FBFC-4764-91F9-0DAC4380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D60B0-3456-4AFC-89D2-43371A17E959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C0A10-FBFC-4764-91F9-0DAC43804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4/29/2017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50" r:id="rId13"/>
    <p:sldLayoutId id="2147483651" r:id="rId14"/>
    <p:sldLayoutId id="2147483652" r:id="rId15"/>
    <p:sldLayoutId id="2147483653" r:id="rId16"/>
    <p:sldLayoutId id="2147483654" r:id="rId17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694353"/>
            <a:ext cx="85363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Презентация : «Я и моя безопасность!»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232" y="230452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Группа№11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75606"/>
            <a:ext cx="8183880" cy="7886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Валерий Леонтьев - Светофор (minus) +4 полутона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87863" y="231775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44849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510584" y="843558"/>
            <a:ext cx="741936" cy="2422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flipH="1">
            <a:off x="8510646" y="2283718"/>
            <a:ext cx="525849" cy="19567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627534"/>
            <a:ext cx="7704856" cy="354330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всякое может случиться: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наводнение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буря, пожар,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лесу мы можем заблудиться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солнечный схватить удар. Опасностей в мире много: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аварии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дорогах,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несъедобные,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собаки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очень злобные.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вообще - жизнь сложная штука,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наука - Безопасность она изучает,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людям жить помогает,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как себя вести,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отвести. 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науки понимаем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безопасность все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изучаем. 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ней расскажем вам сейчас!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0"/>
            <a:ext cx="8712968" cy="50200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формирования у детей младшего дошкольного возраста элементарных знаний о правилах поведения на дороге, на улице во взаимодействии со всеми участниками образовательного процесса.</a:t>
            </a:r>
          </a:p>
          <a:p>
            <a:pPr marL="0" indent="0" algn="ctr">
              <a:buNone/>
            </a:pP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эффективность работы по ознакомлению детей младшего дошкольного возраста с правилами дорожного движения, по формированию начальных навыков безопасного поведения на дороге и на улице;</a:t>
            </a:r>
          </a:p>
          <a:p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усилия педагогов и родителей в вопросе ознакомления детей с правилами дорожного движения и их соблюдению в жизни;</a:t>
            </a:r>
          </a:p>
          <a:p>
            <a:pPr marL="0" indent="0">
              <a:buNone/>
            </a:pP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развивающую среду, организовать уголок по ПДД, изготовить атрибуты, игры и пособия.</a:t>
            </a:r>
          </a:p>
          <a:p>
            <a:pPr marL="0" indent="0" algn="ctr">
              <a:buNone/>
            </a:pP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 и просто жизненная необходимость обучения детей правилам дорожного движения. Ребенку дошкольного возраста трудно понять ту опасность, которую представляет автомобиль. Зачастую виновниками дорожно-транспортных происшествий являются сами дети, которые играют вблизи дорог, переходят улицу в неположенных местах. Легко ли научить ребенка правильно вести себя на дороге? На первый взгляд легко. Надо только познакомить его с основными требованиями ПДД и никаких проблем. На самом деле очень трудно. Ведь сами родители каждый день на глазах своих детей нарушают эти правила, и не задумываются, что ставят перед ребенком неразрешимую задачу: как правильно? Как говорят, или как делают? Известно, что привычки, закрепленные в детстве, остаются на всю жизнь. Поэтому с самого раннего возраста необходим учить детей безопасному поведению на улицах, дорогах, в транспорте и правилам дорожного движения. В этом должны принимать участие и родители, и мы, воспитатели.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-164554"/>
            <a:ext cx="8352928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1.Творческий; 2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Информационно –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</a:p>
          <a:p>
            <a:pPr algn="ctr"/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второй младшей группы №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11,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группы.</a:t>
            </a:r>
          </a:p>
          <a:p>
            <a:pPr algn="just"/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</a:p>
          <a:p>
            <a:pPr algn="ctr"/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1.Подготовительный. Составление плана практического этапа. Информация для родителей о проекте.</a:t>
            </a:r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2.Основной (План работы на 2 месяца в виде таблице).</a:t>
            </a:r>
          </a:p>
          <a:p>
            <a:pPr algn="just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3.Итоговый. Диагностика детей на начало проекта и конец; участие во всероссийских конкурсах.</a:t>
            </a:r>
          </a:p>
          <a:p>
            <a:pPr algn="ctr"/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 : </a:t>
            </a:r>
          </a:p>
          <a:p>
            <a:pPr algn="just"/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Долгосрочный, с 1февраля 2017г. по 31марта 2017г.</a:t>
            </a:r>
          </a:p>
          <a:p>
            <a:pPr algn="just"/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</a:p>
          <a:p>
            <a:pPr algn="just"/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приняли активное участие в изготовлении атрибутов, игр и пособия по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ПДД и ОБЖ;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знают правила поведения на улице, на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дороге и дома,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знают назначение пешеходного перехода, светофора и каждого его цвета.</a:t>
            </a:r>
          </a:p>
          <a:p>
            <a:pPr algn="just"/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родителей и детей в совместной деятельности.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0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745930"/>
              </p:ext>
            </p:extLst>
          </p:nvPr>
        </p:nvGraphicFramePr>
        <p:xfrm>
          <a:off x="323527" y="123478"/>
          <a:ext cx="8496944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9"/>
                <a:gridCol w="2448272"/>
                <a:gridCol w="1944216"/>
                <a:gridCol w="2232247"/>
              </a:tblGrid>
              <a:tr h="4201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1я неделя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2я неделя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3я неделя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8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1.02.2017-10.02.2017г</a:t>
                      </a:r>
                    </a:p>
                    <a:p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13.02.2017-17.02.2017г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20.02.2017-28.02.2017г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93807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по макету улицы: «Знакомство с улицей»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Дать представление детям об улице (проезжая часть, тротуар). Дать элементарные знания о поведении пешеходов. Развиваем наблюдательность.</a:t>
                      </a:r>
                    </a:p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Стоп, машина! </a:t>
                      </a:r>
                    </a:p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Стоп, мотор! </a:t>
                      </a:r>
                    </a:p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Тормози скорей шофёр.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 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дать</a:t>
                      </a:r>
                      <a:r>
                        <a:rPr lang="ru-RU" sz="9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представление о 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способах 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 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людей и транспорта .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Собери картинку» 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систематизировать знания о 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профессии людей 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работающих на транспорте, о различных видах транспорта. </a:t>
                      </a:r>
                    </a:p>
                    <a:p>
                      <a:pPr algn="just"/>
                      <a:endParaRPr lang="ru-RU" sz="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«Подбери игрушку</a:t>
                      </a:r>
                    </a:p>
                    <a:p>
                      <a:r>
                        <a:rPr lang="ru-RU" sz="10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Танюшке» </a:t>
                      </a:r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знакомить</a:t>
                      </a:r>
                    </a:p>
                    <a:p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предметами быта, с</a:t>
                      </a:r>
                    </a:p>
                    <a:p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которыми можно / нельзя</a:t>
                      </a:r>
                    </a:p>
                    <a:p>
                      <a:pPr algn="just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играть </a:t>
                      </a:r>
                    </a:p>
                    <a:p>
                      <a:pPr algn="just"/>
                      <a:r>
                        <a:rPr lang="ru-RU" sz="10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«Убери на место» </a:t>
                      </a:r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знакомить с правилами безопасности в быту.</a:t>
                      </a:r>
                    </a:p>
                    <a:p>
                      <a:pPr algn="just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«Чего не стало» - развивать внимание, учить правильно произносить название предмета, знакомит с тем, как он используется.</a:t>
                      </a:r>
                    </a:p>
                    <a:p>
                      <a:pPr algn="just"/>
                      <a:r>
                        <a:rPr lang="ru-RU" sz="10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Маршак «Мяч» </a:t>
                      </a:r>
                    </a:p>
                    <a:p>
                      <a:pPr algn="just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стихов к демонстрационным картинкам « Как избежать неприятностей дома»</a:t>
                      </a:r>
                    </a:p>
                    <a:p>
                      <a:pPr algn="just"/>
                      <a:endParaRPr lang="ru-RU" sz="1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0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 м/ф «Волк и семеро козлят»</a:t>
                      </a:r>
                    </a:p>
                    <a:p>
                      <a:pPr algn="just"/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Спички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тронь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в </a:t>
                      </a:r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спичках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огонь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дать детям понятие о пользе и вреде огня, Закрепить знания о том, что горит, что не горит. Вызвать у детей  желание быть всегда осторожными с огнем.</a:t>
                      </a:r>
                    </a:p>
                    <a:p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П/и «Найди свой цвет» </a:t>
                      </a:r>
                    </a:p>
                    <a:p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д\и « Правильно — неправильно» -обучать правильному поведению на улице.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Игра- драматизация «Волк и семеро козлят», «Теремок».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«Тебя взяли на руки и несут в машину»- обучать правилам самообороны, согласно обстановки (вырваться, закричать, убежать).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иллюстраций из серии «Уроки безопасности»: как избежать неприятностей</a:t>
                      </a:r>
                    </a:p>
                    <a:p>
                      <a:endParaRPr lang="ru-RU" sz="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18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315023"/>
              </p:ext>
            </p:extLst>
          </p:nvPr>
        </p:nvGraphicFramePr>
        <p:xfrm>
          <a:off x="503238" y="398463"/>
          <a:ext cx="8183564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514"/>
                <a:gridCol w="2255268"/>
                <a:gridCol w="1921196"/>
                <a:gridCol w="217058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П/и «Цветные </a:t>
                      </a:r>
                    </a:p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автомобили», «Воробышки и автомобиль» 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развивать навык бега, умение слушать сигнал. С/р игра «Шофёры» - знакомить с простыми правилами движения. </a:t>
                      </a:r>
                    </a:p>
                    <a:p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Этюды </a:t>
                      </a:r>
                    </a:p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Стоп машина! Тише ход! На дороге пешеход! —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обратить внимание на то, что машина остановиться сразу не может, а человек может. Зайкино футбольное поле около дороги.- учим правило «нельзя играть у края дороги».</a:t>
                      </a:r>
                    </a:p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Отрывок « Айболит»</a:t>
                      </a:r>
                    </a:p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 зайчика) К.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Чуковского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«Машины» 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Я. </a:t>
                      </a:r>
                      <a:r>
                        <a:rPr lang="ru-RU" sz="9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Пишумов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закрепление правила «пропусти машину, а потом иди»</a:t>
                      </a:r>
                    </a:p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Иллюстраций</a:t>
                      </a:r>
                    </a:p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различного транспорта</a:t>
                      </a:r>
                    </a:p>
                    <a:p>
                      <a:pPr algn="just"/>
                      <a:r>
                        <a:rPr lang="ru-RU" sz="9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 «Машины на нашей улице» — знакомить с видами транспорта.</a:t>
                      </a:r>
                    </a:p>
                    <a:p>
                      <a:pPr algn="just"/>
                      <a:r>
                        <a:rPr lang="ru-RU" sz="9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попади в беду на дороге» </a:t>
                      </a:r>
                      <a:r>
                        <a:rPr lang="ru-RU" sz="9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закреплять правило «не гуляй на дороге» и « будь внимателен при переходе улицы».</a:t>
                      </a:r>
                    </a:p>
                    <a:p>
                      <a:pPr algn="just"/>
                      <a:endParaRPr lang="ru-RU" sz="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Прогулка «Знакомство с улицей» 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уточнять представление об улице, дороге, тротуаре. Знакомить с элементарными правилами поведения на улице.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картинок «Как избежать неприятностей дома?» знакомить с правилами безопасного поведения дома.</a:t>
                      </a:r>
                    </a:p>
                    <a:p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Наши детки кружочком сидят, а в кармашках платочки лежат 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учить соблюдать правила личной гигиены.</a:t>
                      </a:r>
                    </a:p>
                    <a:p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«Не ешь лекарства и витамины без разрешения».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Формировать у детей привычку не трогать лекарства и витамины без разрешения взрослых.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«Вещи вокруг нас»— учить осторожному обращению с приборами.</a:t>
                      </a:r>
                    </a:p>
                    <a:p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Опасные ситуации контактов с незнакомыми людьми»     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с использованием иллюстративного материала.</a:t>
                      </a:r>
                    </a:p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«Парные картинки» 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умение подбирать к изображению неправильного поступка, поступок правильный.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</a:t>
                      </a:r>
                      <a:r>
                        <a:rPr lang="ru-RU" sz="900" u="sng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Стобед</a:t>
                      </a:r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качался на качелях» </a:t>
                      </a:r>
                      <a:r>
                        <a:rPr lang="ru-RU" sz="9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Д.Орлов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закрепление правил безопасности во время игр на участке.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«Мой весёлый звонкий мяч» С. Маршак.</a:t>
                      </a:r>
                    </a:p>
                    <a:p>
                      <a:pPr algn="just"/>
                      <a:endParaRPr lang="ru-RU" sz="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«Где можно и где нельзя играть». Познакомить детей с тем, что может произойти, если пойдешь один гулять.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71725"/>
            <a:ext cx="152400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24125"/>
            <a:ext cx="152400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1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439977"/>
              </p:ext>
            </p:extLst>
          </p:nvPr>
        </p:nvGraphicFramePr>
        <p:xfrm>
          <a:off x="323528" y="267494"/>
          <a:ext cx="8496944" cy="443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778690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1.03.2017-10.03.2017г</a:t>
                      </a:r>
                    </a:p>
                    <a:p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13.03.2017-21.03.2017г</a:t>
                      </a:r>
                    </a:p>
                    <a:p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22.03.2017-31.03.2017г</a:t>
                      </a:r>
                    </a:p>
                    <a:p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98727">
                <a:tc>
                  <a:txBody>
                    <a:bodyPr/>
                    <a:lstStyle/>
                    <a:p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Игра- инсценировка по потешке « Тили-бом! Тили-бом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!»-учимся принимать участие в драматизации.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«Что горит, что не горит» - знакомить с горючими и негорючими материалами.</a:t>
                      </a:r>
                    </a:p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 со свечой 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показать, что свеча даёт тепло, но может и обжечь, от неё могут загореться предметы. «Как лисички нашли спички», «Спички невелички, но вред от них большой»- дать понятие о том, какую опасность таят в себе спички.</a:t>
                      </a:r>
                    </a:p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«Путаница» </a:t>
                      </a:r>
                      <a:r>
                        <a:rPr lang="ru-RU" sz="900" u="sng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К.Чуковский</a:t>
                      </a:r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</a:t>
                      </a:r>
                      <a:r>
                        <a:rPr lang="ru-RU" sz="9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потешки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«Тили- бом, тили-бом...» - уточнить, как героям удалось потушить пожар.  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 мороз, мороз»- 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выполнять простые движения, соответствующие словам стихотворения.</a:t>
                      </a:r>
                    </a:p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по территории детского сада-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учить избегать опасностей во дворе. </a:t>
                      </a:r>
                    </a:p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 мире опасных предметов» 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(друзья и недруги)- продолжать учить правила безопасности в быту.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д\и «Парные картинки» 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развивать способность сравнивать предметы</a:t>
                      </a:r>
                    </a:p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д\и «Правильно-неправильно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обучать правильному поведению в быту</a:t>
                      </a:r>
                    </a:p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П/и «Бегают ножки по разным дорожкам» 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профилактика </a:t>
                      </a:r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плоскостопия.</a:t>
                      </a:r>
                    </a:p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Ситуация-загадка «Как Мишутка играл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»-развивать умение  оценивать  ситуацию правильного-неправильного поведения на улице.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Смотреть презентации на тему «Опасные ситуации».</a:t>
                      </a:r>
                    </a:p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Смотреть мультики Смешарики 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«Правила безопасности дома».</a:t>
                      </a:r>
                    </a:p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стихов к иллюстрациям 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«Как избежать неприятностей».</a:t>
                      </a:r>
                    </a:p>
                    <a:p>
                      <a:pPr algn="just"/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П/и «Трамвай»- развитие ориентировки в пространстве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Игра-инсценировка       « Будем учиться дорожные знаки».</a:t>
                      </a:r>
                    </a:p>
                    <a:p>
                      <a:pPr algn="just"/>
                      <a:endParaRPr lang="ru-RU" sz="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мире опасных предметов» 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правил пользования столовыми приборами.</a:t>
                      </a:r>
                    </a:p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«Найди и расскажи» «Разложи по порядку»  «Кому, что нужно для работы» 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закрепление знаний об орудиях труда, формирование элементарной профориентации.</a:t>
                      </a:r>
                    </a:p>
                    <a:p>
                      <a:pPr algn="just"/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«Парные картинки»- 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способности сравнивать предметы д/и «Что где растёт» детей развивать внимание, мышление.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 м/ф «Доктор Айболит».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иллюстраций на тему «</a:t>
                      </a:r>
                      <a:r>
                        <a:rPr lang="ru-RU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Пожар»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закрепить знания о причинах возникновения пожара и его последствиях.</a:t>
                      </a:r>
                    </a:p>
                    <a:p>
                      <a:pPr algn="just"/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Смотреть</a:t>
                      </a:r>
                      <a:r>
                        <a:rPr lang="ru-RU" sz="9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мультики про разные случаи дома и на улицы-Аркадий Паровозов.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7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1470"/>
            <a:ext cx="3970784" cy="514370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усвоения знаний</a:t>
            </a:r>
            <a:endParaRPr lang="ru-RU" sz="20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183880" cy="4104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сигналы светофора?</a:t>
            </a:r>
          </a:p>
          <a:p>
            <a:pPr marL="0" indent="0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	О чем говорит пешеходам и водителям красный сигнал светофора?</a:t>
            </a:r>
          </a:p>
          <a:p>
            <a:pPr marL="0" indent="0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	О чем говорит зеленый сигнал светофора?</a:t>
            </a:r>
          </a:p>
          <a:p>
            <a:pPr marL="0" indent="0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	В какой последовательности зажигаются сигналы светофора?</a:t>
            </a:r>
          </a:p>
          <a:p>
            <a:pPr marL="0" indent="0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	Где в городе и деревне ездят машины?</a:t>
            </a:r>
          </a:p>
          <a:p>
            <a:pPr marL="0" indent="0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	А где ходят пешеходы?</a:t>
            </a:r>
          </a:p>
          <a:p>
            <a:pPr marL="0" indent="0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	Почему пешеходам  нельзя гулять по проезжей части дороги?</a:t>
            </a:r>
          </a:p>
          <a:p>
            <a:pPr marL="0" indent="0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	Где должны стоять пешеходы во время ожидания транспорта?</a:t>
            </a:r>
          </a:p>
          <a:p>
            <a:pPr marL="0" indent="0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	На какой сигнал светофора начинают движение пешеходы, машины?</a:t>
            </a:r>
          </a:p>
          <a:p>
            <a:pPr marL="0" indent="0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	Где можно переходить дорогу?</a:t>
            </a:r>
          </a:p>
          <a:p>
            <a:pPr marL="0" indent="0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	На что похож  пешеходный переход?</a:t>
            </a:r>
          </a:p>
          <a:p>
            <a:pPr marL="0" indent="0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12.	Почему нельзя перебегать дорогу?</a:t>
            </a:r>
          </a:p>
          <a:p>
            <a:pPr marL="0" indent="0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13.	Какие правила для пассажиров вы знаете?</a:t>
            </a:r>
          </a:p>
          <a:p>
            <a:pPr marL="0" indent="0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14.	Какие правила пешеходов вы знаете?</a:t>
            </a:r>
          </a:p>
          <a:p>
            <a:pPr marL="0" indent="0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15.	Что называют пассажирским транспортом, грузовым?</a:t>
            </a:r>
          </a:p>
          <a:p>
            <a:pPr marL="0" indent="0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16.	Чем отличается специальный транспорт от других машин?</a:t>
            </a:r>
          </a:p>
          <a:p>
            <a:pPr marL="0" indent="0">
              <a:buNone/>
            </a:pP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9582"/>
            <a:ext cx="7058441" cy="315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48351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472</TotalTime>
  <Words>1411</Words>
  <Application>Microsoft Office PowerPoint</Application>
  <PresentationFormat>Экран (16:9)</PresentationFormat>
  <Paragraphs>158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Уровень усвоения знаний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евросеть</cp:lastModifiedBy>
  <cp:revision>90</cp:revision>
  <dcterms:created xsi:type="dcterms:W3CDTF">2016-06-21T12:54:11Z</dcterms:created>
  <dcterms:modified xsi:type="dcterms:W3CDTF">2017-04-29T05:30:03Z</dcterms:modified>
</cp:coreProperties>
</file>