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8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8" r:id="rId21"/>
    <p:sldId id="282" r:id="rId22"/>
    <p:sldId id="280" r:id="rId23"/>
    <p:sldId id="281" r:id="rId24"/>
    <p:sldId id="277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C8EE2-65F8-4546-9A25-8ED81E8CD5D1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4BC64C-9692-46C1-A286-7D9FE84DF605}">
      <dgm:prSet phldrT="[Текст]"/>
      <dgm:spPr/>
      <dgm:t>
        <a:bodyPr/>
        <a:lstStyle/>
        <a:p>
          <a:r>
            <a:rPr lang="ru-RU" dirty="0" smtClean="0"/>
            <a:t>Направление развития речи</a:t>
          </a:r>
          <a:endParaRPr lang="ru-RU" dirty="0"/>
        </a:p>
      </dgm:t>
    </dgm:pt>
    <dgm:pt modelId="{C231DFD5-A738-432B-9966-43ACA9997537}" type="parTrans" cxnId="{0BAAF8AB-D2D7-4D10-AC8B-12CF85A46340}">
      <dgm:prSet/>
      <dgm:spPr/>
      <dgm:t>
        <a:bodyPr/>
        <a:lstStyle/>
        <a:p>
          <a:endParaRPr lang="ru-RU"/>
        </a:p>
      </dgm:t>
    </dgm:pt>
    <dgm:pt modelId="{80A25D13-4B9B-46B0-9CC3-E9FF92BE39B8}" type="sibTrans" cxnId="{0BAAF8AB-D2D7-4D10-AC8B-12CF85A46340}">
      <dgm:prSet/>
      <dgm:spPr/>
      <dgm:t>
        <a:bodyPr/>
        <a:lstStyle/>
        <a:p>
          <a:endParaRPr lang="ru-RU"/>
        </a:p>
      </dgm:t>
    </dgm:pt>
    <dgm:pt modelId="{5450DD61-422A-401D-91CA-75917AB9756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3F970B5-E584-4C0E-902F-1210A6E8C0D0}" type="parTrans" cxnId="{3BA72F28-712F-4184-AEC0-F2890C9AA3A5}">
      <dgm:prSet/>
      <dgm:spPr/>
      <dgm:t>
        <a:bodyPr/>
        <a:lstStyle/>
        <a:p>
          <a:endParaRPr lang="ru-RU"/>
        </a:p>
      </dgm:t>
    </dgm:pt>
    <dgm:pt modelId="{3A9C706C-245B-4A36-87D2-5B5FFCF2A6B6}" type="sibTrans" cxnId="{3BA72F28-712F-4184-AEC0-F2890C9AA3A5}">
      <dgm:prSet/>
      <dgm:spPr/>
      <dgm:t>
        <a:bodyPr/>
        <a:lstStyle/>
        <a:p>
          <a:endParaRPr lang="ru-RU"/>
        </a:p>
      </dgm:t>
    </dgm:pt>
    <dgm:pt modelId="{8378E45E-02BD-4AC2-A4D3-1AF9912E5E3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Грамматический строй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B9AC51-D076-4496-825B-05894A4A27A4}" type="parTrans" cxnId="{9276DC08-D2DA-4358-A162-844DB1BC1E76}">
      <dgm:prSet/>
      <dgm:spPr/>
      <dgm:t>
        <a:bodyPr/>
        <a:lstStyle/>
        <a:p>
          <a:endParaRPr lang="ru-RU"/>
        </a:p>
      </dgm:t>
    </dgm:pt>
    <dgm:pt modelId="{37DE6204-C32E-431C-B3A6-FFFF2A88511F}" type="sibTrans" cxnId="{9276DC08-D2DA-4358-A162-844DB1BC1E76}">
      <dgm:prSet/>
      <dgm:spPr/>
      <dgm:t>
        <a:bodyPr/>
        <a:lstStyle/>
        <a:p>
          <a:endParaRPr lang="ru-RU"/>
        </a:p>
      </dgm:t>
    </dgm:pt>
    <dgm:pt modelId="{FB8D6F8D-7201-4334-9D12-B7A0272932C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Словарный запас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9DE7E76-CAFE-4E29-B791-FAAA5767AAAD}" type="parTrans" cxnId="{9A9EF7D4-B317-4E5E-B06C-DDD2F1DC0A33}">
      <dgm:prSet/>
      <dgm:spPr/>
      <dgm:t>
        <a:bodyPr/>
        <a:lstStyle/>
        <a:p>
          <a:endParaRPr lang="ru-RU"/>
        </a:p>
      </dgm:t>
    </dgm:pt>
    <dgm:pt modelId="{B9067869-0566-477B-80EC-DDA4EF678A37}" type="sibTrans" cxnId="{9A9EF7D4-B317-4E5E-B06C-DDD2F1DC0A33}">
      <dgm:prSet/>
      <dgm:spPr/>
      <dgm:t>
        <a:bodyPr/>
        <a:lstStyle/>
        <a:p>
          <a:endParaRPr lang="ru-RU"/>
        </a:p>
      </dgm:t>
    </dgm:pt>
    <dgm:pt modelId="{85EB4054-12AE-45F9-942C-A9F56BC9415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Фонематический слух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E151792-E44E-4EB3-B099-BC6626D34B8E}" type="parTrans" cxnId="{98D2471D-8970-4B2E-BA55-10AE653A243B}">
      <dgm:prSet/>
      <dgm:spPr/>
      <dgm:t>
        <a:bodyPr/>
        <a:lstStyle/>
        <a:p>
          <a:endParaRPr lang="ru-RU"/>
        </a:p>
      </dgm:t>
    </dgm:pt>
    <dgm:pt modelId="{FE1020FE-C4D7-4C02-B6CD-4DE5333D925F}" type="sibTrans" cxnId="{98D2471D-8970-4B2E-BA55-10AE653A243B}">
      <dgm:prSet/>
      <dgm:spPr/>
      <dgm:t>
        <a:bodyPr/>
        <a:lstStyle/>
        <a:p>
          <a:endParaRPr lang="ru-RU"/>
        </a:p>
      </dgm:t>
    </dgm:pt>
    <dgm:pt modelId="{0D66A1CE-E119-40B9-8F4C-597FD9726E7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Звукопроизношение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C1B9CC-502D-408C-8F5A-1C2647BA3A0E}" type="parTrans" cxnId="{79831768-69A7-46A7-A5F3-70ED977FEE23}">
      <dgm:prSet/>
      <dgm:spPr/>
      <dgm:t>
        <a:bodyPr/>
        <a:lstStyle/>
        <a:p>
          <a:endParaRPr lang="ru-RU"/>
        </a:p>
      </dgm:t>
    </dgm:pt>
    <dgm:pt modelId="{23DF383A-EE67-43A1-9D4C-FF5C98B685E8}" type="sibTrans" cxnId="{79831768-69A7-46A7-A5F3-70ED977FEE23}">
      <dgm:prSet/>
      <dgm:spPr/>
      <dgm:t>
        <a:bodyPr/>
        <a:lstStyle/>
        <a:p>
          <a:endParaRPr lang="ru-RU"/>
        </a:p>
      </dgm:t>
    </dgm:pt>
    <dgm:pt modelId="{94BA1D90-8E03-44D9-B108-5F3BF3EB1560}" type="pres">
      <dgm:prSet presAssocID="{733C8EE2-65F8-4546-9A25-8ED81E8CD5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5FF43-E306-4659-956C-E1CA2457B6FD}" type="pres">
      <dgm:prSet presAssocID="{1A4BC64C-9692-46C1-A286-7D9FE84DF605}" presName="centerShape" presStyleLbl="node0" presStyleIdx="0" presStyleCnt="1"/>
      <dgm:spPr/>
      <dgm:t>
        <a:bodyPr/>
        <a:lstStyle/>
        <a:p>
          <a:endParaRPr lang="ru-RU"/>
        </a:p>
      </dgm:t>
    </dgm:pt>
    <dgm:pt modelId="{FA70EBB3-EA5F-4D86-B3EE-8A5B9F2D064D}" type="pres">
      <dgm:prSet presAssocID="{E3F970B5-E584-4C0E-902F-1210A6E8C0D0}" presName="Name9" presStyleLbl="parChTrans1D2" presStyleIdx="0" presStyleCnt="5"/>
      <dgm:spPr/>
      <dgm:t>
        <a:bodyPr/>
        <a:lstStyle/>
        <a:p>
          <a:endParaRPr lang="ru-RU"/>
        </a:p>
      </dgm:t>
    </dgm:pt>
    <dgm:pt modelId="{88791E82-E467-44BB-84E4-0FED59A4E8FF}" type="pres">
      <dgm:prSet presAssocID="{E3F970B5-E584-4C0E-902F-1210A6E8C0D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7F23171-6559-450C-BD7D-83DF545BFDF0}" type="pres">
      <dgm:prSet presAssocID="{5450DD61-422A-401D-91CA-75917AB975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0AAB-2E75-400C-BB30-4430F9A3F672}" type="pres">
      <dgm:prSet presAssocID="{16B9AC51-D076-4496-825B-05894A4A27A4}" presName="Name9" presStyleLbl="parChTrans1D2" presStyleIdx="1" presStyleCnt="5"/>
      <dgm:spPr/>
      <dgm:t>
        <a:bodyPr/>
        <a:lstStyle/>
        <a:p>
          <a:endParaRPr lang="ru-RU"/>
        </a:p>
      </dgm:t>
    </dgm:pt>
    <dgm:pt modelId="{5803C6E4-F4BB-4C81-BF44-BC4FEBCEEE9E}" type="pres">
      <dgm:prSet presAssocID="{16B9AC51-D076-4496-825B-05894A4A27A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550B2C2-0C98-42F2-9129-A9E9A4B2BA51}" type="pres">
      <dgm:prSet presAssocID="{8378E45E-02BD-4AC2-A4D3-1AF9912E5E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80C1-E87A-4ECF-A501-B4F420A364AC}" type="pres">
      <dgm:prSet presAssocID="{39DE7E76-CAFE-4E29-B791-FAAA5767AAAD}" presName="Name9" presStyleLbl="parChTrans1D2" presStyleIdx="2" presStyleCnt="5"/>
      <dgm:spPr/>
      <dgm:t>
        <a:bodyPr/>
        <a:lstStyle/>
        <a:p>
          <a:endParaRPr lang="ru-RU"/>
        </a:p>
      </dgm:t>
    </dgm:pt>
    <dgm:pt modelId="{28FE11F1-4079-4F37-AD6F-B8A22648F843}" type="pres">
      <dgm:prSet presAssocID="{39DE7E76-CAFE-4E29-B791-FAAA5767AAA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2E5DFD4-9465-4979-83FE-6E424B3A2F8F}" type="pres">
      <dgm:prSet presAssocID="{FB8D6F8D-7201-4334-9D12-B7A0272932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BC86-2ED8-41AE-B9FB-D6F17C47B28C}" type="pres">
      <dgm:prSet presAssocID="{5E151792-E44E-4EB3-B099-BC6626D34B8E}" presName="Name9" presStyleLbl="parChTrans1D2" presStyleIdx="3" presStyleCnt="5"/>
      <dgm:spPr/>
      <dgm:t>
        <a:bodyPr/>
        <a:lstStyle/>
        <a:p>
          <a:endParaRPr lang="ru-RU"/>
        </a:p>
      </dgm:t>
    </dgm:pt>
    <dgm:pt modelId="{0EFB92DF-2A7E-43CD-84FA-56F24DA656FC}" type="pres">
      <dgm:prSet presAssocID="{5E151792-E44E-4EB3-B099-BC6626D34B8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BE7E6D0-A9A8-4DB2-AE1B-BFDCB6FF14E0}" type="pres">
      <dgm:prSet presAssocID="{85EB4054-12AE-45F9-942C-A9F56BC941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7AEC2-C78A-42C0-BC41-AA7F9CDD68C9}" type="pres">
      <dgm:prSet presAssocID="{10C1B9CC-502D-408C-8F5A-1C2647BA3A0E}" presName="Name9" presStyleLbl="parChTrans1D2" presStyleIdx="4" presStyleCnt="5"/>
      <dgm:spPr/>
      <dgm:t>
        <a:bodyPr/>
        <a:lstStyle/>
        <a:p>
          <a:endParaRPr lang="ru-RU"/>
        </a:p>
      </dgm:t>
    </dgm:pt>
    <dgm:pt modelId="{1012AA05-C049-474D-A3BF-2DD4208140D1}" type="pres">
      <dgm:prSet presAssocID="{10C1B9CC-502D-408C-8F5A-1C2647BA3A0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B714E92-CD0E-421E-98DB-35CD46F0114F}" type="pres">
      <dgm:prSet presAssocID="{0D66A1CE-E119-40B9-8F4C-597FD9726E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C8F1C-89DD-43FD-A123-F9BAC606EA3E}" type="presOf" srcId="{733C8EE2-65F8-4546-9A25-8ED81E8CD5D1}" destId="{94BA1D90-8E03-44D9-B108-5F3BF3EB1560}" srcOrd="0" destOrd="0" presId="urn:microsoft.com/office/officeart/2005/8/layout/radial1"/>
    <dgm:cxn modelId="{0AA05066-EEC0-4828-8AFE-27FC8330615E}" type="presOf" srcId="{5450DD61-422A-401D-91CA-75917AB97560}" destId="{B7F23171-6559-450C-BD7D-83DF545BFDF0}" srcOrd="0" destOrd="0" presId="urn:microsoft.com/office/officeart/2005/8/layout/radial1"/>
    <dgm:cxn modelId="{CA648A9A-ECE2-42F6-B7FE-8F02550FB7F6}" type="presOf" srcId="{FB8D6F8D-7201-4334-9D12-B7A0272932C4}" destId="{22E5DFD4-9465-4979-83FE-6E424B3A2F8F}" srcOrd="0" destOrd="0" presId="urn:microsoft.com/office/officeart/2005/8/layout/radial1"/>
    <dgm:cxn modelId="{DA556060-888D-4EAE-842E-9AAB9A71610C}" type="presOf" srcId="{85EB4054-12AE-45F9-942C-A9F56BC9415E}" destId="{2BE7E6D0-A9A8-4DB2-AE1B-BFDCB6FF14E0}" srcOrd="0" destOrd="0" presId="urn:microsoft.com/office/officeart/2005/8/layout/radial1"/>
    <dgm:cxn modelId="{FEE63E52-235D-43AB-B8D4-A067C073B9F5}" type="presOf" srcId="{E3F970B5-E584-4C0E-902F-1210A6E8C0D0}" destId="{FA70EBB3-EA5F-4D86-B3EE-8A5B9F2D064D}" srcOrd="0" destOrd="0" presId="urn:microsoft.com/office/officeart/2005/8/layout/radial1"/>
    <dgm:cxn modelId="{CD502B95-4B38-43FD-A652-D378A3CA4439}" type="presOf" srcId="{39DE7E76-CAFE-4E29-B791-FAAA5767AAAD}" destId="{28FE11F1-4079-4F37-AD6F-B8A22648F843}" srcOrd="1" destOrd="0" presId="urn:microsoft.com/office/officeart/2005/8/layout/radial1"/>
    <dgm:cxn modelId="{50FDDD54-C870-4651-9A8E-3F13FD83728E}" type="presOf" srcId="{5E151792-E44E-4EB3-B099-BC6626D34B8E}" destId="{0EFB92DF-2A7E-43CD-84FA-56F24DA656FC}" srcOrd="1" destOrd="0" presId="urn:microsoft.com/office/officeart/2005/8/layout/radial1"/>
    <dgm:cxn modelId="{5D76ECE9-CD4B-4099-8346-3C96102D949F}" type="presOf" srcId="{16B9AC51-D076-4496-825B-05894A4A27A4}" destId="{5803C6E4-F4BB-4C81-BF44-BC4FEBCEEE9E}" srcOrd="1" destOrd="0" presId="urn:microsoft.com/office/officeart/2005/8/layout/radial1"/>
    <dgm:cxn modelId="{7FBEFBAE-5280-4932-9520-AC621C018215}" type="presOf" srcId="{10C1B9CC-502D-408C-8F5A-1C2647BA3A0E}" destId="{AD57AEC2-C78A-42C0-BC41-AA7F9CDD68C9}" srcOrd="0" destOrd="0" presId="urn:microsoft.com/office/officeart/2005/8/layout/radial1"/>
    <dgm:cxn modelId="{8BC70AB5-608D-47AE-9615-B9D50551D6F1}" type="presOf" srcId="{5E151792-E44E-4EB3-B099-BC6626D34B8E}" destId="{1AF4BC86-2ED8-41AE-B9FB-D6F17C47B28C}" srcOrd="0" destOrd="0" presId="urn:microsoft.com/office/officeart/2005/8/layout/radial1"/>
    <dgm:cxn modelId="{329A48EE-3EE2-4A0E-B382-3203583C0581}" type="presOf" srcId="{16B9AC51-D076-4496-825B-05894A4A27A4}" destId="{6A270AAB-2E75-400C-BB30-4430F9A3F672}" srcOrd="0" destOrd="0" presId="urn:microsoft.com/office/officeart/2005/8/layout/radial1"/>
    <dgm:cxn modelId="{98D2471D-8970-4B2E-BA55-10AE653A243B}" srcId="{1A4BC64C-9692-46C1-A286-7D9FE84DF605}" destId="{85EB4054-12AE-45F9-942C-A9F56BC9415E}" srcOrd="3" destOrd="0" parTransId="{5E151792-E44E-4EB3-B099-BC6626D34B8E}" sibTransId="{FE1020FE-C4D7-4C02-B6CD-4DE5333D925F}"/>
    <dgm:cxn modelId="{0BAAF8AB-D2D7-4D10-AC8B-12CF85A46340}" srcId="{733C8EE2-65F8-4546-9A25-8ED81E8CD5D1}" destId="{1A4BC64C-9692-46C1-A286-7D9FE84DF605}" srcOrd="0" destOrd="0" parTransId="{C231DFD5-A738-432B-9966-43ACA9997537}" sibTransId="{80A25D13-4B9B-46B0-9CC3-E9FF92BE39B8}"/>
    <dgm:cxn modelId="{07AE01D6-A298-4A55-83A5-67FAF9549208}" type="presOf" srcId="{0D66A1CE-E119-40B9-8F4C-597FD9726E7F}" destId="{CB714E92-CD0E-421E-98DB-35CD46F0114F}" srcOrd="0" destOrd="0" presId="urn:microsoft.com/office/officeart/2005/8/layout/radial1"/>
    <dgm:cxn modelId="{9276DC08-D2DA-4358-A162-844DB1BC1E76}" srcId="{1A4BC64C-9692-46C1-A286-7D9FE84DF605}" destId="{8378E45E-02BD-4AC2-A4D3-1AF9912E5E3F}" srcOrd="1" destOrd="0" parTransId="{16B9AC51-D076-4496-825B-05894A4A27A4}" sibTransId="{37DE6204-C32E-431C-B3A6-FFFF2A88511F}"/>
    <dgm:cxn modelId="{409D6677-BEAE-4E70-B479-6E4A79FF7CC4}" type="presOf" srcId="{E3F970B5-E584-4C0E-902F-1210A6E8C0D0}" destId="{88791E82-E467-44BB-84E4-0FED59A4E8FF}" srcOrd="1" destOrd="0" presId="urn:microsoft.com/office/officeart/2005/8/layout/radial1"/>
    <dgm:cxn modelId="{0A3034A5-7915-4199-9EA4-9F4D304B18D9}" type="presOf" srcId="{1A4BC64C-9692-46C1-A286-7D9FE84DF605}" destId="{2075FF43-E306-4659-956C-E1CA2457B6FD}" srcOrd="0" destOrd="0" presId="urn:microsoft.com/office/officeart/2005/8/layout/radial1"/>
    <dgm:cxn modelId="{3BA72F28-712F-4184-AEC0-F2890C9AA3A5}" srcId="{1A4BC64C-9692-46C1-A286-7D9FE84DF605}" destId="{5450DD61-422A-401D-91CA-75917AB97560}" srcOrd="0" destOrd="0" parTransId="{E3F970B5-E584-4C0E-902F-1210A6E8C0D0}" sibTransId="{3A9C706C-245B-4A36-87D2-5B5FFCF2A6B6}"/>
    <dgm:cxn modelId="{800F8F8B-C18A-4E70-B41C-E2B1C290FC54}" type="presOf" srcId="{10C1B9CC-502D-408C-8F5A-1C2647BA3A0E}" destId="{1012AA05-C049-474D-A3BF-2DD4208140D1}" srcOrd="1" destOrd="0" presId="urn:microsoft.com/office/officeart/2005/8/layout/radial1"/>
    <dgm:cxn modelId="{9A9EF7D4-B317-4E5E-B06C-DDD2F1DC0A33}" srcId="{1A4BC64C-9692-46C1-A286-7D9FE84DF605}" destId="{FB8D6F8D-7201-4334-9D12-B7A0272932C4}" srcOrd="2" destOrd="0" parTransId="{39DE7E76-CAFE-4E29-B791-FAAA5767AAAD}" sibTransId="{B9067869-0566-477B-80EC-DDA4EF678A37}"/>
    <dgm:cxn modelId="{79831768-69A7-46A7-A5F3-70ED977FEE23}" srcId="{1A4BC64C-9692-46C1-A286-7D9FE84DF605}" destId="{0D66A1CE-E119-40B9-8F4C-597FD9726E7F}" srcOrd="4" destOrd="0" parTransId="{10C1B9CC-502D-408C-8F5A-1C2647BA3A0E}" sibTransId="{23DF383A-EE67-43A1-9D4C-FF5C98B685E8}"/>
    <dgm:cxn modelId="{40AEC4C4-4A6F-4CF5-8490-BCC212A92214}" type="presOf" srcId="{8378E45E-02BD-4AC2-A4D3-1AF9912E5E3F}" destId="{0550B2C2-0C98-42F2-9129-A9E9A4B2BA51}" srcOrd="0" destOrd="0" presId="urn:microsoft.com/office/officeart/2005/8/layout/radial1"/>
    <dgm:cxn modelId="{1914C41A-406A-465A-807D-27CA68BAB772}" type="presOf" srcId="{39DE7E76-CAFE-4E29-B791-FAAA5767AAAD}" destId="{601380C1-E87A-4ECF-A501-B4F420A364AC}" srcOrd="0" destOrd="0" presId="urn:microsoft.com/office/officeart/2005/8/layout/radial1"/>
    <dgm:cxn modelId="{EB1AB49A-6182-47E6-8663-4CB429445A77}" type="presParOf" srcId="{94BA1D90-8E03-44D9-B108-5F3BF3EB1560}" destId="{2075FF43-E306-4659-956C-E1CA2457B6FD}" srcOrd="0" destOrd="0" presId="urn:microsoft.com/office/officeart/2005/8/layout/radial1"/>
    <dgm:cxn modelId="{833A70DA-A114-4821-82E3-0A07B786D4FE}" type="presParOf" srcId="{94BA1D90-8E03-44D9-B108-5F3BF3EB1560}" destId="{FA70EBB3-EA5F-4D86-B3EE-8A5B9F2D064D}" srcOrd="1" destOrd="0" presId="urn:microsoft.com/office/officeart/2005/8/layout/radial1"/>
    <dgm:cxn modelId="{E3130118-E145-431D-BB70-89E29BDC6E33}" type="presParOf" srcId="{FA70EBB3-EA5F-4D86-B3EE-8A5B9F2D064D}" destId="{88791E82-E467-44BB-84E4-0FED59A4E8FF}" srcOrd="0" destOrd="0" presId="urn:microsoft.com/office/officeart/2005/8/layout/radial1"/>
    <dgm:cxn modelId="{FD7113A2-80CE-42DA-95F2-BE7EA1C011AA}" type="presParOf" srcId="{94BA1D90-8E03-44D9-B108-5F3BF3EB1560}" destId="{B7F23171-6559-450C-BD7D-83DF545BFDF0}" srcOrd="2" destOrd="0" presId="urn:microsoft.com/office/officeart/2005/8/layout/radial1"/>
    <dgm:cxn modelId="{7712A35C-501D-4B89-BE46-CED62F511CA8}" type="presParOf" srcId="{94BA1D90-8E03-44D9-B108-5F3BF3EB1560}" destId="{6A270AAB-2E75-400C-BB30-4430F9A3F672}" srcOrd="3" destOrd="0" presId="urn:microsoft.com/office/officeart/2005/8/layout/radial1"/>
    <dgm:cxn modelId="{D05BBB03-5D89-4A9F-9487-2CA21AC5701C}" type="presParOf" srcId="{6A270AAB-2E75-400C-BB30-4430F9A3F672}" destId="{5803C6E4-F4BB-4C81-BF44-BC4FEBCEEE9E}" srcOrd="0" destOrd="0" presId="urn:microsoft.com/office/officeart/2005/8/layout/radial1"/>
    <dgm:cxn modelId="{536B8C6B-C62A-4D99-BCCA-3DC6A071813C}" type="presParOf" srcId="{94BA1D90-8E03-44D9-B108-5F3BF3EB1560}" destId="{0550B2C2-0C98-42F2-9129-A9E9A4B2BA51}" srcOrd="4" destOrd="0" presId="urn:microsoft.com/office/officeart/2005/8/layout/radial1"/>
    <dgm:cxn modelId="{FE58997E-C872-4173-89A3-9312F66FE757}" type="presParOf" srcId="{94BA1D90-8E03-44D9-B108-5F3BF3EB1560}" destId="{601380C1-E87A-4ECF-A501-B4F420A364AC}" srcOrd="5" destOrd="0" presId="urn:microsoft.com/office/officeart/2005/8/layout/radial1"/>
    <dgm:cxn modelId="{8DCB33A0-5E00-4DAD-8ECC-ED1A2ED1E0B3}" type="presParOf" srcId="{601380C1-E87A-4ECF-A501-B4F420A364AC}" destId="{28FE11F1-4079-4F37-AD6F-B8A22648F843}" srcOrd="0" destOrd="0" presId="urn:microsoft.com/office/officeart/2005/8/layout/radial1"/>
    <dgm:cxn modelId="{AEC00678-087A-420E-8852-DF648D0FCCFD}" type="presParOf" srcId="{94BA1D90-8E03-44D9-B108-5F3BF3EB1560}" destId="{22E5DFD4-9465-4979-83FE-6E424B3A2F8F}" srcOrd="6" destOrd="0" presId="urn:microsoft.com/office/officeart/2005/8/layout/radial1"/>
    <dgm:cxn modelId="{278AADD7-6AB1-4825-B045-4505B71210F8}" type="presParOf" srcId="{94BA1D90-8E03-44D9-B108-5F3BF3EB1560}" destId="{1AF4BC86-2ED8-41AE-B9FB-D6F17C47B28C}" srcOrd="7" destOrd="0" presId="urn:microsoft.com/office/officeart/2005/8/layout/radial1"/>
    <dgm:cxn modelId="{1F693B4E-27DA-4414-83CA-DF8AF4B52AC6}" type="presParOf" srcId="{1AF4BC86-2ED8-41AE-B9FB-D6F17C47B28C}" destId="{0EFB92DF-2A7E-43CD-84FA-56F24DA656FC}" srcOrd="0" destOrd="0" presId="urn:microsoft.com/office/officeart/2005/8/layout/radial1"/>
    <dgm:cxn modelId="{CE25859A-D2A3-4BB9-B760-35C2029E474F}" type="presParOf" srcId="{94BA1D90-8E03-44D9-B108-5F3BF3EB1560}" destId="{2BE7E6D0-A9A8-4DB2-AE1B-BFDCB6FF14E0}" srcOrd="8" destOrd="0" presId="urn:microsoft.com/office/officeart/2005/8/layout/radial1"/>
    <dgm:cxn modelId="{283CE537-2E35-43BC-8A08-FE1AA27EFAAF}" type="presParOf" srcId="{94BA1D90-8E03-44D9-B108-5F3BF3EB1560}" destId="{AD57AEC2-C78A-42C0-BC41-AA7F9CDD68C9}" srcOrd="9" destOrd="0" presId="urn:microsoft.com/office/officeart/2005/8/layout/radial1"/>
    <dgm:cxn modelId="{83553FBB-FBDA-4A3C-8747-335D45867CA4}" type="presParOf" srcId="{AD57AEC2-C78A-42C0-BC41-AA7F9CDD68C9}" destId="{1012AA05-C049-474D-A3BF-2DD4208140D1}" srcOrd="0" destOrd="0" presId="urn:microsoft.com/office/officeart/2005/8/layout/radial1"/>
    <dgm:cxn modelId="{B532E8B2-00F8-4DA8-8E32-F7BE3EEF8D20}" type="presParOf" srcId="{94BA1D90-8E03-44D9-B108-5F3BF3EB1560}" destId="{CB714E92-CD0E-421E-98DB-35CD46F0114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D43D3-120E-4AD4-A438-022DF52FE65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5A0E5-AF90-45C2-8436-26B4FA7EE766}">
      <dgm:prSet phldrT="[Текст]"/>
      <dgm:spPr/>
      <dgm:t>
        <a:bodyPr/>
        <a:lstStyle/>
        <a:p>
          <a:r>
            <a:rPr lang="ru-RU" dirty="0" smtClean="0"/>
            <a:t>1.Подготовительный этап</a:t>
          </a:r>
          <a:endParaRPr lang="ru-RU" dirty="0"/>
        </a:p>
      </dgm:t>
    </dgm:pt>
    <dgm:pt modelId="{AF9D1A35-30CB-4064-9D1C-D24A23A675FE}" type="parTrans" cxnId="{20D2124B-C661-437E-8D4C-C76E441A5E6E}">
      <dgm:prSet/>
      <dgm:spPr/>
      <dgm:t>
        <a:bodyPr/>
        <a:lstStyle/>
        <a:p>
          <a:endParaRPr lang="ru-RU"/>
        </a:p>
      </dgm:t>
    </dgm:pt>
    <dgm:pt modelId="{3D829E1A-2B3C-409E-BEE3-1382C09F86DD}" type="sibTrans" cxnId="{20D2124B-C661-437E-8D4C-C76E441A5E6E}">
      <dgm:prSet/>
      <dgm:spPr/>
      <dgm:t>
        <a:bodyPr/>
        <a:lstStyle/>
        <a:p>
          <a:endParaRPr lang="ru-RU"/>
        </a:p>
      </dgm:t>
    </dgm:pt>
    <dgm:pt modelId="{F7FE5AEB-EFDE-4A79-BF19-D74A8A79EDBA}">
      <dgm:prSet/>
      <dgm:spPr/>
      <dgm:t>
        <a:bodyPr/>
        <a:lstStyle/>
        <a:p>
          <a:r>
            <a:rPr lang="ru-RU" dirty="0" smtClean="0"/>
            <a:t>2.Этап постановки звука.</a:t>
          </a:r>
          <a:endParaRPr lang="ru-RU" dirty="0"/>
        </a:p>
      </dgm:t>
    </dgm:pt>
    <dgm:pt modelId="{BFA93B58-54FB-4287-B311-1707BA338E5B}" type="parTrans" cxnId="{E0AC5B7F-2E44-44E2-9419-860FAA4DB9E2}">
      <dgm:prSet/>
      <dgm:spPr/>
      <dgm:t>
        <a:bodyPr/>
        <a:lstStyle/>
        <a:p>
          <a:endParaRPr lang="ru-RU"/>
        </a:p>
      </dgm:t>
    </dgm:pt>
    <dgm:pt modelId="{ADDE64B6-F7DB-464B-8F25-C873391FC336}" type="sibTrans" cxnId="{E0AC5B7F-2E44-44E2-9419-860FAA4DB9E2}">
      <dgm:prSet/>
      <dgm:spPr/>
      <dgm:t>
        <a:bodyPr/>
        <a:lstStyle/>
        <a:p>
          <a:endParaRPr lang="ru-RU"/>
        </a:p>
      </dgm:t>
    </dgm:pt>
    <dgm:pt modelId="{BAA50238-77E2-4A95-8F64-4DAD2DE553B9}">
      <dgm:prSet/>
      <dgm:spPr/>
      <dgm:t>
        <a:bodyPr/>
        <a:lstStyle/>
        <a:p>
          <a:r>
            <a:rPr lang="ru-RU" dirty="0" smtClean="0"/>
            <a:t>3.Этап автоматизации </a:t>
          </a:r>
          <a:r>
            <a:rPr lang="ru-RU" i="1" dirty="0" smtClean="0"/>
            <a:t>(закрепления)</a:t>
          </a:r>
          <a:r>
            <a:rPr lang="ru-RU" dirty="0" smtClean="0"/>
            <a:t> звука</a:t>
          </a:r>
          <a:endParaRPr lang="ru-RU" dirty="0"/>
        </a:p>
      </dgm:t>
    </dgm:pt>
    <dgm:pt modelId="{3536F686-00B6-4B3A-9CF7-0895FDB9D6DA}" type="parTrans" cxnId="{E715F96D-C725-467F-8056-2978A03E7139}">
      <dgm:prSet/>
      <dgm:spPr/>
      <dgm:t>
        <a:bodyPr/>
        <a:lstStyle/>
        <a:p>
          <a:endParaRPr lang="ru-RU"/>
        </a:p>
      </dgm:t>
    </dgm:pt>
    <dgm:pt modelId="{D286459E-999A-4D87-8549-5526B0FCD40A}" type="sibTrans" cxnId="{E715F96D-C725-467F-8056-2978A03E7139}">
      <dgm:prSet/>
      <dgm:spPr/>
      <dgm:t>
        <a:bodyPr/>
        <a:lstStyle/>
        <a:p>
          <a:endParaRPr lang="ru-RU"/>
        </a:p>
      </dgm:t>
    </dgm:pt>
    <dgm:pt modelId="{78873C47-6BFE-472B-AB46-FA6780B486E1}">
      <dgm:prSet/>
      <dgm:spPr/>
      <dgm:t>
        <a:bodyPr/>
        <a:lstStyle/>
        <a:p>
          <a:r>
            <a:rPr lang="ru-RU" dirty="0" smtClean="0"/>
            <a:t>4.Этап дифференциации.</a:t>
          </a:r>
          <a:endParaRPr lang="ru-RU" dirty="0"/>
        </a:p>
      </dgm:t>
    </dgm:pt>
    <dgm:pt modelId="{FD428AC5-A49B-499B-A304-B878D582CF50}" type="parTrans" cxnId="{2D4A1545-85BE-47E9-AB04-68F0D90A2108}">
      <dgm:prSet/>
      <dgm:spPr/>
      <dgm:t>
        <a:bodyPr/>
        <a:lstStyle/>
        <a:p>
          <a:endParaRPr lang="ru-RU"/>
        </a:p>
      </dgm:t>
    </dgm:pt>
    <dgm:pt modelId="{69E63B90-B3AE-48F4-92AA-B9BB212133F7}" type="sibTrans" cxnId="{2D4A1545-85BE-47E9-AB04-68F0D90A2108}">
      <dgm:prSet/>
      <dgm:spPr/>
      <dgm:t>
        <a:bodyPr/>
        <a:lstStyle/>
        <a:p>
          <a:endParaRPr lang="ru-RU"/>
        </a:p>
      </dgm:t>
    </dgm:pt>
    <dgm:pt modelId="{A06805FF-BF60-4B6C-B4BD-3CCA311ABF5B}" type="pres">
      <dgm:prSet presAssocID="{C9ED43D3-120E-4AD4-A438-022DF52FE6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3C2AB-3D13-4017-A907-C89E252DDD17}" type="pres">
      <dgm:prSet presAssocID="{C9ED43D3-120E-4AD4-A438-022DF52FE658}" presName="dummyMaxCanvas" presStyleCnt="0">
        <dgm:presLayoutVars/>
      </dgm:prSet>
      <dgm:spPr/>
    </dgm:pt>
    <dgm:pt modelId="{FD315447-AC85-48FA-974A-EC795AC089E0}" type="pres">
      <dgm:prSet presAssocID="{C9ED43D3-120E-4AD4-A438-022DF52FE65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1D878-82AC-4EE1-A9B5-9B39E88ABEC0}" type="pres">
      <dgm:prSet presAssocID="{C9ED43D3-120E-4AD4-A438-022DF52FE65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E524-5E67-4971-B0EC-2DF1F358B13A}" type="pres">
      <dgm:prSet presAssocID="{C9ED43D3-120E-4AD4-A438-022DF52FE65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1AB09-170F-4E19-88DC-04477E81150E}" type="pres">
      <dgm:prSet presAssocID="{C9ED43D3-120E-4AD4-A438-022DF52FE65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EEFE5-38A7-47B6-9DBB-9ED1FE7EB83E}" type="pres">
      <dgm:prSet presAssocID="{C9ED43D3-120E-4AD4-A438-022DF52FE65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AD5FE-4930-4022-87DB-8E408BE635A0}" type="pres">
      <dgm:prSet presAssocID="{C9ED43D3-120E-4AD4-A438-022DF52FE65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B2F43-D50A-417D-977A-DB1022BBCB4B}" type="pres">
      <dgm:prSet presAssocID="{C9ED43D3-120E-4AD4-A438-022DF52FE6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2ED69-7097-4A14-BFA4-B9DC1705E5F9}" type="pres">
      <dgm:prSet presAssocID="{C9ED43D3-120E-4AD4-A438-022DF52FE6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828FE-D3EB-4477-A158-C9199210B71D}" type="pres">
      <dgm:prSet presAssocID="{C9ED43D3-120E-4AD4-A438-022DF52FE6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1887-A5B6-4578-981F-A2D81276387B}" type="pres">
      <dgm:prSet presAssocID="{C9ED43D3-120E-4AD4-A438-022DF52FE6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B7C8D-30B7-4463-B5F7-E81F678E84A6}" type="pres">
      <dgm:prSet presAssocID="{C9ED43D3-120E-4AD4-A438-022DF52FE6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B7C9C-65F6-4FC5-AAC5-BABE22E85739}" type="presOf" srcId="{F7FE5AEB-EFDE-4A79-BF19-D74A8A79EDBA}" destId="{9431D878-82AC-4EE1-A9B5-9B39E88ABEC0}" srcOrd="0" destOrd="0" presId="urn:microsoft.com/office/officeart/2005/8/layout/vProcess5"/>
    <dgm:cxn modelId="{7011B59B-031F-418D-967D-F0D7E7D05059}" type="presOf" srcId="{BAA50238-77E2-4A95-8F64-4DAD2DE553B9}" destId="{9990E524-5E67-4971-B0EC-2DF1F358B13A}" srcOrd="0" destOrd="0" presId="urn:microsoft.com/office/officeart/2005/8/layout/vProcess5"/>
    <dgm:cxn modelId="{BBBCFB3A-9972-4519-A6C6-1C4DAE2C5992}" type="presOf" srcId="{7945A0E5-AF90-45C2-8436-26B4FA7EE766}" destId="{FD315447-AC85-48FA-974A-EC795AC089E0}" srcOrd="0" destOrd="0" presId="urn:microsoft.com/office/officeart/2005/8/layout/vProcess5"/>
    <dgm:cxn modelId="{9F62DB99-64BD-409E-94CA-2157EBBD2F21}" type="presOf" srcId="{D286459E-999A-4D87-8549-5526B0FCD40A}" destId="{541B2F43-D50A-417D-977A-DB1022BBCB4B}" srcOrd="0" destOrd="0" presId="urn:microsoft.com/office/officeart/2005/8/layout/vProcess5"/>
    <dgm:cxn modelId="{E0AC5B7F-2E44-44E2-9419-860FAA4DB9E2}" srcId="{C9ED43D3-120E-4AD4-A438-022DF52FE658}" destId="{F7FE5AEB-EFDE-4A79-BF19-D74A8A79EDBA}" srcOrd="1" destOrd="0" parTransId="{BFA93B58-54FB-4287-B311-1707BA338E5B}" sibTransId="{ADDE64B6-F7DB-464B-8F25-C873391FC336}"/>
    <dgm:cxn modelId="{ABE2B042-05BC-4C83-9C60-9906415AAE8F}" type="presOf" srcId="{ADDE64B6-F7DB-464B-8F25-C873391FC336}" destId="{D4BAD5FE-4930-4022-87DB-8E408BE635A0}" srcOrd="0" destOrd="0" presId="urn:microsoft.com/office/officeart/2005/8/layout/vProcess5"/>
    <dgm:cxn modelId="{7084F1A6-E676-46C7-8DAD-BFAB31C0E2CA}" type="presOf" srcId="{C9ED43D3-120E-4AD4-A438-022DF52FE658}" destId="{A06805FF-BF60-4B6C-B4BD-3CCA311ABF5B}" srcOrd="0" destOrd="0" presId="urn:microsoft.com/office/officeart/2005/8/layout/vProcess5"/>
    <dgm:cxn modelId="{EB8CB397-EF44-4E84-82C9-9CEFC3FAA0C0}" type="presOf" srcId="{78873C47-6BFE-472B-AB46-FA6780B486E1}" destId="{B7DB7C8D-30B7-4463-B5F7-E81F678E84A6}" srcOrd="1" destOrd="0" presId="urn:microsoft.com/office/officeart/2005/8/layout/vProcess5"/>
    <dgm:cxn modelId="{99633C98-BA46-4D4A-BAB2-092DF9AFD63A}" type="presOf" srcId="{78873C47-6BFE-472B-AB46-FA6780B486E1}" destId="{3781AB09-170F-4E19-88DC-04477E81150E}" srcOrd="0" destOrd="0" presId="urn:microsoft.com/office/officeart/2005/8/layout/vProcess5"/>
    <dgm:cxn modelId="{3C7FA931-F292-47DD-BC8E-C4CE5AB959C6}" type="presOf" srcId="{7945A0E5-AF90-45C2-8436-26B4FA7EE766}" destId="{8782ED69-7097-4A14-BFA4-B9DC1705E5F9}" srcOrd="1" destOrd="0" presId="urn:microsoft.com/office/officeart/2005/8/layout/vProcess5"/>
    <dgm:cxn modelId="{43CCB387-6020-4251-8A6D-2A6AFECA7486}" type="presOf" srcId="{F7FE5AEB-EFDE-4A79-BF19-D74A8A79EDBA}" destId="{405828FE-D3EB-4477-A158-C9199210B71D}" srcOrd="1" destOrd="0" presId="urn:microsoft.com/office/officeart/2005/8/layout/vProcess5"/>
    <dgm:cxn modelId="{F5C15D70-2238-4860-A22B-B55870151DEB}" type="presOf" srcId="{3D829E1A-2B3C-409E-BEE3-1382C09F86DD}" destId="{958EEFE5-38A7-47B6-9DBB-9ED1FE7EB83E}" srcOrd="0" destOrd="0" presId="urn:microsoft.com/office/officeart/2005/8/layout/vProcess5"/>
    <dgm:cxn modelId="{E715F96D-C725-467F-8056-2978A03E7139}" srcId="{C9ED43D3-120E-4AD4-A438-022DF52FE658}" destId="{BAA50238-77E2-4A95-8F64-4DAD2DE553B9}" srcOrd="2" destOrd="0" parTransId="{3536F686-00B6-4B3A-9CF7-0895FDB9D6DA}" sibTransId="{D286459E-999A-4D87-8549-5526B0FCD40A}"/>
    <dgm:cxn modelId="{2D4A1545-85BE-47E9-AB04-68F0D90A2108}" srcId="{C9ED43D3-120E-4AD4-A438-022DF52FE658}" destId="{78873C47-6BFE-472B-AB46-FA6780B486E1}" srcOrd="3" destOrd="0" parTransId="{FD428AC5-A49B-499B-A304-B878D582CF50}" sibTransId="{69E63B90-B3AE-48F4-92AA-B9BB212133F7}"/>
    <dgm:cxn modelId="{20D2124B-C661-437E-8D4C-C76E441A5E6E}" srcId="{C9ED43D3-120E-4AD4-A438-022DF52FE658}" destId="{7945A0E5-AF90-45C2-8436-26B4FA7EE766}" srcOrd="0" destOrd="0" parTransId="{AF9D1A35-30CB-4064-9D1C-D24A23A675FE}" sibTransId="{3D829E1A-2B3C-409E-BEE3-1382C09F86DD}"/>
    <dgm:cxn modelId="{CDDF0052-CE82-47A5-A0B4-B692504F9165}" type="presOf" srcId="{BAA50238-77E2-4A95-8F64-4DAD2DE553B9}" destId="{C5911887-A5B6-4578-981F-A2D81276387B}" srcOrd="1" destOrd="0" presId="urn:microsoft.com/office/officeart/2005/8/layout/vProcess5"/>
    <dgm:cxn modelId="{E06073F9-B8CC-473B-A15B-8DD654B9527A}" type="presParOf" srcId="{A06805FF-BF60-4B6C-B4BD-3CCA311ABF5B}" destId="{A593C2AB-3D13-4017-A907-C89E252DDD17}" srcOrd="0" destOrd="0" presId="urn:microsoft.com/office/officeart/2005/8/layout/vProcess5"/>
    <dgm:cxn modelId="{74C6A3D1-D9B2-4C5E-ACB2-A24E6A904F43}" type="presParOf" srcId="{A06805FF-BF60-4B6C-B4BD-3CCA311ABF5B}" destId="{FD315447-AC85-48FA-974A-EC795AC089E0}" srcOrd="1" destOrd="0" presId="urn:microsoft.com/office/officeart/2005/8/layout/vProcess5"/>
    <dgm:cxn modelId="{6F8C4384-3B0E-4081-AFEE-E21602547062}" type="presParOf" srcId="{A06805FF-BF60-4B6C-B4BD-3CCA311ABF5B}" destId="{9431D878-82AC-4EE1-A9B5-9B39E88ABEC0}" srcOrd="2" destOrd="0" presId="urn:microsoft.com/office/officeart/2005/8/layout/vProcess5"/>
    <dgm:cxn modelId="{43EB572F-F6ED-47FE-899A-BB83DE87A304}" type="presParOf" srcId="{A06805FF-BF60-4B6C-B4BD-3CCA311ABF5B}" destId="{9990E524-5E67-4971-B0EC-2DF1F358B13A}" srcOrd="3" destOrd="0" presId="urn:microsoft.com/office/officeart/2005/8/layout/vProcess5"/>
    <dgm:cxn modelId="{B22EEE6B-9CE1-4969-B857-CE7AFDC8BA6A}" type="presParOf" srcId="{A06805FF-BF60-4B6C-B4BD-3CCA311ABF5B}" destId="{3781AB09-170F-4E19-88DC-04477E81150E}" srcOrd="4" destOrd="0" presId="urn:microsoft.com/office/officeart/2005/8/layout/vProcess5"/>
    <dgm:cxn modelId="{C1E85415-691B-4CBB-854A-8AC02C4628BB}" type="presParOf" srcId="{A06805FF-BF60-4B6C-B4BD-3CCA311ABF5B}" destId="{958EEFE5-38A7-47B6-9DBB-9ED1FE7EB83E}" srcOrd="5" destOrd="0" presId="urn:microsoft.com/office/officeart/2005/8/layout/vProcess5"/>
    <dgm:cxn modelId="{7A55AB11-7F8E-42CB-AEE0-46AACDFC3035}" type="presParOf" srcId="{A06805FF-BF60-4B6C-B4BD-3CCA311ABF5B}" destId="{D4BAD5FE-4930-4022-87DB-8E408BE635A0}" srcOrd="6" destOrd="0" presId="urn:microsoft.com/office/officeart/2005/8/layout/vProcess5"/>
    <dgm:cxn modelId="{D49CA149-D072-4F06-90F6-A149A66947E2}" type="presParOf" srcId="{A06805FF-BF60-4B6C-B4BD-3CCA311ABF5B}" destId="{541B2F43-D50A-417D-977A-DB1022BBCB4B}" srcOrd="7" destOrd="0" presId="urn:microsoft.com/office/officeart/2005/8/layout/vProcess5"/>
    <dgm:cxn modelId="{583B6F34-BB0B-430F-8E66-CACD8417D029}" type="presParOf" srcId="{A06805FF-BF60-4B6C-B4BD-3CCA311ABF5B}" destId="{8782ED69-7097-4A14-BFA4-B9DC1705E5F9}" srcOrd="8" destOrd="0" presId="urn:microsoft.com/office/officeart/2005/8/layout/vProcess5"/>
    <dgm:cxn modelId="{29B82CA4-1F89-46AF-B110-A05051899634}" type="presParOf" srcId="{A06805FF-BF60-4B6C-B4BD-3CCA311ABF5B}" destId="{405828FE-D3EB-4477-A158-C9199210B71D}" srcOrd="9" destOrd="0" presId="urn:microsoft.com/office/officeart/2005/8/layout/vProcess5"/>
    <dgm:cxn modelId="{1AAAE8EC-3295-4F06-A9AF-511EB29E2854}" type="presParOf" srcId="{A06805FF-BF60-4B6C-B4BD-3CCA311ABF5B}" destId="{C5911887-A5B6-4578-981F-A2D81276387B}" srcOrd="10" destOrd="0" presId="urn:microsoft.com/office/officeart/2005/8/layout/vProcess5"/>
    <dgm:cxn modelId="{20307A98-503A-4D90-B3A5-FE93BFB2B64F}" type="presParOf" srcId="{A06805FF-BF60-4B6C-B4BD-3CCA311ABF5B}" destId="{B7DB7C8D-30B7-4463-B5F7-E81F678E84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5FF43-E306-4659-956C-E1CA2457B6FD}">
      <dsp:nvSpPr>
        <dsp:cNvPr id="0" name=""/>
        <dsp:cNvSpPr/>
      </dsp:nvSpPr>
      <dsp:spPr>
        <a:xfrm>
          <a:off x="3434872" y="2565868"/>
          <a:ext cx="1950726" cy="1950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Направление развития речи</a:t>
          </a:r>
          <a:endParaRPr lang="ru-RU" sz="1800" kern="1200" dirty="0"/>
        </a:p>
      </dsp:txBody>
      <dsp:txXfrm>
        <a:off x="3434872" y="2565868"/>
        <a:ext cx="1950726" cy="1950726"/>
      </dsp:txXfrm>
    </dsp:sp>
    <dsp:sp modelId="{FA70EBB3-EA5F-4D86-B3EE-8A5B9F2D064D}">
      <dsp:nvSpPr>
        <dsp:cNvPr id="0" name=""/>
        <dsp:cNvSpPr/>
      </dsp:nvSpPr>
      <dsp:spPr>
        <a:xfrm rot="16200000">
          <a:off x="4115559" y="2251288"/>
          <a:ext cx="58935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89352" y="199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395502" y="2256458"/>
        <a:ext cx="29467" cy="29467"/>
      </dsp:txXfrm>
    </dsp:sp>
    <dsp:sp modelId="{B7F23171-6559-450C-BD7D-83DF545BFDF0}">
      <dsp:nvSpPr>
        <dsp:cNvPr id="0" name=""/>
        <dsp:cNvSpPr/>
      </dsp:nvSpPr>
      <dsp:spPr>
        <a:xfrm>
          <a:off x="3434872" y="25789"/>
          <a:ext cx="1950726" cy="19507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4872" y="25789"/>
        <a:ext cx="1950726" cy="1950726"/>
      </dsp:txXfrm>
    </dsp:sp>
    <dsp:sp modelId="{6A270AAB-2E75-400C-BB30-4430F9A3F672}">
      <dsp:nvSpPr>
        <dsp:cNvPr id="0" name=""/>
        <dsp:cNvSpPr/>
      </dsp:nvSpPr>
      <dsp:spPr>
        <a:xfrm rot="20520000">
          <a:off x="5323439" y="3128863"/>
          <a:ext cx="58935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89352" y="199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5603381" y="3134034"/>
        <a:ext cx="29467" cy="29467"/>
      </dsp:txXfrm>
    </dsp:sp>
    <dsp:sp modelId="{0550B2C2-0C98-42F2-9129-A9E9A4B2BA51}">
      <dsp:nvSpPr>
        <dsp:cNvPr id="0" name=""/>
        <dsp:cNvSpPr/>
      </dsp:nvSpPr>
      <dsp:spPr>
        <a:xfrm>
          <a:off x="5850631" y="1780941"/>
          <a:ext cx="1950726" cy="19507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Грамматический строй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0631" y="1780941"/>
        <a:ext cx="1950726" cy="1950726"/>
      </dsp:txXfrm>
    </dsp:sp>
    <dsp:sp modelId="{601380C1-E87A-4ECF-A501-B4F420A364AC}">
      <dsp:nvSpPr>
        <dsp:cNvPr id="0" name=""/>
        <dsp:cNvSpPr/>
      </dsp:nvSpPr>
      <dsp:spPr>
        <a:xfrm rot="3240000">
          <a:off x="4862070" y="4548811"/>
          <a:ext cx="58935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89352" y="199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5142012" y="4553981"/>
        <a:ext cx="29467" cy="29467"/>
      </dsp:txXfrm>
    </dsp:sp>
    <dsp:sp modelId="{22E5DFD4-9465-4979-83FE-6E424B3A2F8F}">
      <dsp:nvSpPr>
        <dsp:cNvPr id="0" name=""/>
        <dsp:cNvSpPr/>
      </dsp:nvSpPr>
      <dsp:spPr>
        <a:xfrm>
          <a:off x="4927893" y="4620835"/>
          <a:ext cx="1950726" cy="19507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Словарный запас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7893" y="4620835"/>
        <a:ext cx="1950726" cy="1950726"/>
      </dsp:txXfrm>
    </dsp:sp>
    <dsp:sp modelId="{1AF4BC86-2ED8-41AE-B9FB-D6F17C47B28C}">
      <dsp:nvSpPr>
        <dsp:cNvPr id="0" name=""/>
        <dsp:cNvSpPr/>
      </dsp:nvSpPr>
      <dsp:spPr>
        <a:xfrm rot="7560000">
          <a:off x="3369049" y="4548811"/>
          <a:ext cx="58935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89352" y="199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3648991" y="4553981"/>
        <a:ext cx="29467" cy="29467"/>
      </dsp:txXfrm>
    </dsp:sp>
    <dsp:sp modelId="{2BE7E6D0-A9A8-4DB2-AE1B-BFDCB6FF14E0}">
      <dsp:nvSpPr>
        <dsp:cNvPr id="0" name=""/>
        <dsp:cNvSpPr/>
      </dsp:nvSpPr>
      <dsp:spPr>
        <a:xfrm>
          <a:off x="1941851" y="4620835"/>
          <a:ext cx="1950726" cy="19507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Фонематический слух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1851" y="4620835"/>
        <a:ext cx="1950726" cy="1950726"/>
      </dsp:txXfrm>
    </dsp:sp>
    <dsp:sp modelId="{AD57AEC2-C78A-42C0-BC41-AA7F9CDD68C9}">
      <dsp:nvSpPr>
        <dsp:cNvPr id="0" name=""/>
        <dsp:cNvSpPr/>
      </dsp:nvSpPr>
      <dsp:spPr>
        <a:xfrm rot="11880000">
          <a:off x="2907680" y="3128863"/>
          <a:ext cx="58935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89352" y="199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3187622" y="3134034"/>
        <a:ext cx="29467" cy="29467"/>
      </dsp:txXfrm>
    </dsp:sp>
    <dsp:sp modelId="{CB714E92-CD0E-421E-98DB-35CD46F0114F}">
      <dsp:nvSpPr>
        <dsp:cNvPr id="0" name=""/>
        <dsp:cNvSpPr/>
      </dsp:nvSpPr>
      <dsp:spPr>
        <a:xfrm>
          <a:off x="1019113" y="1780941"/>
          <a:ext cx="1950726" cy="19507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Звукопроизношение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9113" y="1780941"/>
        <a:ext cx="1950726" cy="1950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15447-AC85-48FA-974A-EC795AC089E0}">
      <dsp:nvSpPr>
        <dsp:cNvPr id="0" name=""/>
        <dsp:cNvSpPr/>
      </dsp:nvSpPr>
      <dsp:spPr>
        <a:xfrm>
          <a:off x="0" y="0"/>
          <a:ext cx="5837177" cy="1080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1.Подготовительный этап</a:t>
          </a:r>
          <a:endParaRPr lang="ru-RU" sz="2200" kern="1200" dirty="0"/>
        </a:p>
      </dsp:txBody>
      <dsp:txXfrm>
        <a:off x="0" y="0"/>
        <a:ext cx="4642992" cy="1080710"/>
      </dsp:txXfrm>
    </dsp:sp>
    <dsp:sp modelId="{9431D878-82AC-4EE1-A9B5-9B39E88ABEC0}">
      <dsp:nvSpPr>
        <dsp:cNvPr id="0" name=""/>
        <dsp:cNvSpPr/>
      </dsp:nvSpPr>
      <dsp:spPr>
        <a:xfrm>
          <a:off x="488863" y="1277203"/>
          <a:ext cx="5837177" cy="1080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2.Этап постановки звука.</a:t>
          </a:r>
          <a:endParaRPr lang="ru-RU" sz="2200" kern="1200" dirty="0"/>
        </a:p>
      </dsp:txBody>
      <dsp:txXfrm>
        <a:off x="488863" y="1277203"/>
        <a:ext cx="4645852" cy="1080710"/>
      </dsp:txXfrm>
    </dsp:sp>
    <dsp:sp modelId="{9990E524-5E67-4971-B0EC-2DF1F358B13A}">
      <dsp:nvSpPr>
        <dsp:cNvPr id="0" name=""/>
        <dsp:cNvSpPr/>
      </dsp:nvSpPr>
      <dsp:spPr>
        <a:xfrm>
          <a:off x="970430" y="2554406"/>
          <a:ext cx="5837177" cy="1080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3.Этап автоматизации </a:t>
          </a:r>
          <a:r>
            <a:rPr lang="ru-RU" sz="2200" i="1" kern="1200" dirty="0" smtClean="0"/>
            <a:t>(закрепления)</a:t>
          </a:r>
          <a:r>
            <a:rPr lang="ru-RU" sz="2200" kern="1200" dirty="0" smtClean="0"/>
            <a:t> звука</a:t>
          </a:r>
          <a:endParaRPr lang="ru-RU" sz="2200" kern="1200" dirty="0"/>
        </a:p>
      </dsp:txBody>
      <dsp:txXfrm>
        <a:off x="970430" y="2554406"/>
        <a:ext cx="4653148" cy="1080710"/>
      </dsp:txXfrm>
    </dsp:sp>
    <dsp:sp modelId="{3781AB09-170F-4E19-88DC-04477E81150E}">
      <dsp:nvSpPr>
        <dsp:cNvPr id="0" name=""/>
        <dsp:cNvSpPr/>
      </dsp:nvSpPr>
      <dsp:spPr>
        <a:xfrm>
          <a:off x="1459294" y="3831609"/>
          <a:ext cx="5837177" cy="1080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4.Этап дифференциации.</a:t>
          </a:r>
          <a:endParaRPr lang="ru-RU" sz="2200" kern="1200" dirty="0"/>
        </a:p>
      </dsp:txBody>
      <dsp:txXfrm>
        <a:off x="1459294" y="3831609"/>
        <a:ext cx="4645852" cy="1080710"/>
      </dsp:txXfrm>
    </dsp:sp>
    <dsp:sp modelId="{958EEFE5-38A7-47B6-9DBB-9ED1FE7EB83E}">
      <dsp:nvSpPr>
        <dsp:cNvPr id="0" name=""/>
        <dsp:cNvSpPr/>
      </dsp:nvSpPr>
      <dsp:spPr>
        <a:xfrm>
          <a:off x="5134715" y="827725"/>
          <a:ext cx="702461" cy="702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134715" y="827725"/>
        <a:ext cx="702461" cy="702461"/>
      </dsp:txXfrm>
    </dsp:sp>
    <dsp:sp modelId="{D4BAD5FE-4930-4022-87DB-8E408BE635A0}">
      <dsp:nvSpPr>
        <dsp:cNvPr id="0" name=""/>
        <dsp:cNvSpPr/>
      </dsp:nvSpPr>
      <dsp:spPr>
        <a:xfrm>
          <a:off x="5623579" y="2104929"/>
          <a:ext cx="702461" cy="702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623579" y="2104929"/>
        <a:ext cx="702461" cy="702461"/>
      </dsp:txXfrm>
    </dsp:sp>
    <dsp:sp modelId="{541B2F43-D50A-417D-977A-DB1022BBCB4B}">
      <dsp:nvSpPr>
        <dsp:cNvPr id="0" name=""/>
        <dsp:cNvSpPr/>
      </dsp:nvSpPr>
      <dsp:spPr>
        <a:xfrm>
          <a:off x="6105146" y="3382132"/>
          <a:ext cx="702461" cy="7024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105146" y="3382132"/>
        <a:ext cx="702461" cy="70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3DDBF-00B6-4727-9169-954447E9282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F8BD-8DEB-42CB-A923-21D79873B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 «Ромодановский детский сад комбинированного вида»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Логопедическая работа с детьми в условиях детского сада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572140"/>
            <a:ext cx="4092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Подготовила учитель-логопед</a:t>
            </a:r>
          </a:p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Лашина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О.С.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6381328"/>
            <a:ext cx="8994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2017 год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23528" y="0"/>
          <a:ext cx="882047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341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Логопедические заключения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ФНР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(фонетическое недоразвитие речи)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нарушено произношение нескольких звуков;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Фонематическое недоразвитие речи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нарушение фонематического слуха при нормальном звукопроизношении;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ЛГНР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лексико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грамматическое недоразвитие речи)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ФФНР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фонетико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фонематическое недоразвитие речи)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нарушено звукопроизношение и снижен или не развит фонематический звук;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НОНР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 резко выраженное общее недоразвитие речи)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незначительные нарушения во всех речевых компонентах;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(общее недоразвитие речи)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значимые нарушения во всех компонентах развития речи.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7514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Этапы логопедической работы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196752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6374" y="260648"/>
            <a:ext cx="8240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Дыхательные упражнения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2323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Футбол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466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Загони мяч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" name="Picture 2" descr="D:\фотографии\садик фото\DSCN3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258728" cy="3024336"/>
          </a:xfrm>
          <a:prstGeom prst="rect">
            <a:avLst/>
          </a:prstGeom>
          <a:noFill/>
        </p:spPr>
      </p:pic>
      <p:pic>
        <p:nvPicPr>
          <p:cNvPr id="7" name="Picture 3" descr="D:\фотографии\садик фото\DSCN3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95536" y="476672"/>
            <a:ext cx="439248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Парашютист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48680"/>
            <a:ext cx="2559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Ветерок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5" name="Picture 3" descr="D:\фотографии\садик фото\DSCN3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02011"/>
            <a:ext cx="4040187" cy="3030140"/>
          </a:xfrm>
          <a:prstGeom prst="rect">
            <a:avLst/>
          </a:prstGeom>
          <a:noFill/>
        </p:spPr>
      </p:pic>
      <p:pic>
        <p:nvPicPr>
          <p:cNvPr id="6" name="Picture 2" descr="D:\фотографии\садик фото\DSCN3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817073"/>
            <a:ext cx="4041775" cy="314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Артикуляционная  гимнастика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проведения артикуляционной гимнастики 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ФОТО\100_9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9062">
            <a:off x="141096" y="4129665"/>
            <a:ext cx="2976331" cy="2232248"/>
          </a:xfrm>
          <a:prstGeom prst="rect">
            <a:avLst/>
          </a:prstGeom>
          <a:noFill/>
        </p:spPr>
      </p:pic>
      <p:pic>
        <p:nvPicPr>
          <p:cNvPr id="6" name="Picture 2" descr="D:\фотографии\садик фото\DSCN3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766939" cy="2075371"/>
          </a:xfrm>
          <a:prstGeom prst="rect">
            <a:avLst/>
          </a:prstGeom>
          <a:noFill/>
        </p:spPr>
      </p:pic>
      <p:pic>
        <p:nvPicPr>
          <p:cNvPr id="7" name="Picture 3" descr="D:\фотографии\садик фото\DSCN3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4585">
            <a:off x="6144482" y="4222407"/>
            <a:ext cx="2798358" cy="209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Мелкая моторика рук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Хорошо развитая мелкая моторика способствует развитию речи (пальчиковая гимнастика, игры с прищепками, </a:t>
            </a:r>
            <a:r>
              <a:rPr lang="ru-RU" sz="2400" b="1" dirty="0" err="1" smtClean="0">
                <a:solidFill>
                  <a:srgbClr val="0070C0"/>
                </a:solidFill>
              </a:rPr>
              <a:t>ниткография</a:t>
            </a:r>
            <a:r>
              <a:rPr lang="ru-RU" sz="2400" b="1" dirty="0" smtClean="0">
                <a:solidFill>
                  <a:srgbClr val="0070C0"/>
                </a:solidFill>
              </a:rPr>
              <a:t>, использование шариков </a:t>
            </a:r>
            <a:r>
              <a:rPr lang="ru-RU" sz="2400" b="1" dirty="0" err="1" smtClean="0">
                <a:solidFill>
                  <a:srgbClr val="0070C0"/>
                </a:solidFill>
              </a:rPr>
              <a:t>су-джок</a:t>
            </a:r>
            <a:r>
              <a:rPr lang="ru-RU" sz="2400" b="1" dirty="0" smtClean="0">
                <a:solidFill>
                  <a:srgbClr val="0070C0"/>
                </a:solidFill>
              </a:rPr>
              <a:t> и </a:t>
            </a:r>
            <a:r>
              <a:rPr lang="ru-RU" sz="2400" b="1" dirty="0" err="1" smtClean="0">
                <a:solidFill>
                  <a:srgbClr val="0070C0"/>
                </a:solidFill>
              </a:rPr>
              <a:t>иппликатора</a:t>
            </a:r>
            <a:r>
              <a:rPr lang="ru-RU" sz="2400" b="1" dirty="0" smtClean="0">
                <a:solidFill>
                  <a:srgbClr val="0070C0"/>
                </a:solidFill>
              </a:rPr>
              <a:t> Кузнецова, обведение и штриховка предметов, шнуровка, нанизывание бусинок, аппликации, лепка, плетение, вырезание ножницами и т.д.).</a:t>
            </a:r>
          </a:p>
        </p:txBody>
      </p:sp>
      <p:pic>
        <p:nvPicPr>
          <p:cNvPr id="5" name="Picture 7" descr="IMG_0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4559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0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86124"/>
            <a:ext cx="2253151" cy="19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Админ\Desktop\IMG_2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52120" y="3933056"/>
            <a:ext cx="3286120" cy="219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Игровые приемы для развития звукового, слогового анализа и </a:t>
            </a:r>
            <a:r>
              <a:rPr lang="ru-RU" sz="2800" b="1" dirty="0" err="1" smtClean="0">
                <a:solidFill>
                  <a:srgbClr val="FF0000"/>
                </a:solidFill>
              </a:rPr>
              <a:t>синтеза,развития</a:t>
            </a:r>
            <a:r>
              <a:rPr lang="ru-RU" sz="2800" b="1" dirty="0" smtClean="0">
                <a:solidFill>
                  <a:srgbClr val="FF0000"/>
                </a:solidFill>
              </a:rPr>
              <a:t> фонематического восприятия и слуха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20840"/>
            <a:ext cx="8496944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Придумать слова на заданный звук (Чтобы он был в начале, середине, конце слова).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Придумать предложение, чтобы все слова начинались на заданный звук.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Разложить картинки по стопочкам – в зависимости от начального звука ( в зависимости от количества звуков, слогов)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Преобразования слов – КОШКА-КАШКА. – Что изменилось?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Преобразования слов  - из букв одного слова составить другое – НОС – СОН и т.д.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Назвать слово, произнесенное по отдельным звукам: ДЭ, О, МЭ = ДОМ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Составить слово из слогов, данных в беспорядке.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FF0000"/>
                </a:solidFill>
              </a:rPr>
              <a:t>«Три слова»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Назови звук, которая есть в названии предметов группы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060848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2060848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2060848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4" descr="http://demiart.ru/forum/uploads8/post-1517396-1324230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060848"/>
            <a:ext cx="1571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fotosnova.ru/gallery/art/pic/pavelmoscow_DSC00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429000"/>
            <a:ext cx="15716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fotosnova.ru/gallery/art/pic/gallery_pavelmoscow_DSC00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1719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s://encrypted-tbn1.gstatic.com/images?q=tbn:ANd9GcT9Gq1RzIelb8zyMjcpuCWP52s7tqOs7OjDUnEkDOIQcTx0zt_yt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220486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findfood.ru/attaches/product/ovoshi/pomido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328498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0.liveinternet.ru/images/attach/c/1/62/304/62304821_1280884723_koster_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4509120"/>
            <a:ext cx="18843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ttp://www.fotosnova.ru/gallery/art/pic/pavelmoscow_DSC0082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2276872"/>
            <a:ext cx="1406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ttp://t3.gstatic.com/images?q=tbn:ANd9GcQRnORyCwlA30aJVZIbGMIHpQLHLDzIPdKchitibGw3zpCM3P9Dsw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72200" y="3429000"/>
            <a:ext cx="25193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http://goodimg.ru/img/kartinki-myilo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4725144"/>
            <a:ext cx="18843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2150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Картинки по запросу игры на развитие фонематического слу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4508" cy="3399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84376" cy="4510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http://ddu156.minsk.edu.by/sm_full.aspx?guid=18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459281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105273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Речь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2000" dirty="0"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это средство человеческого общения, причем главное и основное. Благодаря слову человек общается с другими поколениями, передавая, накапливая, сохраняя опыт человечества.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Информацию, которую нельзя передать с помощью органов чувств </a:t>
            </a:r>
            <a:r>
              <a:rPr lang="ru-RU" sz="2000" dirty="0"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понятия, определения, эмоции, обычаи, нравы, - можно передать только с помощью речи.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Но речь, не только средство общения, - это главный инструмент мышления.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4" name="Picture 4" descr="http://img-fotki.yandex.ru/get/6721/130884706.6d/0_a6be3_56677a2f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1814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7118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Автоматизация звуков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Картинки по запросу автоматизация зву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744416" cy="26445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7" y="1052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Picture 2" descr="Картинки по запросу один много со звуком 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14818"/>
            <a:ext cx="2448272" cy="1836204"/>
          </a:xfrm>
          <a:prstGeom prst="rect">
            <a:avLst/>
          </a:prstGeom>
          <a:noFill/>
        </p:spPr>
      </p:pic>
      <p:pic>
        <p:nvPicPr>
          <p:cNvPr id="15" name="Picture 6" descr="Картинки по запросу 4 лишний  со звуком 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2047709" cy="2528921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назови ласково со звуком 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143380"/>
            <a:ext cx="2688299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39290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7170" name="Picture 2" descr="https://zuzina-klimovskds11.edumsko.ru/uploads/7000/26542/uploads/3000/6022/persona/folders/Dorozhki_dlya_zvukov_Sh.jpg?14982359008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285860"/>
            <a:ext cx="3707088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11247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pic>
        <p:nvPicPr>
          <p:cNvPr id="3" name="Picture 8" descr="Картинки по запросу автоматизация звука ш в чистоговор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76923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pic>
        <p:nvPicPr>
          <p:cNvPr id="5" name="Picture 10" descr="Картинки по запросу стихи со звуком  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345638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4766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</a:p>
        </p:txBody>
      </p:sp>
      <p:pic>
        <p:nvPicPr>
          <p:cNvPr id="7" name="Picture 2" descr="Картинки по запросу развитие связной реч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429000"/>
            <a:ext cx="2335778" cy="3182669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развитие связной реч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3479516" cy="2572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35010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pic>
        <p:nvPicPr>
          <p:cNvPr id="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4809167" cy="3600400"/>
          </a:xfrm>
          <a:prstGeom prst="rect">
            <a:avLst/>
          </a:prstGeom>
          <a:noFill/>
        </p:spPr>
      </p:pic>
      <p:pic>
        <p:nvPicPr>
          <p:cNvPr id="36866" name="Picture 2" descr="Картинки по запросу дифференциация звуков с-ш"/>
          <p:cNvPicPr>
            <a:picLocks noChangeAspect="1" noChangeArrowheads="1"/>
          </p:cNvPicPr>
          <p:nvPr/>
        </p:nvPicPr>
        <p:blipFill>
          <a:blip r:embed="rId4" cstate="print"/>
          <a:srcRect l="12300" r="17534"/>
          <a:stretch>
            <a:fillRect/>
          </a:stretch>
        </p:blipFill>
        <p:spPr bwMode="auto">
          <a:xfrm>
            <a:off x="4679504" y="3286125"/>
            <a:ext cx="4464496" cy="3571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868" name="Picture 4" descr="Картинки по запросу буква  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2828925" cy="2095501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ed54cc3a74b5471e8375441d5a7997bc&amp;n=33&amp;h=215&amp;w=1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2857520" cy="3102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214282" y="357166"/>
            <a:ext cx="1785950" cy="27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19944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194408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2656"/>
            <a:ext cx="1928826" cy="28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Картинки по запросу азова звук ш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3" y="3429000"/>
            <a:ext cx="468224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Times New Roman"/>
                <a:cs typeface="Times New Roman"/>
              </a:rPr>
              <a:t>помните о том, что любые совместные игры и действия, даже самые простые, полезны для ребенка, поскольку они развивают не только речь, но и высшие психические функции: внимание, мышление, память, восприятие. Но и они принесут пользу только тогда, когда выполняются без принуждения, в игровой форме, с положительным эмоциональным настроем. 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ea typeface="Times New Roman"/>
                <a:cs typeface="Times New Roman"/>
              </a:rPr>
              <a:t>    Если вы действительно хотите помочь своему ребенку, не забывайте, что ничего не делается по взмаху волшебной палочки, обязательно нужны терпение, время, положительный настрой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1746" name="Picture 2" descr="Картинки по запросу семья за кни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46672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940" name="AutoShape 4" descr="Картинки по запросу сиреневый фон с бабоч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сиреневый фон с бабоч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Анимация Баб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1457325" cy="1476375"/>
          </a:xfrm>
          <a:prstGeom prst="rect">
            <a:avLst/>
          </a:prstGeom>
          <a:noFill/>
        </p:spPr>
      </p:pic>
      <p:pic>
        <p:nvPicPr>
          <p:cNvPr id="39948" name="Picture 12" descr="Анимация Баб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1457325" cy="1476375"/>
          </a:xfrm>
          <a:prstGeom prst="rect">
            <a:avLst/>
          </a:prstGeom>
          <a:noFill/>
        </p:spPr>
      </p:pic>
      <p:pic>
        <p:nvPicPr>
          <p:cNvPr id="39950" name="Picture 14" descr="Анимация Баб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21088"/>
            <a:ext cx="14573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graphicFrame>
        <p:nvGraphicFramePr>
          <p:cNvPr id="3" name="Group 21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года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– 3 года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– 5 лет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6 лет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 О  Э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  Б  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 Ы  У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  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  Д  Н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  К  Х  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 З  Ц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  Ж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  Щ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404664"/>
            <a:ext cx="713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Сроки усвоения звуков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Картинки по запросу ребенок 1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1440160" cy="1542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1800200" cy="1524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35279" t="9450" r="18101" b="11171"/>
          <a:stretch>
            <a:fillRect/>
          </a:stretch>
        </p:blipFill>
        <p:spPr bwMode="auto">
          <a:xfrm>
            <a:off x="4788024" y="1988840"/>
            <a:ext cx="164932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Картинки по запросу ребенок 6 лет"/>
          <p:cNvPicPr>
            <a:picLocks noChangeAspect="1" noChangeArrowheads="1"/>
          </p:cNvPicPr>
          <p:nvPr/>
        </p:nvPicPr>
        <p:blipFill>
          <a:blip r:embed="rId6" cstate="print"/>
          <a:srcRect r="44863"/>
          <a:stretch>
            <a:fillRect/>
          </a:stretch>
        </p:blipFill>
        <p:spPr bwMode="auto">
          <a:xfrm>
            <a:off x="6829058" y="2060848"/>
            <a:ext cx="1474941" cy="178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20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Характеристика речи детей 5-6 лет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2474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 пяти годам заканчивается формирование правильного звукопроизношения. В норме все дети должны научиться четко произносить все звуки в составе слов и предложений.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564904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Дети способны менять произвольно громкость голоса, умеют воспроизводить различные интонации.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290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После пяти лет у большинства детей начинает формироваться осознанное ориентирование в звуковом составе слова. 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9309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Начинает формироваться внутренняя речь – свернутая, сокращенная форма речи, с помощью которой происходит планирование предстоящей деятельности.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73216"/>
            <a:ext cx="8389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Грубых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аграмматизмов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речи нет, ребенок уже не скажет «Мы вчера пойдем в парк» или «папа пришла с работы». Возможны ошибки при построении сложных предложений. 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538281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284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речевых нарушений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8424" y="274638"/>
            <a:ext cx="29837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896544" cy="57332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Внутренние причины речевых нарушений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Заболевания матери во время беременности (сердечные заболевания, заболевания печени, легких, диабет, гипотония, инфекционные заболевания мочевого тракта) общие заболевания, требующие лечения.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Отягощенная наследственность (диабет, гипертония, пороки   развития, генетические и психические заболевания).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Аллергии матери.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Перенесенные переливания крови.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Токсикоз беременности, не зависимо от срока     беременности.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Иммунологическая несовместимость крови матери и плода  (по резус-фактору).  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Многообразная акушерская патология 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Курение во время беременности, употребление алкоголя. 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Особые психические нагрузки </a:t>
            </a:r>
          </a:p>
          <a:p>
            <a:endParaRPr lang="ru-RU" sz="1400" dirty="0" smtClean="0"/>
          </a:p>
          <a:p>
            <a:pPr algn="ctr"/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888432" cy="53285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Внешние причины нарушения речи</a:t>
            </a:r>
          </a:p>
          <a:p>
            <a:r>
              <a:rPr lang="ru-RU" b="1" dirty="0" smtClean="0"/>
              <a:t>отсутствие эмоционального положительного окружения.</a:t>
            </a:r>
          </a:p>
          <a:p>
            <a:r>
              <a:rPr lang="ru-RU" b="1" dirty="0" smtClean="0"/>
              <a:t>различные психические травмы</a:t>
            </a:r>
          </a:p>
          <a:p>
            <a:r>
              <a:rPr lang="ru-RU" b="1" dirty="0" smtClean="0"/>
              <a:t>общая физическая слабость организма</a:t>
            </a:r>
          </a:p>
          <a:p>
            <a:r>
              <a:rPr lang="ru-RU" b="1" dirty="0" smtClean="0"/>
              <a:t>незрелость, обусловленная недоношенностью, рахит. </a:t>
            </a:r>
          </a:p>
          <a:p>
            <a:r>
              <a:rPr lang="ru-RU" b="1" dirty="0" smtClean="0"/>
              <a:t>Различные нарушения обмена веществ, заболевания внутренних органов.</a:t>
            </a:r>
          </a:p>
          <a:p>
            <a:pPr algn="ctr"/>
            <a:endParaRPr lang="ru-RU" dirty="0"/>
          </a:p>
        </p:txBody>
      </p:sp>
      <p:pic>
        <p:nvPicPr>
          <p:cNvPr id="18434" name="Picture 2" descr="Картинки по запросу учен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360167"/>
            <a:ext cx="2520280" cy="249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Чтобы  составить  полное  представление  о  речи  ребёнка  в  целом,  необходимо  обратить  внимание  на  </a:t>
            </a:r>
            <a:r>
              <a:rPr lang="ru-RU" sz="2800" b="1" dirty="0" smtClean="0"/>
              <a:t>следующие  параметры: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756084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понимание  речи;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оценка  речи  по  звучанию  (звукопроизношение);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фонематический  слух;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связная  речь;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лексико-грамматический  строй  речи;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состояние  голоса;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темп  речи.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53136"/>
            <a:ext cx="194421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92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Результаты анкетирования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Как вы считаете, кто должен заниматься развитием речи ребенка? </a:t>
            </a: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    </a:t>
            </a:r>
            <a:r>
              <a:rPr lang="ru-RU" sz="2600" b="1" dirty="0" smtClean="0"/>
              <a:t>Родители – </a:t>
            </a:r>
            <a:r>
              <a:rPr lang="ru-RU" sz="2600" b="1" dirty="0" smtClean="0"/>
              <a:t>0      </a:t>
            </a:r>
            <a:r>
              <a:rPr lang="ru-RU" sz="2600" b="1" dirty="0" smtClean="0"/>
              <a:t>Детский сад- </a:t>
            </a:r>
            <a:r>
              <a:rPr lang="ru-RU" sz="2600" b="1" dirty="0" smtClean="0"/>
              <a:t>14%     </a:t>
            </a:r>
            <a:r>
              <a:rPr lang="ru-RU" sz="2600" b="1" dirty="0" smtClean="0"/>
              <a:t>Совместно – </a:t>
            </a:r>
            <a:r>
              <a:rPr lang="ru-RU" sz="2600" b="1" dirty="0" smtClean="0"/>
              <a:t>86%</a:t>
            </a:r>
            <a:endParaRPr lang="ru-RU" sz="2600" b="1" dirty="0" smtClean="0"/>
          </a:p>
          <a:p>
            <a:pPr marL="514350" indent="-514350">
              <a:buNone/>
            </a:pPr>
            <a:r>
              <a:rPr lang="ru-RU" sz="2600" dirty="0" smtClean="0"/>
              <a:t>2. </a:t>
            </a:r>
            <a:r>
              <a:rPr lang="ru-RU" sz="2800" dirty="0" smtClean="0"/>
              <a:t>Кто из членов семьи больше уделяет внимания ребенку и общается с ним? </a:t>
            </a:r>
          </a:p>
          <a:p>
            <a:pPr marL="514350" indent="-514350">
              <a:buNone/>
            </a:pPr>
            <a:r>
              <a:rPr lang="ru-RU" sz="2800" dirty="0" smtClean="0"/>
              <a:t>     </a:t>
            </a:r>
            <a:r>
              <a:rPr lang="ru-RU" sz="2800" b="1" dirty="0" smtClean="0"/>
              <a:t>Мама – </a:t>
            </a:r>
            <a:r>
              <a:rPr lang="ru-RU" sz="2800" b="1" dirty="0" smtClean="0"/>
              <a:t>57</a:t>
            </a:r>
            <a:r>
              <a:rPr lang="ru-RU" sz="2800" b="1" dirty="0" smtClean="0"/>
              <a:t>%             </a:t>
            </a:r>
            <a:r>
              <a:rPr lang="ru-RU" sz="2800" b="1" dirty="0" smtClean="0"/>
              <a:t>Папа- 0               Оба родителя- </a:t>
            </a:r>
            <a:r>
              <a:rPr lang="ru-RU" sz="2800" b="1" dirty="0" smtClean="0"/>
              <a:t>43%</a:t>
            </a:r>
            <a:endParaRPr lang="ru-RU" sz="2800" b="1" dirty="0" smtClean="0"/>
          </a:p>
          <a:p>
            <a:pPr marL="514350" indent="-514350">
              <a:buNone/>
            </a:pPr>
            <a:r>
              <a:rPr lang="ru-RU" sz="2800" dirty="0" smtClean="0"/>
              <a:t>3. Проводите ли Вы со своим ребенком работу по совершенствованию его речи? </a:t>
            </a: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        </a:t>
            </a:r>
            <a:r>
              <a:rPr lang="ru-RU" sz="2600" b="1" dirty="0" smtClean="0"/>
              <a:t>Да – </a:t>
            </a:r>
            <a:r>
              <a:rPr lang="ru-RU" sz="2600" b="1" dirty="0" smtClean="0"/>
              <a:t>71%                   </a:t>
            </a:r>
            <a:r>
              <a:rPr lang="ru-RU" sz="2600" b="1" dirty="0" smtClean="0"/>
              <a:t>Нет – </a:t>
            </a:r>
            <a:r>
              <a:rPr lang="ru-RU" sz="2600" b="1" dirty="0" smtClean="0"/>
              <a:t>29</a:t>
            </a:r>
            <a:r>
              <a:rPr lang="ru-RU" sz="2600" b="1" dirty="0" smtClean="0"/>
              <a:t>%</a:t>
            </a:r>
            <a:endParaRPr lang="ru-RU" sz="2600" b="1" dirty="0" smtClean="0"/>
          </a:p>
          <a:p>
            <a:pPr marL="514350" indent="-514350">
              <a:buNone/>
            </a:pPr>
            <a:r>
              <a:rPr lang="ru-RU" sz="2800" dirty="0" smtClean="0"/>
              <a:t>4. Знакомы ли вы с нормами речевого развития вашего ребёнка?</a:t>
            </a: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        </a:t>
            </a:r>
            <a:r>
              <a:rPr lang="ru-RU" sz="2600" b="1" dirty="0" smtClean="0"/>
              <a:t>Да – </a:t>
            </a:r>
            <a:r>
              <a:rPr lang="ru-RU" sz="2600" b="1" dirty="0" smtClean="0"/>
              <a:t>57</a:t>
            </a:r>
            <a:r>
              <a:rPr lang="ru-RU" sz="2600" b="1" dirty="0" smtClean="0"/>
              <a:t>%                 </a:t>
            </a:r>
            <a:r>
              <a:rPr lang="ru-RU" sz="2600" b="1" dirty="0" smtClean="0"/>
              <a:t>Нет – </a:t>
            </a:r>
            <a:r>
              <a:rPr lang="ru-RU" sz="2600" b="1" dirty="0" smtClean="0"/>
              <a:t>43</a:t>
            </a:r>
            <a:r>
              <a:rPr lang="ru-RU" sz="2600" b="1" dirty="0" smtClean="0"/>
              <a:t>%</a:t>
            </a:r>
            <a:endParaRPr lang="ru-RU" sz="2600" b="1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</p:txBody>
      </p:sp>
      <p:pic>
        <p:nvPicPr>
          <p:cNvPr id="11" name="Picture 2" descr="Картинки по запросу учен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72330" y="5003109"/>
            <a:ext cx="1871560" cy="185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500042"/>
            <a:ext cx="400024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ru-RU" sz="2400" dirty="0" smtClean="0"/>
              <a:t>Как вы оцениваете речь вашего ребенка в целом?</a:t>
            </a:r>
          </a:p>
          <a:p>
            <a:pPr marL="514350" indent="-514350">
              <a:buNone/>
            </a:pPr>
            <a:r>
              <a:rPr lang="ru-RU" sz="2400" b="1" dirty="0" smtClean="0"/>
              <a:t>         Незначительные отклонения – </a:t>
            </a:r>
            <a:r>
              <a:rPr lang="ru-RU" sz="2400" b="1" dirty="0" smtClean="0"/>
              <a:t>86</a:t>
            </a:r>
            <a:r>
              <a:rPr lang="ru-RU" sz="2400" b="1" dirty="0" smtClean="0"/>
              <a:t>%</a:t>
            </a:r>
            <a:endParaRPr lang="ru-RU" sz="2400" b="1" dirty="0" smtClean="0"/>
          </a:p>
          <a:p>
            <a:pPr marL="514350" indent="-514350">
              <a:buNone/>
            </a:pPr>
            <a:r>
              <a:rPr lang="ru-RU" sz="2400" b="1" dirty="0" smtClean="0"/>
              <a:t>          В соответствии с возрастом- </a:t>
            </a:r>
            <a:r>
              <a:rPr lang="ru-RU" sz="2400" b="1" dirty="0" smtClean="0"/>
              <a:t>0</a:t>
            </a:r>
            <a:r>
              <a:rPr lang="ru-RU" sz="2400" b="1" dirty="0" smtClean="0"/>
              <a:t>%</a:t>
            </a:r>
            <a:endParaRPr lang="ru-RU" sz="2400" b="1" dirty="0" smtClean="0"/>
          </a:p>
          <a:p>
            <a:pPr marL="514350" indent="-514350">
              <a:buNone/>
            </a:pPr>
            <a:r>
              <a:rPr lang="ru-RU" sz="2400" b="1" dirty="0" smtClean="0"/>
              <a:t>          Серьезные нарушения речи- </a:t>
            </a:r>
            <a:r>
              <a:rPr lang="ru-RU" sz="2400" b="1" dirty="0" smtClean="0"/>
              <a:t>14%</a:t>
            </a:r>
            <a:endParaRPr lang="ru-RU" sz="2400" b="1" dirty="0" smtClean="0"/>
          </a:p>
          <a:p>
            <a:pPr marL="514350" indent="-514350">
              <a:buNone/>
            </a:pPr>
            <a:endParaRPr lang="ru-RU" sz="2400" b="1" dirty="0" smtClean="0"/>
          </a:p>
          <a:p>
            <a:pPr marL="514350" indent="-514350">
              <a:buAutoNum type="arabicPeriod" startAt="6"/>
            </a:pPr>
            <a:r>
              <a:rPr lang="ru-RU" sz="2400" dirty="0" smtClean="0"/>
              <a:t> Вы следите за тем, как говорит Ваш ребенок?</a:t>
            </a:r>
          </a:p>
          <a:p>
            <a:pPr marL="514350" indent="-514350">
              <a:buNone/>
            </a:pPr>
            <a:r>
              <a:rPr lang="ru-RU" sz="2400" b="1" dirty="0" smtClean="0"/>
              <a:t>         Да – 100%             Нет -  0</a:t>
            </a:r>
          </a:p>
          <a:p>
            <a:pPr marL="514350" indent="-514350">
              <a:buNone/>
            </a:pPr>
            <a:r>
              <a:rPr lang="ru-RU" sz="2400" dirty="0" smtClean="0"/>
              <a:t>7.     Вы исправляете ошибки в речи своего ребенка?</a:t>
            </a:r>
          </a:p>
          <a:p>
            <a:pPr marL="514350" indent="-514350">
              <a:buNone/>
            </a:pPr>
            <a:r>
              <a:rPr lang="ru-RU" sz="2400" b="1" dirty="0" smtClean="0"/>
              <a:t>         Да – 100%            Нет -  0</a:t>
            </a:r>
          </a:p>
          <a:p>
            <a:pPr marL="514350" indent="-514350">
              <a:buNone/>
            </a:pPr>
            <a:r>
              <a:rPr lang="ru-RU" sz="2400" dirty="0" smtClean="0"/>
              <a:t>8.      Читаете ли вы вместе со своим ребенком?</a:t>
            </a:r>
          </a:p>
          <a:p>
            <a:pPr marL="514350" indent="-514350">
              <a:buNone/>
            </a:pPr>
            <a:r>
              <a:rPr lang="ru-RU" sz="2400" dirty="0" smtClean="0"/>
              <a:t>          </a:t>
            </a:r>
            <a:r>
              <a:rPr lang="ru-RU" sz="2400" b="1" dirty="0" smtClean="0"/>
              <a:t>Да – </a:t>
            </a:r>
            <a:r>
              <a:rPr lang="ru-RU" sz="2400" b="1" dirty="0" smtClean="0"/>
              <a:t>86</a:t>
            </a:r>
            <a:r>
              <a:rPr lang="ru-RU" sz="2400" b="1" dirty="0" smtClean="0"/>
              <a:t>%              </a:t>
            </a:r>
            <a:r>
              <a:rPr lang="ru-RU" sz="2400" b="1" dirty="0" smtClean="0"/>
              <a:t>Нет -  </a:t>
            </a:r>
            <a:r>
              <a:rPr lang="ru-RU" sz="2400" b="1" dirty="0" smtClean="0"/>
              <a:t>14%        Редко 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0</a:t>
            </a:r>
            <a:endParaRPr lang="ru-RU" sz="2400" b="1" dirty="0" smtClean="0"/>
          </a:p>
          <a:p>
            <a:pPr marL="514350" indent="-514350">
              <a:buNone/>
            </a:pP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 descr="Картинки по запросу учен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143380"/>
            <a:ext cx="2520280" cy="249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460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Задачи работы логопеда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Коррекция нарушений звукопроизношения.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Развитие фонематического слуха.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Формирование фонематического восприятия.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Коррекция нарушений лексико-грамматической стороны речи.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Развитие связной речи.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Совершенствование</a:t>
            </a:r>
          </a:p>
          <a:p>
            <a:r>
              <a:rPr lang="ru-RU" sz="2800" dirty="0" smtClean="0"/>
              <a:t> артикуляционного аппарата.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Развитие мелкой моторики.</a:t>
            </a:r>
          </a:p>
        </p:txBody>
      </p:sp>
      <p:pic>
        <p:nvPicPr>
          <p:cNvPr id="5" name="Picture 2" descr="Открыть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52839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935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 «Ромодановский детский сад комбинированного вида»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«Ромодановский детский сад комбинированного вида»</dc:title>
  <dc:creator>Ольга</dc:creator>
  <cp:lastModifiedBy>Админ</cp:lastModifiedBy>
  <cp:revision>29</cp:revision>
  <dcterms:created xsi:type="dcterms:W3CDTF">2017-09-17T15:49:56Z</dcterms:created>
  <dcterms:modified xsi:type="dcterms:W3CDTF">2017-09-19T07:11:26Z</dcterms:modified>
</cp:coreProperties>
</file>