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6" r:id="rId3"/>
    <p:sldId id="283" r:id="rId4"/>
    <p:sldId id="280" r:id="rId5"/>
    <p:sldId id="259" r:id="rId6"/>
    <p:sldId id="281" r:id="rId7"/>
    <p:sldId id="260" r:id="rId8"/>
    <p:sldId id="267" r:id="rId9"/>
    <p:sldId id="270" r:id="rId10"/>
    <p:sldId id="268" r:id="rId11"/>
    <p:sldId id="274" r:id="rId12"/>
    <p:sldId id="276" r:id="rId13"/>
    <p:sldId id="277" r:id="rId14"/>
    <p:sldId id="284" r:id="rId15"/>
    <p:sldId id="285" r:id="rId16"/>
    <p:sldId id="286" r:id="rId17"/>
    <p:sldId id="288" r:id="rId18"/>
    <p:sldId id="257" r:id="rId19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33CC33"/>
    <a:srgbClr val="FF89C4"/>
    <a:srgbClr val="A3D6F3"/>
    <a:srgbClr val="6DE3FF"/>
    <a:srgbClr val="99FF99"/>
    <a:srgbClr val="FFCC66"/>
    <a:srgbClr val="9966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5F011-4B18-4DBD-BEF6-E49182DFF469}" type="datetimeFigureOut">
              <a:rPr lang="fr-FR"/>
              <a:pPr>
                <a:defRPr/>
              </a:pPr>
              <a:t>18/11/2018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7CCBA-409D-414D-8C7F-FF78A855611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580748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2F82C-96E9-4059-A50B-39CFF613B76D}" type="datetimeFigureOut">
              <a:rPr lang="fr-FR"/>
              <a:pPr>
                <a:defRPr/>
              </a:pPr>
              <a:t>18/11/2018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89A14-C143-4049-A8B7-492C4E0A1DC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099769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C9B36-304B-4922-AD65-7C1396D18069}" type="datetimeFigureOut">
              <a:rPr lang="fr-FR"/>
              <a:pPr>
                <a:defRPr/>
              </a:pPr>
              <a:t>18/11/2018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A6A9C-B58C-4446-8DF1-EFF860B07D5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628002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C3AD4-C98B-4C51-9573-DA52CE1B2A83}" type="datetimeFigureOut">
              <a:rPr lang="fr-FR"/>
              <a:pPr>
                <a:defRPr/>
              </a:pPr>
              <a:t>18/11/2018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B19B1-3692-4707-AD84-C0DCF0A2386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188206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65F2C-3D5C-4D0E-A91E-D74B97E85E7A}" type="datetimeFigureOut">
              <a:rPr lang="fr-FR"/>
              <a:pPr>
                <a:defRPr/>
              </a:pPr>
              <a:t>18/11/2018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38484-7D6E-41C6-A7B3-01DF8442D16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066155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B2099-F32A-411B-86FA-B8F8D5D0F3E3}" type="datetimeFigureOut">
              <a:rPr lang="fr-FR"/>
              <a:pPr>
                <a:defRPr/>
              </a:pPr>
              <a:t>18/11/2018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EDF15-8CBE-430D-84AC-FE0E7C792CE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373622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50FE7-7282-4489-947A-057EC8027B91}" type="datetimeFigureOut">
              <a:rPr lang="fr-FR"/>
              <a:pPr>
                <a:defRPr/>
              </a:pPr>
              <a:t>18/11/2018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9B7B5-5F59-45B4-B4CB-095CE2C334B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372087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20477-2132-485B-A140-D45F3DAE0AD9}" type="datetimeFigureOut">
              <a:rPr lang="fr-FR"/>
              <a:pPr>
                <a:defRPr/>
              </a:pPr>
              <a:t>18/11/2018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EB8AE-07B7-48E6-BB47-BF4FA55D95C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4292031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1AFD1-888A-4DBA-BFA0-A1D67DC79D10}" type="datetimeFigureOut">
              <a:rPr lang="fr-FR"/>
              <a:pPr>
                <a:defRPr/>
              </a:pPr>
              <a:t>18/11/2018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03B65-83DE-41DA-978F-4A702A4E4A6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912741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9C746-15E0-4189-AD60-45A89EB9D62D}" type="datetimeFigureOut">
              <a:rPr lang="fr-FR"/>
              <a:pPr>
                <a:defRPr/>
              </a:pPr>
              <a:t>18/11/2018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C83B7-B99D-47EE-A467-5158A9ABF0B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450321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D3C11-2961-4A29-A24E-8698365E4BFE}" type="datetimeFigureOut">
              <a:rPr lang="fr-FR"/>
              <a:pPr>
                <a:defRPr/>
              </a:pPr>
              <a:t>18/11/2018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A9533-D9E9-4A35-AA04-232E26EC82E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323781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CA86F7B-2FA4-4A93-B9EE-784EE08815B9}" type="datetimeFigureOut">
              <a:rPr lang="fr-FR"/>
              <a:pPr>
                <a:defRPr/>
              </a:pPr>
              <a:t>18/11/2018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765F298-76A8-404F-84B8-7E23A427BE5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ous-titre 2"/>
          <p:cNvSpPr>
            <a:spLocks noGrp="1"/>
          </p:cNvSpPr>
          <p:nvPr>
            <p:ph type="subTitle" idx="1"/>
          </p:nvPr>
        </p:nvSpPr>
        <p:spPr>
          <a:xfrm>
            <a:off x="174317" y="2539355"/>
            <a:ext cx="8964612" cy="2042095"/>
          </a:xfrm>
        </p:spPr>
        <p:txBody>
          <a:bodyPr/>
          <a:lstStyle/>
          <a:p>
            <a:pPr>
              <a:defRPr/>
            </a:pPr>
            <a:r>
              <a:rPr lang="ru-RU" altLang="ru-RU" sz="2400" b="1" dirty="0">
                <a:solidFill>
                  <a:schemeClr val="accent3">
                    <a:lumMod val="50000"/>
                  </a:schemeClr>
                </a:solidFill>
              </a:rPr>
              <a:t>Презентацию </a:t>
            </a:r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составила:</a:t>
            </a:r>
            <a:endParaRPr lang="ru-RU" alt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Рылова </a:t>
            </a:r>
            <a:r>
              <a:rPr lang="ru-RU" altLang="ru-RU" sz="2400" b="1" dirty="0">
                <a:solidFill>
                  <a:schemeClr val="accent3">
                    <a:lumMod val="50000"/>
                  </a:schemeClr>
                </a:solidFill>
              </a:rPr>
              <a:t>Юлия </a:t>
            </a:r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Олеговна</a:t>
            </a:r>
          </a:p>
          <a:p>
            <a:pPr>
              <a:defRPr/>
            </a:pPr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Воспитатель  МБДОУ детский сад №9 </a:t>
            </a:r>
          </a:p>
          <a:p>
            <a:pPr>
              <a:defRPr/>
            </a:pPr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город Кирово-Чепецк</a:t>
            </a:r>
          </a:p>
          <a:p>
            <a:pPr>
              <a:defRPr/>
            </a:pPr>
            <a:r>
              <a:rPr lang="ru-RU" alt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Кировской области</a:t>
            </a:r>
            <a:endParaRPr lang="ru-RU" altLang="ru-RU" sz="2400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defRPr/>
            </a:pPr>
            <a:endParaRPr lang="ru-RU" altLang="ru-RU" dirty="0" smtClean="0">
              <a:solidFill>
                <a:srgbClr val="F74EBC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79512" y="548680"/>
            <a:ext cx="8784976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3800" dirty="0">
                <a:ln>
                  <a:solidFill>
                    <a:srgbClr val="800000">
                      <a:alpha val="45000"/>
                    </a:srgbClr>
                  </a:solidFill>
                </a:ln>
                <a:solidFill>
                  <a:srgbClr val="0070C0"/>
                </a:solidFill>
                <a:effectLst>
                  <a:glow rad="101600">
                    <a:schemeClr val="bg1">
                      <a:alpha val="45000"/>
                    </a:schemeClr>
                  </a:glow>
                </a:effectLst>
                <a:latin typeface="Calibri"/>
              </a:rPr>
              <a:t>Природоохранные акции-</a:t>
            </a:r>
          </a:p>
          <a:p>
            <a:pPr algn="ctr">
              <a:defRPr/>
            </a:pPr>
            <a:r>
              <a:rPr lang="ru-RU" altLang="ru-RU" sz="3800" dirty="0">
                <a:ln>
                  <a:solidFill>
                    <a:srgbClr val="800000">
                      <a:alpha val="45000"/>
                    </a:srgbClr>
                  </a:solidFill>
                </a:ln>
                <a:solidFill>
                  <a:srgbClr val="0070C0"/>
                </a:solidFill>
                <a:effectLst>
                  <a:glow rad="101600">
                    <a:schemeClr val="bg1">
                      <a:alpha val="45000"/>
                    </a:schemeClr>
                  </a:glow>
                </a:effectLst>
                <a:latin typeface="Calibri"/>
              </a:rPr>
              <a:t>как форма экологического воспитания детей.</a:t>
            </a:r>
            <a:endParaRPr lang="ru-RU" sz="3800" dirty="0">
              <a:ln>
                <a:solidFill>
                  <a:srgbClr val="800000">
                    <a:alpha val="45000"/>
                  </a:srgbClr>
                </a:solidFill>
              </a:ln>
              <a:solidFill>
                <a:srgbClr val="0070C0"/>
              </a:solidFill>
              <a:effectLst>
                <a:glow rad="101600">
                  <a:schemeClr val="bg1">
                    <a:alpha val="45000"/>
                  </a:schemeClr>
                </a:glow>
              </a:effectLst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  <a:extLst/>
        </p:spPr>
        <p:txBody>
          <a:bodyPr/>
          <a:lstStyle/>
          <a:p>
            <a:pPr>
              <a:defRPr/>
            </a:pPr>
            <a:r>
              <a:rPr lang="ru-RU" alt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Акция</a:t>
            </a:r>
            <a:br>
              <a:rPr lang="ru-RU" alt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</a:br>
            <a:r>
              <a:rPr lang="ru-RU" alt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«Экологическая тропа»</a:t>
            </a:r>
            <a:endParaRPr lang="fr-FR" altLang="ru-RU" sz="3600" b="1" i="1" dirty="0" smtClean="0">
              <a:ln>
                <a:solidFill>
                  <a:srgbClr val="80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" name="Прямоугольник 31"/>
          <p:cNvSpPr>
            <a:spLocks noChangeArrowheads="1"/>
          </p:cNvSpPr>
          <p:nvPr/>
        </p:nvSpPr>
        <p:spPr bwMode="auto">
          <a:xfrm>
            <a:off x="920918" y="1559084"/>
            <a:ext cx="3795244" cy="2433563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2" cstate="print"/>
            <a:srcRect/>
            <a:stretch>
              <a:fillRect/>
            </a:stretch>
          </a:blipFill>
          <a:ln w="57150">
            <a:solidFill>
              <a:srgbClr val="00B05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31"/>
          <p:cNvSpPr>
            <a:spLocks noChangeArrowheads="1"/>
          </p:cNvSpPr>
          <p:nvPr/>
        </p:nvSpPr>
        <p:spPr bwMode="auto">
          <a:xfrm flipH="1">
            <a:off x="2818539" y="4221088"/>
            <a:ext cx="3923034" cy="2430235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 w="57150">
            <a:solidFill>
              <a:srgbClr val="FFFF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6" name="Прямоугольник 31"/>
          <p:cNvSpPr>
            <a:spLocks noChangeArrowheads="1"/>
          </p:cNvSpPr>
          <p:nvPr/>
        </p:nvSpPr>
        <p:spPr bwMode="auto">
          <a:xfrm>
            <a:off x="6156176" y="1559084"/>
            <a:ext cx="2592288" cy="3454092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2940" y="156005"/>
            <a:ext cx="8229600" cy="1143000"/>
          </a:xfrm>
          <a:extLst/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Акция</a:t>
            </a:r>
            <a:b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</a:b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«Сказка своими руками»</a:t>
            </a:r>
            <a:endParaRPr lang="fr-FR" sz="3600" b="1" i="1" dirty="0" smtClean="0">
              <a:ln>
                <a:solidFill>
                  <a:srgbClr val="80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1" name="Прямоугольник 31"/>
          <p:cNvSpPr>
            <a:spLocks noChangeArrowheads="1"/>
          </p:cNvSpPr>
          <p:nvPr/>
        </p:nvSpPr>
        <p:spPr bwMode="auto">
          <a:xfrm>
            <a:off x="971550" y="1412875"/>
            <a:ext cx="3929063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2" cstate="print"/>
            <a:srcRect/>
            <a:stretch>
              <a:fillRect/>
            </a:stretch>
          </a:blipFill>
          <a:ln w="57150">
            <a:solidFill>
              <a:srgbClr val="00B05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2" name="Прямоугольник 31"/>
          <p:cNvSpPr>
            <a:spLocks noChangeArrowheads="1"/>
          </p:cNvSpPr>
          <p:nvPr/>
        </p:nvSpPr>
        <p:spPr bwMode="auto">
          <a:xfrm>
            <a:off x="2411413" y="4129088"/>
            <a:ext cx="3929062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57150">
            <a:solidFill>
              <a:srgbClr val="FFFF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3" name="Прямоугольник 31"/>
          <p:cNvSpPr>
            <a:spLocks noChangeArrowheads="1"/>
          </p:cNvSpPr>
          <p:nvPr/>
        </p:nvSpPr>
        <p:spPr bwMode="auto">
          <a:xfrm flipH="1">
            <a:off x="5794375" y="1412875"/>
            <a:ext cx="2986088" cy="3894138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  <a:extLst/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Акция</a:t>
            </a:r>
            <a:b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</a:b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«Чистая вода»</a:t>
            </a:r>
            <a:endParaRPr lang="fr-FR" sz="3600" b="1" i="1" dirty="0" smtClean="0">
              <a:ln>
                <a:solidFill>
                  <a:srgbClr val="80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7" name="Прямоугольник 31"/>
          <p:cNvSpPr>
            <a:spLocks noChangeArrowheads="1"/>
          </p:cNvSpPr>
          <p:nvPr/>
        </p:nvSpPr>
        <p:spPr bwMode="auto">
          <a:xfrm>
            <a:off x="971550" y="1484313"/>
            <a:ext cx="3929063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2" cstate="print"/>
            <a:srcRect/>
            <a:stretch>
              <a:fillRect/>
            </a:stretch>
          </a:blipFill>
          <a:ln w="57150">
            <a:solidFill>
              <a:srgbClr val="00B05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8" name="Прямоугольник 31"/>
          <p:cNvSpPr>
            <a:spLocks noChangeArrowheads="1"/>
          </p:cNvSpPr>
          <p:nvPr/>
        </p:nvSpPr>
        <p:spPr bwMode="auto">
          <a:xfrm>
            <a:off x="3149600" y="4186238"/>
            <a:ext cx="3929063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 w="57150">
            <a:solidFill>
              <a:srgbClr val="FFFF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31"/>
          <p:cNvSpPr>
            <a:spLocks noChangeArrowheads="1"/>
          </p:cNvSpPr>
          <p:nvPr/>
        </p:nvSpPr>
        <p:spPr bwMode="auto">
          <a:xfrm flipH="1">
            <a:off x="5113338" y="1484313"/>
            <a:ext cx="3929062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  <a:extLst/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Акция</a:t>
            </a:r>
            <a:b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</a:b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«Добрая зима для птиц »</a:t>
            </a:r>
            <a:endParaRPr lang="fr-FR" sz="3600" b="1" i="1" dirty="0" smtClean="0">
              <a:ln>
                <a:solidFill>
                  <a:srgbClr val="80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" name="Прямоугольник 31"/>
          <p:cNvSpPr>
            <a:spLocks noChangeArrowheads="1"/>
          </p:cNvSpPr>
          <p:nvPr/>
        </p:nvSpPr>
        <p:spPr bwMode="auto">
          <a:xfrm>
            <a:off x="971550" y="1484313"/>
            <a:ext cx="3929063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2" cstate="print"/>
            <a:srcRect/>
            <a:stretch>
              <a:fillRect/>
            </a:stretch>
          </a:blipFill>
          <a:ln w="57150">
            <a:solidFill>
              <a:srgbClr val="00B05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31"/>
          <p:cNvSpPr>
            <a:spLocks noChangeArrowheads="1"/>
          </p:cNvSpPr>
          <p:nvPr/>
        </p:nvSpPr>
        <p:spPr bwMode="auto">
          <a:xfrm>
            <a:off x="3149600" y="4186238"/>
            <a:ext cx="3929063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 w="57150">
            <a:solidFill>
              <a:srgbClr val="FFFF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6" name="Прямоугольник 31"/>
          <p:cNvSpPr>
            <a:spLocks noChangeArrowheads="1"/>
          </p:cNvSpPr>
          <p:nvPr/>
        </p:nvSpPr>
        <p:spPr bwMode="auto">
          <a:xfrm flipH="1">
            <a:off x="5113338" y="1484313"/>
            <a:ext cx="3929062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625460" y="116632"/>
            <a:ext cx="8229600" cy="1143000"/>
          </a:xfrm>
          <a:extLst/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Акция</a:t>
            </a:r>
            <a:b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</a:b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«Сохраним  дерево»</a:t>
            </a:r>
            <a:endParaRPr lang="fr-FR" sz="3600" b="1" i="1" dirty="0" smtClean="0">
              <a:ln>
                <a:solidFill>
                  <a:srgbClr val="80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" name="Прямоугольник 31"/>
          <p:cNvSpPr>
            <a:spLocks noChangeArrowheads="1"/>
          </p:cNvSpPr>
          <p:nvPr/>
        </p:nvSpPr>
        <p:spPr bwMode="auto">
          <a:xfrm>
            <a:off x="1003300" y="1484313"/>
            <a:ext cx="3929063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57150">
            <a:solidFill>
              <a:srgbClr val="00B05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5" name="Прямоугольник 31"/>
          <p:cNvSpPr>
            <a:spLocks noChangeArrowheads="1"/>
          </p:cNvSpPr>
          <p:nvPr/>
        </p:nvSpPr>
        <p:spPr bwMode="auto">
          <a:xfrm>
            <a:off x="2484438" y="4221163"/>
            <a:ext cx="3927475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6" name="Прямоугольник 31"/>
          <p:cNvSpPr>
            <a:spLocks noChangeArrowheads="1"/>
          </p:cNvSpPr>
          <p:nvPr/>
        </p:nvSpPr>
        <p:spPr bwMode="auto">
          <a:xfrm flipH="1">
            <a:off x="5724525" y="1484313"/>
            <a:ext cx="3130550" cy="4176712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57150">
            <a:solidFill>
              <a:srgbClr val="FFFF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-17757" y="188640"/>
            <a:ext cx="8229600" cy="1143000"/>
          </a:xfrm>
          <a:extLst/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Акция</a:t>
            </a:r>
            <a:b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</a:b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«Сохраним  Землю»</a:t>
            </a:r>
            <a:endParaRPr lang="fr-FR" sz="3600" b="1" i="1" dirty="0" smtClean="0">
              <a:ln>
                <a:solidFill>
                  <a:srgbClr val="80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" name="Прямоугольник 31"/>
          <p:cNvSpPr>
            <a:spLocks noChangeArrowheads="1"/>
          </p:cNvSpPr>
          <p:nvPr/>
        </p:nvSpPr>
        <p:spPr bwMode="auto">
          <a:xfrm>
            <a:off x="813866" y="1396391"/>
            <a:ext cx="3929063" cy="2546350"/>
          </a:xfrm>
          <a:prstGeom prst="round2DiagRect">
            <a:avLst>
              <a:gd name="adj1" fmla="val 902"/>
              <a:gd name="adj2" fmla="val 20126"/>
            </a:avLst>
          </a:prstGeom>
          <a:blipFill>
            <a:blip r:embed="rId2" cstate="print"/>
            <a:stretch>
              <a:fillRect/>
            </a:stretch>
          </a:blipFill>
          <a:ln w="57150">
            <a:solidFill>
              <a:srgbClr val="00B05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6" name="Прямоугольник 31"/>
          <p:cNvSpPr>
            <a:spLocks noChangeArrowheads="1"/>
          </p:cNvSpPr>
          <p:nvPr/>
        </p:nvSpPr>
        <p:spPr bwMode="auto">
          <a:xfrm rot="16200000" flipH="1">
            <a:off x="5756027" y="1812927"/>
            <a:ext cx="3922712" cy="2546349"/>
          </a:xfrm>
          <a:prstGeom prst="round2DiagRect">
            <a:avLst>
              <a:gd name="adj1" fmla="val 902"/>
              <a:gd name="adj2" fmla="val 20126"/>
            </a:avLst>
          </a:prstGeom>
          <a:blipFill>
            <a:blip r:embed="rId3" cstate="print"/>
            <a:stretch>
              <a:fillRect/>
            </a:stretch>
          </a:blipFill>
          <a:ln w="57150">
            <a:solidFill>
              <a:srgbClr val="FFFF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7" name="Прямоугольник 31"/>
          <p:cNvSpPr>
            <a:spLocks noChangeArrowheads="1"/>
          </p:cNvSpPr>
          <p:nvPr/>
        </p:nvSpPr>
        <p:spPr bwMode="auto">
          <a:xfrm rot="5400000">
            <a:off x="3017340" y="3471492"/>
            <a:ext cx="3927475" cy="2546349"/>
          </a:xfrm>
          <a:prstGeom prst="round2DiagRect">
            <a:avLst>
              <a:gd name="adj1" fmla="val 902"/>
              <a:gd name="adj2" fmla="val 20126"/>
            </a:avLst>
          </a:prstGeom>
          <a:blipFill>
            <a:blip r:embed="rId4" cstate="print"/>
            <a:stretch>
              <a:fillRect/>
            </a:stretch>
          </a:blipFill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428625" y="14469"/>
            <a:ext cx="8715375" cy="1143000"/>
          </a:xfrm>
          <a:extLst/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Акция</a:t>
            </a:r>
            <a:b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</a:b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«Посадим  рассаду  для  будущего сада»</a:t>
            </a:r>
            <a:endParaRPr lang="fr-FR" sz="3600" b="1" i="1" dirty="0" smtClean="0">
              <a:ln>
                <a:solidFill>
                  <a:srgbClr val="80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" name="Прямоугольник 31"/>
          <p:cNvSpPr>
            <a:spLocks noChangeArrowheads="1"/>
          </p:cNvSpPr>
          <p:nvPr/>
        </p:nvSpPr>
        <p:spPr bwMode="auto">
          <a:xfrm>
            <a:off x="1003300" y="1484313"/>
            <a:ext cx="3929063" cy="2546350"/>
          </a:xfrm>
          <a:prstGeom prst="round2DiagRect">
            <a:avLst>
              <a:gd name="adj1" fmla="val 902"/>
              <a:gd name="adj2" fmla="val 20126"/>
            </a:avLst>
          </a:prstGeom>
          <a:blipFill>
            <a:blip r:embed="rId2" cstate="print"/>
            <a:stretch>
              <a:fillRect/>
            </a:stretch>
          </a:blipFill>
          <a:ln w="57150">
            <a:solidFill>
              <a:srgbClr val="00B05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5" name="Прямоугольник 31"/>
          <p:cNvSpPr>
            <a:spLocks noChangeArrowheads="1"/>
          </p:cNvSpPr>
          <p:nvPr/>
        </p:nvSpPr>
        <p:spPr bwMode="auto">
          <a:xfrm>
            <a:off x="2484438" y="4268788"/>
            <a:ext cx="3927475" cy="2546350"/>
          </a:xfrm>
          <a:prstGeom prst="round2DiagRect">
            <a:avLst>
              <a:gd name="adj1" fmla="val 902"/>
              <a:gd name="adj2" fmla="val 20126"/>
            </a:avLst>
          </a:prstGeom>
          <a:blipFill>
            <a:blip r:embed="rId3" cstate="print"/>
            <a:stretch>
              <a:fillRect/>
            </a:stretch>
          </a:blipFill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6" name="Прямоугольник 31"/>
          <p:cNvSpPr>
            <a:spLocks noChangeArrowheads="1"/>
          </p:cNvSpPr>
          <p:nvPr/>
        </p:nvSpPr>
        <p:spPr bwMode="auto">
          <a:xfrm flipH="1">
            <a:off x="5113784" y="1484313"/>
            <a:ext cx="3922712" cy="2546350"/>
          </a:xfrm>
          <a:prstGeom prst="round2DiagRect">
            <a:avLst>
              <a:gd name="adj1" fmla="val 902"/>
              <a:gd name="adj2" fmla="val 20126"/>
            </a:avLst>
          </a:prstGeom>
          <a:blipFill>
            <a:blip r:embed="rId4" cstate="print"/>
            <a:stretch>
              <a:fillRect/>
            </a:stretch>
          </a:blipFill>
          <a:ln w="57150">
            <a:solidFill>
              <a:srgbClr val="FFFF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331640" y="0"/>
            <a:ext cx="7920880" cy="1066130"/>
          </a:xfrm>
          <a:extLst/>
        </p:spPr>
        <p:txBody>
          <a:bodyPr/>
          <a:lstStyle/>
          <a:p>
            <a:pPr>
              <a:defRPr/>
            </a:pPr>
            <a:r>
              <a:rPr lang="ru-RU" alt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В  результате акций</a:t>
            </a:r>
            <a:r>
              <a:rPr lang="ru-RU" altLang="ru-RU" sz="3600" b="1" i="1" dirty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:</a:t>
            </a:r>
            <a:endParaRPr lang="fr-FR" altLang="ru-RU" sz="3600" b="1" i="1" dirty="0" smtClean="0">
              <a:ln>
                <a:solidFill>
                  <a:srgbClr val="80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1050" y="836613"/>
            <a:ext cx="7200900" cy="5616575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</a:rPr>
              <a:t>дети получают природоведческие знания;</a:t>
            </a:r>
          </a:p>
          <a:p>
            <a:pPr marL="457200" indent="-4572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</a:rPr>
              <a:t>формируют навыки экологической культуры, активную жизненную позицию; </a:t>
            </a:r>
          </a:p>
          <a:p>
            <a:pPr marL="457200" indent="-4572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</a:rPr>
              <a:t>служат хорошей экологической пропагандой среди родительской общественности;</a:t>
            </a:r>
          </a:p>
          <a:p>
            <a:pPr marL="457200" indent="-4572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</a:rPr>
              <a:t>дети видят отношение родителей, организацию мероприятия и сами в ней участвуют. </a:t>
            </a:r>
            <a:endParaRPr lang="ru-RU" sz="2600" b="1" i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712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re 1"/>
          <p:cNvSpPr>
            <a:spLocks noGrp="1"/>
          </p:cNvSpPr>
          <p:nvPr>
            <p:ph type="title"/>
          </p:nvPr>
        </p:nvSpPr>
        <p:spPr>
          <a:xfrm>
            <a:off x="2428875" y="274638"/>
            <a:ext cx="6257925" cy="868362"/>
          </a:xfrm>
        </p:spPr>
        <p:txBody>
          <a:bodyPr/>
          <a:lstStyle/>
          <a:p>
            <a:r>
              <a:rPr lang="ru-RU" alt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Наши достижения</a:t>
            </a:r>
            <a:endParaRPr lang="fr-FR" altLang="ru-RU" sz="3600" b="1" i="1" dirty="0" smtClean="0">
              <a:ln>
                <a:solidFill>
                  <a:srgbClr val="800000"/>
                </a:solidFill>
              </a:ln>
              <a:solidFill>
                <a:srgbClr val="0070C0"/>
              </a:solidFill>
            </a:endParaRPr>
          </a:p>
        </p:txBody>
      </p:sp>
      <p:pic>
        <p:nvPicPr>
          <p:cNvPr id="4" name="Picture 4" descr="G:\дипломыЭкол\Scan0043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764704"/>
            <a:ext cx="1928812" cy="2547937"/>
          </a:xfrm>
          <a:prstGeom prst="rect">
            <a:avLst/>
          </a:prstGeom>
          <a:noFill/>
          <a:ln w="28575" cap="sq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3" descr="G:\дипломыЭкол\Scan0044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016" y="1498450"/>
            <a:ext cx="2023611" cy="2506613"/>
          </a:xfrm>
          <a:prstGeom prst="rect">
            <a:avLst/>
          </a:prstGeom>
          <a:noFill/>
          <a:ln w="28575" cap="sq">
            <a:solidFill>
              <a:schemeClr val="accent3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G:\дипломыЭкол\Scan0002 (4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784" y="2708920"/>
            <a:ext cx="1922880" cy="2520280"/>
          </a:xfrm>
          <a:prstGeom prst="rect">
            <a:avLst/>
          </a:prstGeom>
          <a:noFill/>
          <a:ln w="28575" cap="sq">
            <a:solidFill>
              <a:srgbClr val="92D05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4" descr="G:\дипломыЭкол\Scan0045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645024"/>
            <a:ext cx="2000250" cy="2557463"/>
          </a:xfrm>
          <a:prstGeom prst="rect">
            <a:avLst/>
          </a:prstGeom>
          <a:noFill/>
          <a:ln w="28575">
            <a:solidFill>
              <a:srgbClr val="996633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63" y="274638"/>
            <a:ext cx="8186737" cy="1143000"/>
          </a:xfrm>
          <a:extLst/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Акция</a:t>
            </a:r>
            <a:r>
              <a:rPr lang="ru-RU" sz="32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 -</a:t>
            </a:r>
            <a:endParaRPr lang="fr-FR" sz="3200" b="1" i="1" dirty="0" smtClean="0">
              <a:ln>
                <a:solidFill>
                  <a:srgbClr val="80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0" y="1484313"/>
            <a:ext cx="9144000" cy="2376487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ru-RU" altLang="ru-RU" b="1" i="1" dirty="0" smtClean="0">
                <a:solidFill>
                  <a:schemeClr val="accent3">
                    <a:lumMod val="50000"/>
                  </a:schemeClr>
                </a:solidFill>
              </a:rPr>
              <a:t>это </a:t>
            </a:r>
            <a:r>
              <a:rPr lang="ru-RU" altLang="ru-RU" b="1" i="1" dirty="0">
                <a:solidFill>
                  <a:schemeClr val="accent3">
                    <a:lumMod val="50000"/>
                  </a:schemeClr>
                </a:solidFill>
              </a:rPr>
              <a:t>социально значимое, деятельностное, комплексное, событийное мероприятие. </a:t>
            </a:r>
            <a:endParaRPr lang="ru-RU" altLang="ru-RU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buFont typeface="Arial" charset="0"/>
              <a:buNone/>
              <a:defRPr/>
            </a:pPr>
            <a:r>
              <a:rPr lang="ru-RU" altLang="ru-RU" sz="1400" b="1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pPr algn="ctr">
              <a:buFont typeface="Arial" charset="0"/>
              <a:buNone/>
              <a:defRPr/>
            </a:pPr>
            <a:r>
              <a:rPr lang="ru-RU" altLang="ru-RU" b="1" i="1" dirty="0" smtClean="0">
                <a:solidFill>
                  <a:schemeClr val="accent3">
                    <a:lumMod val="50000"/>
                  </a:schemeClr>
                </a:solidFill>
              </a:rPr>
              <a:t>Имеет протяженность во </a:t>
            </a:r>
            <a:r>
              <a:rPr lang="ru-RU" altLang="ru-RU" b="1" i="1" dirty="0">
                <a:solidFill>
                  <a:schemeClr val="accent3">
                    <a:lumMod val="50000"/>
                  </a:schemeClr>
                </a:solidFill>
              </a:rPr>
              <a:t>времени. </a:t>
            </a:r>
            <a:endParaRPr lang="fr-FR" altLang="ru-RU" b="1" i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975" y="404813"/>
            <a:ext cx="6696075" cy="5616575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</a:rPr>
              <a:t>В нашем дошкольном учреждении экологические акции проходят в течении всего учебного года</a:t>
            </a:r>
          </a:p>
          <a:p>
            <a:pPr fontAlgn="auto">
              <a:spcAft>
                <a:spcPts val="0"/>
              </a:spcAft>
              <a:defRPr/>
            </a:pP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</a:rPr>
              <a:t>Акции проходят под своим девизом, имеют наглядную агитацию (листовки, плакаты, памятки). В содержание акций входят праздники, развлечения, викторины, выставки, конкурсы, посвящённые объектам акции.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87624" y="216024"/>
            <a:ext cx="8186737" cy="908720"/>
          </a:xfrm>
          <a:extLst/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Цель проведения  экологических  акций:</a:t>
            </a:r>
            <a:endParaRPr lang="fr-FR" sz="3600" b="1" i="1" dirty="0" smtClean="0">
              <a:ln>
                <a:solidFill>
                  <a:srgbClr val="80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1546225" y="1125538"/>
            <a:ext cx="7597775" cy="1971675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altLang="ru-RU" b="1" i="1" dirty="0">
                <a:solidFill>
                  <a:schemeClr val="accent3">
                    <a:lumMod val="50000"/>
                  </a:schemeClr>
                </a:solidFill>
              </a:rPr>
              <a:t>формирование </a:t>
            </a:r>
            <a:r>
              <a:rPr lang="ru-RU" altLang="ru-RU" b="1" i="1" dirty="0" smtClean="0">
                <a:solidFill>
                  <a:schemeClr val="accent3">
                    <a:lumMod val="50000"/>
                  </a:schemeClr>
                </a:solidFill>
              </a:rPr>
              <a:t>экологической культуры</a:t>
            </a:r>
            <a:r>
              <a:rPr lang="ru-RU" altLang="ru-RU" b="1" i="1" dirty="0">
                <a:solidFill>
                  <a:schemeClr val="accent3">
                    <a:lumMod val="50000"/>
                  </a:schemeClr>
                </a:solidFill>
              </a:rPr>
              <a:t>, сознания </a:t>
            </a:r>
            <a:r>
              <a:rPr lang="ru-RU" altLang="ru-RU" b="1" i="1" dirty="0" smtClean="0">
                <a:solidFill>
                  <a:schemeClr val="accent3">
                    <a:lumMod val="50000"/>
                  </a:schemeClr>
                </a:solidFill>
              </a:rPr>
              <a:t>и мировоззрения</a:t>
            </a:r>
            <a:r>
              <a:rPr lang="ru-RU" altLang="ru-RU" b="1" i="1" dirty="0">
                <a:solidFill>
                  <a:schemeClr val="accent3">
                    <a:lumMod val="50000"/>
                  </a:schemeClr>
                </a:solidFill>
              </a:rPr>
              <a:t>. </a:t>
            </a:r>
            <a:endParaRPr lang="fr-FR" altLang="ru-RU" b="1" i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Titre 1"/>
          <p:cNvSpPr txBox="1">
            <a:spLocks/>
          </p:cNvSpPr>
          <p:nvPr/>
        </p:nvSpPr>
        <p:spPr bwMode="auto">
          <a:xfrm>
            <a:off x="3491880" y="2204864"/>
            <a:ext cx="3600400" cy="90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Задачи:</a:t>
            </a:r>
            <a:endParaRPr lang="fr-FR" sz="3600" b="1" i="1" dirty="0" smtClean="0">
              <a:ln>
                <a:solidFill>
                  <a:srgbClr val="80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2195513" y="3068638"/>
            <a:ext cx="68770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200"/>
              </a:lnSpc>
              <a:buFont typeface="Arial" charset="0"/>
              <a:buNone/>
              <a:defRPr/>
            </a:pPr>
            <a:r>
              <a:rPr lang="ru-RU" altLang="ru-RU" b="1" i="1" dirty="0" smtClean="0">
                <a:solidFill>
                  <a:schemeClr val="accent3">
                    <a:lumMod val="50000"/>
                  </a:schemeClr>
                </a:solidFill>
              </a:rPr>
              <a:t>формировать  познавательный</a:t>
            </a:r>
          </a:p>
          <a:p>
            <a:pPr>
              <a:lnSpc>
                <a:spcPts val="3200"/>
              </a:lnSpc>
              <a:buFont typeface="Arial" charset="0"/>
              <a:buNone/>
              <a:defRPr/>
            </a:pPr>
            <a:r>
              <a:rPr lang="ru-RU" altLang="ru-RU" b="1" i="1" dirty="0" smtClean="0">
                <a:solidFill>
                  <a:schemeClr val="accent3">
                    <a:lumMod val="50000"/>
                  </a:schemeClr>
                </a:solidFill>
              </a:rPr>
              <a:t>интерес,   коммуникативные</a:t>
            </a:r>
          </a:p>
          <a:p>
            <a:pPr>
              <a:lnSpc>
                <a:spcPts val="3200"/>
              </a:lnSpc>
              <a:buFont typeface="Arial" charset="0"/>
              <a:buNone/>
              <a:defRPr/>
            </a:pPr>
            <a:r>
              <a:rPr lang="ru-RU" altLang="ru-RU" b="1" i="1" dirty="0" smtClean="0">
                <a:solidFill>
                  <a:schemeClr val="accent3">
                    <a:lumMod val="50000"/>
                  </a:schemeClr>
                </a:solidFill>
              </a:rPr>
              <a:t>способности гуманистическое </a:t>
            </a:r>
          </a:p>
          <a:p>
            <a:pPr>
              <a:lnSpc>
                <a:spcPts val="3200"/>
              </a:lnSpc>
              <a:buFont typeface="Arial" charset="0"/>
              <a:buNone/>
              <a:defRPr/>
            </a:pPr>
            <a:r>
              <a:rPr lang="ru-RU" altLang="ru-RU" b="1" i="1" dirty="0" smtClean="0">
                <a:solidFill>
                  <a:schemeClr val="accent3">
                    <a:lumMod val="50000"/>
                  </a:schemeClr>
                </a:solidFill>
              </a:rPr>
              <a:t>отношение,  эстетическую</a:t>
            </a:r>
          </a:p>
          <a:p>
            <a:pPr>
              <a:lnSpc>
                <a:spcPts val="3200"/>
              </a:lnSpc>
              <a:buFont typeface="Arial" charset="0"/>
              <a:buNone/>
              <a:defRPr/>
            </a:pPr>
            <a:r>
              <a:rPr lang="ru-RU" altLang="ru-RU" b="1" i="1" dirty="0" smtClean="0">
                <a:solidFill>
                  <a:schemeClr val="accent3">
                    <a:lumMod val="50000"/>
                  </a:schemeClr>
                </a:solidFill>
              </a:rPr>
              <a:t>отзывчивость привитие трудовых </a:t>
            </a:r>
          </a:p>
          <a:p>
            <a:pPr>
              <a:lnSpc>
                <a:spcPts val="3200"/>
              </a:lnSpc>
              <a:buFont typeface="Arial" charset="0"/>
              <a:buNone/>
              <a:defRPr/>
            </a:pPr>
            <a:r>
              <a:rPr lang="ru-RU" altLang="ru-RU" b="1" i="1" dirty="0" smtClean="0">
                <a:solidFill>
                  <a:schemeClr val="accent3">
                    <a:lumMod val="50000"/>
                  </a:schemeClr>
                </a:solidFill>
              </a:rPr>
              <a:t> навыков. </a:t>
            </a:r>
            <a:endParaRPr lang="fr-FR" altLang="ru-RU" b="1" i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2411760" y="188640"/>
            <a:ext cx="6257925" cy="1066130"/>
          </a:xfrm>
          <a:extLst/>
        </p:spPr>
        <p:txBody>
          <a:bodyPr/>
          <a:lstStyle/>
          <a:p>
            <a:pPr>
              <a:defRPr/>
            </a:pPr>
            <a:r>
              <a:rPr lang="ru-RU" altLang="ru-RU" sz="3600" b="1" i="1" dirty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Алгоритм </a:t>
            </a:r>
            <a:r>
              <a:rPr lang="ru-RU" alt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проведения </a:t>
            </a:r>
            <a:r>
              <a:rPr lang="ru-RU" altLang="ru-RU" sz="3600" b="1" i="1" dirty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акций:</a:t>
            </a:r>
            <a:endParaRPr lang="fr-FR" altLang="ru-RU" sz="3600" b="1" i="1" dirty="0" smtClean="0">
              <a:ln>
                <a:solidFill>
                  <a:srgbClr val="80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47813" y="1527175"/>
            <a:ext cx="7704137" cy="42783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</a:rPr>
              <a:t>цель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</a:rPr>
              <a:t>(каждая акция имеет свою цель);</a:t>
            </a:r>
          </a:p>
          <a:p>
            <a:pPr marL="342900" indent="-3429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</a:rPr>
              <a:t>задачи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</a:rPr>
              <a:t>(выполняются общие и  конкретные);</a:t>
            </a:r>
          </a:p>
          <a:p>
            <a:pPr marL="342900" indent="-3429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</a:rPr>
              <a:t>объект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</a:rPr>
              <a:t>(на что направлено – птицы, деревья…);</a:t>
            </a:r>
          </a:p>
          <a:p>
            <a:pPr marL="342900" indent="-3429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</a:rPr>
              <a:t>Участники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</a:rPr>
              <a:t> (дети + родители, сотрудники +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</a:rPr>
              <a:t>	        дети + родители);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907704" y="78025"/>
            <a:ext cx="6192688" cy="1066130"/>
          </a:xfrm>
          <a:extLst/>
        </p:spPr>
        <p:txBody>
          <a:bodyPr/>
          <a:lstStyle/>
          <a:p>
            <a:pPr>
              <a:defRPr/>
            </a:pP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Этапы  </a:t>
            </a:r>
            <a:r>
              <a:rPr lang="ru-RU" alt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акций</a:t>
            </a:r>
            <a:r>
              <a:rPr lang="ru-RU" altLang="ru-RU" sz="3600" b="1" i="1" dirty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:</a:t>
            </a:r>
            <a:endParaRPr lang="fr-FR" altLang="ru-RU" sz="3600" b="1" i="1" dirty="0" smtClean="0">
              <a:ln>
                <a:solidFill>
                  <a:srgbClr val="80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51050" y="836613"/>
            <a:ext cx="7200900" cy="5616575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i="1" u="sng" dirty="0">
                <a:solidFill>
                  <a:schemeClr val="accent3">
                    <a:lumMod val="50000"/>
                  </a:schemeClr>
                </a:solidFill>
              </a:rPr>
              <a:t>1. Подготовительный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600" b="1" i="1" dirty="0">
                <a:solidFill>
                  <a:schemeClr val="accent3">
                    <a:lumMod val="50000"/>
                  </a:schemeClr>
                </a:solidFill>
              </a:rPr>
              <a:t>разработка плана по достижению цели, сбор информации, объём и накопление материала, смета расходов;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b="1" i="1" u="sng" dirty="0">
                <a:solidFill>
                  <a:schemeClr val="accent3">
                    <a:lumMod val="50000"/>
                  </a:schemeClr>
                </a:solidFill>
              </a:rPr>
              <a:t>2. Организационно-практический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600" b="1" i="1" dirty="0">
                <a:solidFill>
                  <a:schemeClr val="accent3">
                    <a:lumMod val="50000"/>
                  </a:schemeClr>
                </a:solidFill>
              </a:rPr>
              <a:t>т.е. деятельностный, выполнение плана деятельности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</a:rPr>
              <a:t>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b="1" i="1" u="sng" dirty="0">
                <a:solidFill>
                  <a:schemeClr val="accent3">
                    <a:lumMod val="50000"/>
                  </a:schemeClr>
                </a:solidFill>
              </a:rPr>
              <a:t>3. Аналитический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600" b="1" i="1" dirty="0">
                <a:solidFill>
                  <a:schemeClr val="accent3">
                    <a:lumMod val="50000"/>
                  </a:schemeClr>
                </a:solidFill>
              </a:rPr>
              <a:t>подведение итогов, рефлексия. Может проходить в форме награждения, изготовление фотоальбома, видеофильма, изготовление книжек-самоделок, проведение выставок и т.д.</a:t>
            </a:r>
            <a:endParaRPr lang="ru-RU" sz="2600" b="1" i="1" dirty="0">
              <a:solidFill>
                <a:srgbClr val="FF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466850" y="116632"/>
            <a:ext cx="8642350" cy="1301750"/>
          </a:xfrm>
          <a:extLst/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Акция</a:t>
            </a:r>
            <a:b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</a:b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«Очистим землю от мусора»</a:t>
            </a:r>
            <a:endParaRPr lang="fr-FR" sz="3600" b="1" i="1" dirty="0" smtClean="0">
              <a:ln>
                <a:solidFill>
                  <a:srgbClr val="80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9221" name="Прямоугольник 31"/>
          <p:cNvSpPr>
            <a:spLocks noChangeArrowheads="1"/>
          </p:cNvSpPr>
          <p:nvPr/>
        </p:nvSpPr>
        <p:spPr bwMode="auto">
          <a:xfrm>
            <a:off x="971550" y="1568450"/>
            <a:ext cx="3929063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 w="57150">
            <a:solidFill>
              <a:srgbClr val="FFFF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9223" name="Прямоугольник 33"/>
          <p:cNvSpPr>
            <a:spLocks noChangeArrowheads="1"/>
          </p:cNvSpPr>
          <p:nvPr/>
        </p:nvSpPr>
        <p:spPr bwMode="auto">
          <a:xfrm>
            <a:off x="5076825" y="1568450"/>
            <a:ext cx="3856038" cy="2447925"/>
          </a:xfrm>
          <a:prstGeom prst="round2Diag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57150">
            <a:solidFill>
              <a:srgbClr val="00B05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31"/>
          <p:cNvSpPr>
            <a:spLocks noChangeArrowheads="1"/>
          </p:cNvSpPr>
          <p:nvPr/>
        </p:nvSpPr>
        <p:spPr bwMode="auto">
          <a:xfrm>
            <a:off x="3132138" y="4221163"/>
            <a:ext cx="3929062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/>
          </p:cNvSpPr>
          <p:nvPr>
            <p:ph type="title"/>
          </p:nvPr>
        </p:nvSpPr>
        <p:spPr>
          <a:xfrm>
            <a:off x="785678" y="188640"/>
            <a:ext cx="8229600" cy="1143000"/>
          </a:xfrm>
          <a:extLst/>
        </p:spPr>
        <p:txBody>
          <a:bodyPr/>
          <a:lstStyle/>
          <a:p>
            <a:pPr>
              <a:defRPr/>
            </a:pPr>
            <a:r>
              <a:rPr lang="ru-RU" alt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Акция</a:t>
            </a:r>
            <a:br>
              <a:rPr lang="ru-RU" alt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</a:br>
            <a:r>
              <a:rPr lang="ru-RU" alt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«Это в наших силах»</a:t>
            </a:r>
            <a:endParaRPr lang="fr-FR" altLang="ru-RU" sz="3600" b="1" i="1" dirty="0" smtClean="0">
              <a:ln>
                <a:solidFill>
                  <a:srgbClr val="80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7" name="Прямоугольник 31"/>
          <p:cNvSpPr>
            <a:spLocks noChangeArrowheads="1"/>
          </p:cNvSpPr>
          <p:nvPr/>
        </p:nvSpPr>
        <p:spPr bwMode="auto">
          <a:xfrm>
            <a:off x="971550" y="1484313"/>
            <a:ext cx="3929063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57150">
            <a:solidFill>
              <a:srgbClr val="00B05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8" name="Прямоугольник 31"/>
          <p:cNvSpPr>
            <a:spLocks noChangeArrowheads="1"/>
          </p:cNvSpPr>
          <p:nvPr/>
        </p:nvSpPr>
        <p:spPr bwMode="auto">
          <a:xfrm flipH="1">
            <a:off x="5095875" y="1484313"/>
            <a:ext cx="3929063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57150">
            <a:solidFill>
              <a:srgbClr val="FFFF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31"/>
          <p:cNvSpPr>
            <a:spLocks noChangeArrowheads="1"/>
          </p:cNvSpPr>
          <p:nvPr/>
        </p:nvSpPr>
        <p:spPr bwMode="auto">
          <a:xfrm>
            <a:off x="3132138" y="4221163"/>
            <a:ext cx="3929062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  <a:extLst/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Акция</a:t>
            </a:r>
            <a:b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</a:br>
            <a:r>
              <a:rPr lang="ru-RU" sz="3600" b="1" i="1" dirty="0" smtClean="0">
                <a:ln>
                  <a:solidFill>
                    <a:srgbClr val="800000"/>
                  </a:solidFill>
                </a:ln>
                <a:solidFill>
                  <a:srgbClr val="0070C0"/>
                </a:solidFill>
              </a:rPr>
              <a:t>«Наш детский сад – зеленый сад»</a:t>
            </a:r>
            <a:endParaRPr lang="fr-FR" sz="3600" b="1" i="1" dirty="0" smtClean="0">
              <a:ln>
                <a:solidFill>
                  <a:srgbClr val="80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6" name="Прямоугольник 31"/>
          <p:cNvSpPr>
            <a:spLocks noChangeArrowheads="1"/>
          </p:cNvSpPr>
          <p:nvPr/>
        </p:nvSpPr>
        <p:spPr bwMode="auto">
          <a:xfrm>
            <a:off x="971550" y="1484313"/>
            <a:ext cx="3929063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57150">
            <a:solidFill>
              <a:srgbClr val="00B05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7" name="Прямоугольник 31"/>
          <p:cNvSpPr>
            <a:spLocks noChangeArrowheads="1"/>
          </p:cNvSpPr>
          <p:nvPr/>
        </p:nvSpPr>
        <p:spPr bwMode="auto">
          <a:xfrm flipH="1">
            <a:off x="5095875" y="1484313"/>
            <a:ext cx="3929063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 w="57150">
            <a:solidFill>
              <a:srgbClr val="FFFF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8" name="Прямоугольник 31"/>
          <p:cNvSpPr>
            <a:spLocks noChangeArrowheads="1"/>
          </p:cNvSpPr>
          <p:nvPr/>
        </p:nvSpPr>
        <p:spPr bwMode="auto">
          <a:xfrm>
            <a:off x="3132138" y="4221163"/>
            <a:ext cx="3929062" cy="2546350"/>
          </a:xfrm>
          <a:prstGeom prst="round2DiagRect">
            <a:avLst>
              <a:gd name="adj1" fmla="val 902"/>
              <a:gd name="adj2" fmla="val 20126"/>
            </a:avLst>
          </a:prstGeom>
          <a:blipFill dpi="0" rotWithShape="1">
            <a:blip r:embed="rId4" cstate="print"/>
            <a:srcRect/>
            <a:stretch>
              <a:fillRect/>
            </a:stretch>
          </a:blipFill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3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43а</Template>
  <TotalTime>1433</TotalTime>
  <Words>271</Words>
  <Application>Microsoft Office PowerPoint</Application>
  <PresentationFormat>Экран (4:3)</PresentationFormat>
  <Paragraphs>57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43а</vt:lpstr>
      <vt:lpstr>Слайд 1</vt:lpstr>
      <vt:lpstr>Акция -</vt:lpstr>
      <vt:lpstr>Слайд 3</vt:lpstr>
      <vt:lpstr>Цель проведения  экологических  акций:</vt:lpstr>
      <vt:lpstr>Алгоритм проведения акций:</vt:lpstr>
      <vt:lpstr>Этапы  акций:</vt:lpstr>
      <vt:lpstr>Акция «Очистим землю от мусора»</vt:lpstr>
      <vt:lpstr>Акция «Это в наших силах»</vt:lpstr>
      <vt:lpstr>Акция «Наш детский сад – зеленый сад»</vt:lpstr>
      <vt:lpstr>Акция «Экологическая тропа»</vt:lpstr>
      <vt:lpstr>Акция «Сказка своими руками»</vt:lpstr>
      <vt:lpstr>Акция «Чистая вода»</vt:lpstr>
      <vt:lpstr>Акция «Добрая зима для птиц »</vt:lpstr>
      <vt:lpstr>Акция «Сохраним  дерево»</vt:lpstr>
      <vt:lpstr>Акция «Сохраним  Землю»</vt:lpstr>
      <vt:lpstr>Акция «Посадим  рассаду  для  будущего сада»</vt:lpstr>
      <vt:lpstr>В  результате акций:</vt:lpstr>
      <vt:lpstr>Наши достижения</vt:lpstr>
    </vt:vector>
  </TitlesOfParts>
  <Company>Twoja nazwa firmy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NAME</dc:title>
  <dc:creator>ppsworld.ru</dc:creator>
  <cp:lastModifiedBy>OLEG</cp:lastModifiedBy>
  <cp:revision>115</cp:revision>
  <dcterms:created xsi:type="dcterms:W3CDTF">2013-05-07T09:21:26Z</dcterms:created>
  <dcterms:modified xsi:type="dcterms:W3CDTF">2018-11-18T09:09:44Z</dcterms:modified>
</cp:coreProperties>
</file>