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09.10.2020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09.10.2020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09.10.2020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09.10.2020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09.10.2020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09.10.2020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09.10.2020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1428736"/>
            <a:ext cx="7429552" cy="271464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600" i="1" dirty="0" smtClean="0">
                <a:solidFill>
                  <a:srgbClr val="C00000"/>
                </a:solidFill>
                <a:latin typeface="Arial Narrow" pitchFamily="34" charset="0"/>
              </a:rPr>
              <a:t>Проектная деятельность совместно с семьёй  в ДОУ</a:t>
            </a:r>
          </a:p>
          <a:p>
            <a:pPr algn="ctr"/>
            <a:r>
              <a:rPr lang="ru-RU" sz="3600" i="1" dirty="0" smtClean="0">
                <a:solidFill>
                  <a:srgbClr val="C00000"/>
                </a:solidFill>
                <a:latin typeface="Arial Narrow" pitchFamily="34" charset="0"/>
              </a:rPr>
              <a:t>«Кукла - оберег»</a:t>
            </a:r>
            <a:endParaRPr lang="ru-RU" sz="3600" i="1" dirty="0">
              <a:solidFill>
                <a:srgbClr val="C00000"/>
              </a:solidFill>
              <a:latin typeface="Arial Narrow" pitchFamily="34" charset="0"/>
            </a:endParaRPr>
          </a:p>
        </p:txBody>
      </p:sp>
      <p:sp>
        <p:nvSpPr>
          <p:cNvPr id="3" name="Прямоугольник 2"/>
          <p:cNvSpPr/>
          <p:nvPr/>
        </p:nvSpPr>
        <p:spPr>
          <a:xfrm>
            <a:off x="428596" y="285728"/>
            <a:ext cx="7786742" cy="9286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1400" dirty="0" smtClean="0">
                <a:latin typeface="Calibri" pitchFamily="34" charset="0"/>
                <a:cs typeface="Calibri" pitchFamily="34" charset="0"/>
              </a:rPr>
              <a:t>Муниципальное казенное дошкольное образовательное учреждение </a:t>
            </a:r>
          </a:p>
          <a:p>
            <a:pPr algn="ctr"/>
            <a:r>
              <a:rPr lang="ru-RU" sz="1400" dirty="0" smtClean="0">
                <a:latin typeface="Calibri" pitchFamily="34" charset="0"/>
                <a:cs typeface="Calibri" pitchFamily="34" charset="0"/>
              </a:rPr>
              <a:t>детский сад «Родничок», с. Лебедевка, Искитимского района, Новосибирской области </a:t>
            </a:r>
            <a:endParaRPr lang="ru-RU" sz="1400" dirty="0">
              <a:latin typeface="Calibri" pitchFamily="34" charset="0"/>
              <a:cs typeface="Calibri" pitchFamily="34" charset="0"/>
            </a:endParaRPr>
          </a:p>
        </p:txBody>
      </p:sp>
      <p:sp>
        <p:nvSpPr>
          <p:cNvPr id="4" name="Прямоугольник 3"/>
          <p:cNvSpPr/>
          <p:nvPr/>
        </p:nvSpPr>
        <p:spPr>
          <a:xfrm>
            <a:off x="5143504" y="4500570"/>
            <a:ext cx="2857520" cy="128588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1200" dirty="0" smtClean="0">
                <a:latin typeface="Calibri" pitchFamily="34" charset="0"/>
                <a:cs typeface="Calibri" pitchFamily="34" charset="0"/>
              </a:rPr>
              <a:t>Выполнили работу: </a:t>
            </a:r>
          </a:p>
          <a:p>
            <a:pPr algn="ctr"/>
            <a:r>
              <a:rPr lang="ru-RU" sz="1200" dirty="0" smtClean="0">
                <a:latin typeface="Calibri" pitchFamily="34" charset="0"/>
                <a:cs typeface="Calibri" pitchFamily="34" charset="0"/>
              </a:rPr>
              <a:t>воспитатель первой категории </a:t>
            </a:r>
          </a:p>
          <a:p>
            <a:pPr algn="ctr"/>
            <a:r>
              <a:rPr lang="ru-RU" sz="1200" dirty="0" smtClean="0">
                <a:latin typeface="Calibri" pitchFamily="34" charset="0"/>
                <a:cs typeface="Calibri" pitchFamily="34" charset="0"/>
              </a:rPr>
              <a:t>Н.А. Кириченко, </a:t>
            </a:r>
          </a:p>
          <a:p>
            <a:pPr algn="ctr"/>
            <a:r>
              <a:rPr lang="ru-RU" sz="1200" dirty="0" smtClean="0">
                <a:latin typeface="Calibri" pitchFamily="34" charset="0"/>
                <a:cs typeface="Calibri" pitchFamily="34" charset="0"/>
              </a:rPr>
              <a:t>воспитатель высшей  категории</a:t>
            </a:r>
          </a:p>
          <a:p>
            <a:pPr algn="ctr"/>
            <a:r>
              <a:rPr lang="ru-RU" sz="1200" dirty="0" smtClean="0">
                <a:latin typeface="Calibri" pitchFamily="34" charset="0"/>
                <a:cs typeface="Calibri" pitchFamily="34" charset="0"/>
              </a:rPr>
              <a:t> О.В. Тарасенко</a:t>
            </a:r>
            <a:endParaRPr lang="ru-RU" sz="1200" dirty="0">
              <a:latin typeface="Calibri" pitchFamily="34" charset="0"/>
              <a:cs typeface="Calibri" pitchFamily="34" charset="0"/>
            </a:endParaRPr>
          </a:p>
        </p:txBody>
      </p:sp>
      <p:sp>
        <p:nvSpPr>
          <p:cNvPr id="5" name="Прямоугольник 4"/>
          <p:cNvSpPr/>
          <p:nvPr/>
        </p:nvSpPr>
        <p:spPr>
          <a:xfrm>
            <a:off x="3214678" y="6000768"/>
            <a:ext cx="1857388" cy="7143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dirty="0" smtClean="0">
                <a:latin typeface="Calibri" pitchFamily="34" charset="0"/>
                <a:cs typeface="Calibri" pitchFamily="34" charset="0"/>
              </a:rPr>
              <a:t>2020</a:t>
            </a:r>
            <a:endParaRPr lang="ru-RU" sz="16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57166"/>
            <a:ext cx="7500990" cy="314327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dirty="0" smtClean="0">
                <a:latin typeface="Calibri" pitchFamily="34" charset="0"/>
                <a:cs typeface="Calibri" pitchFamily="34" charset="0"/>
              </a:rPr>
              <a:t>Актуальность:</a:t>
            </a:r>
          </a:p>
          <a:p>
            <a:pPr algn="just"/>
            <a:r>
              <a:rPr lang="ru-RU" dirty="0" smtClean="0">
                <a:latin typeface="Calibri" pitchFamily="34" charset="0"/>
                <a:cs typeface="Calibri" pitchFamily="34" charset="0"/>
              </a:rPr>
              <a:t>Русская </a:t>
            </a:r>
            <a:r>
              <a:rPr lang="ru-RU" dirty="0" smtClean="0">
                <a:latin typeface="Calibri" pitchFamily="34" charset="0"/>
                <a:cs typeface="Calibri" pitchFamily="34" charset="0"/>
              </a:rPr>
              <a:t>тряпичная кукла считается одним из самых загадочных символов России. Это не просто детская игрушка, это неотъемлемый атрибут древних обрядов. Считалось, что куклы, сделанные своими руками из подручных материалов, обладают магическими свойствами. Наши предки верили, что куклы способны отгонять злых духов и приносить счастье в дом.</a:t>
            </a:r>
          </a:p>
          <a:p>
            <a:pPr algn="just"/>
            <a:r>
              <a:rPr lang="ru-RU" b="1" dirty="0" smtClean="0">
                <a:latin typeface="Calibri" pitchFamily="34" charset="0"/>
                <a:cs typeface="Calibri" pitchFamily="34" charset="0"/>
              </a:rPr>
              <a:t> </a:t>
            </a:r>
            <a:r>
              <a:rPr lang="ru-RU" b="1" dirty="0" smtClean="0">
                <a:latin typeface="Calibri" pitchFamily="34" charset="0"/>
                <a:cs typeface="Calibri" pitchFamily="34" charset="0"/>
              </a:rPr>
              <a:t>Участники проекта:</a:t>
            </a:r>
            <a:r>
              <a:rPr lang="ru-RU" dirty="0" smtClean="0">
                <a:latin typeface="Calibri" pitchFamily="34" charset="0"/>
                <a:cs typeface="Calibri" pitchFamily="34" charset="0"/>
              </a:rPr>
              <a:t> дети  их родители и  воспитатели.</a:t>
            </a:r>
          </a:p>
          <a:p>
            <a:pPr algn="just"/>
            <a:r>
              <a:rPr lang="ru-RU" b="1" dirty="0" smtClean="0">
                <a:latin typeface="Calibri" pitchFamily="34" charset="0"/>
                <a:cs typeface="Calibri" pitchFamily="34" charset="0"/>
              </a:rPr>
              <a:t>Тип </a:t>
            </a:r>
            <a:r>
              <a:rPr lang="ru-RU" b="1" dirty="0" smtClean="0">
                <a:latin typeface="Calibri" pitchFamily="34" charset="0"/>
                <a:cs typeface="Calibri" pitchFamily="34" charset="0"/>
              </a:rPr>
              <a:t>проекта</a:t>
            </a:r>
            <a:r>
              <a:rPr lang="ru-RU" dirty="0" smtClean="0">
                <a:latin typeface="Calibri" pitchFamily="34" charset="0"/>
                <a:cs typeface="Calibri" pitchFamily="34" charset="0"/>
              </a:rPr>
              <a:t>: долгосрочный (1 месяц).</a:t>
            </a:r>
          </a:p>
        </p:txBody>
      </p:sp>
      <p:pic>
        <p:nvPicPr>
          <p:cNvPr id="1026" name="Picture 2"/>
          <p:cNvPicPr>
            <a:picLocks noChangeAspect="1" noChangeArrowheads="1"/>
          </p:cNvPicPr>
          <p:nvPr/>
        </p:nvPicPr>
        <p:blipFill>
          <a:blip r:embed="rId2" cstate="print"/>
          <a:srcRect/>
          <a:stretch>
            <a:fillRect/>
          </a:stretch>
        </p:blipFill>
        <p:spPr bwMode="auto">
          <a:xfrm>
            <a:off x="2000232" y="3214686"/>
            <a:ext cx="4357718" cy="3429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85728"/>
            <a:ext cx="7786742" cy="49292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u="sng" dirty="0" smtClean="0">
                <a:latin typeface="Calibri" pitchFamily="34" charset="0"/>
                <a:cs typeface="Calibri" pitchFamily="34" charset="0"/>
              </a:rPr>
              <a:t>Цель</a:t>
            </a:r>
            <a:r>
              <a:rPr lang="ru-RU" sz="2000" u="sng" dirty="0" smtClean="0">
                <a:latin typeface="Calibri" pitchFamily="34" charset="0"/>
                <a:cs typeface="Calibri" pitchFamily="34" charset="0"/>
              </a:rPr>
              <a:t>:</a:t>
            </a:r>
            <a:r>
              <a:rPr lang="ru-RU" sz="2000" dirty="0" smtClean="0">
                <a:latin typeface="Calibri" pitchFamily="34" charset="0"/>
                <a:cs typeface="Calibri" pitchFamily="34" charset="0"/>
              </a:rPr>
              <a:t> </a:t>
            </a:r>
          </a:p>
          <a:p>
            <a:pPr algn="just"/>
            <a:r>
              <a:rPr lang="ru-RU" dirty="0" smtClean="0">
                <a:latin typeface="Calibri" pitchFamily="34" charset="0"/>
                <a:cs typeface="Calibri" pitchFamily="34" charset="0"/>
              </a:rPr>
              <a:t>Формирование </a:t>
            </a:r>
            <a:r>
              <a:rPr lang="ru-RU" dirty="0" smtClean="0">
                <a:latin typeface="Calibri" pitchFamily="34" charset="0"/>
                <a:cs typeface="Calibri" pitchFamily="34" charset="0"/>
              </a:rPr>
              <a:t>у детей старшего дошкольного возраста интереса к истории и культуре русского народа через образ традиционной народной тряпичной куклы-оберега.</a:t>
            </a:r>
          </a:p>
          <a:p>
            <a:pPr algn="ctr"/>
            <a:endParaRPr lang="ru-RU" dirty="0" smtClean="0">
              <a:latin typeface="Calibri" pitchFamily="34" charset="0"/>
              <a:cs typeface="Calibri" pitchFamily="34" charset="0"/>
            </a:endParaRPr>
          </a:p>
          <a:p>
            <a:pPr algn="ctr"/>
            <a:r>
              <a:rPr lang="ru-RU" sz="2000" dirty="0" smtClean="0">
                <a:latin typeface="Calibri" pitchFamily="34" charset="0"/>
                <a:cs typeface="Calibri" pitchFamily="34" charset="0"/>
              </a:rPr>
              <a:t> </a:t>
            </a:r>
            <a:r>
              <a:rPr lang="ru-RU" sz="2000" dirty="0" smtClean="0">
                <a:latin typeface="Calibri" pitchFamily="34" charset="0"/>
                <a:cs typeface="Calibri" pitchFamily="34" charset="0"/>
              </a:rPr>
              <a:t>       </a:t>
            </a:r>
            <a:r>
              <a:rPr lang="ru-RU" sz="2000" u="sng" dirty="0" smtClean="0">
                <a:latin typeface="Calibri" pitchFamily="34" charset="0"/>
                <a:cs typeface="Calibri" pitchFamily="34" charset="0"/>
              </a:rPr>
              <a:t> Задачи</a:t>
            </a:r>
            <a:r>
              <a:rPr lang="ru-RU" sz="2000" u="sng" dirty="0" smtClean="0">
                <a:latin typeface="Calibri" pitchFamily="34" charset="0"/>
                <a:cs typeface="Calibri" pitchFamily="34" charset="0"/>
              </a:rPr>
              <a:t>:  </a:t>
            </a:r>
          </a:p>
          <a:p>
            <a:pPr>
              <a:buFont typeface="Wingdings" pitchFamily="2" charset="2"/>
              <a:buChar char="ü"/>
            </a:pPr>
            <a:r>
              <a:rPr lang="ru-RU" dirty="0" smtClean="0">
                <a:latin typeface="Calibri" pitchFamily="34" charset="0"/>
                <a:cs typeface="Calibri" pitchFamily="34" charset="0"/>
              </a:rPr>
              <a:t>Познакомить с историей возникновения народной куклы;</a:t>
            </a:r>
          </a:p>
          <a:p>
            <a:pPr>
              <a:buFont typeface="Wingdings" pitchFamily="2" charset="2"/>
              <a:buChar char="ü"/>
            </a:pPr>
            <a:r>
              <a:rPr lang="ru-RU" dirty="0" smtClean="0">
                <a:latin typeface="Calibri" pitchFamily="34" charset="0"/>
                <a:cs typeface="Calibri" pitchFamily="34" charset="0"/>
              </a:rPr>
              <a:t>Развивать познавательную и творческую активность, через разные формы работы: НОД, развлечения, беседы;</a:t>
            </a:r>
          </a:p>
          <a:p>
            <a:pPr>
              <a:buFont typeface="Wingdings" pitchFamily="2" charset="2"/>
              <a:buChar char="ü"/>
            </a:pPr>
            <a:r>
              <a:rPr lang="ru-RU" dirty="0" smtClean="0">
                <a:latin typeface="Calibri" pitchFamily="34" charset="0"/>
                <a:cs typeface="Calibri" pitchFamily="34" charset="0"/>
              </a:rPr>
              <a:t>Обучение технологии изготовления народных кукол-оберегов;</a:t>
            </a:r>
          </a:p>
          <a:p>
            <a:pPr>
              <a:buFont typeface="Wingdings" pitchFamily="2" charset="2"/>
              <a:buChar char="ü"/>
            </a:pPr>
            <a:r>
              <a:rPr lang="ru-RU" dirty="0" smtClean="0">
                <a:latin typeface="Calibri" pitchFamily="34" charset="0"/>
                <a:cs typeface="Calibri" pitchFamily="34" charset="0"/>
              </a:rPr>
              <a:t>Объединение детского сада и семьи посредством воплощения единого замысла;</a:t>
            </a:r>
          </a:p>
          <a:p>
            <a:pPr>
              <a:buFont typeface="Wingdings" pitchFamily="2" charset="2"/>
              <a:buChar char="ü"/>
            </a:pPr>
            <a:r>
              <a:rPr lang="ru-RU" dirty="0" smtClean="0">
                <a:latin typeface="Calibri" pitchFamily="34" charset="0"/>
                <a:cs typeface="Calibri" pitchFamily="34" charset="0"/>
              </a:rPr>
              <a:t>Сближение детей и родителей при осуществлении совместной работы при изготовлении тряпичных кукол. </a:t>
            </a:r>
          </a:p>
          <a:p>
            <a:r>
              <a:rPr lang="ru-RU" dirty="0" smtClean="0">
                <a:latin typeface="Calibri" pitchFamily="34" charset="0"/>
                <a:cs typeface="Calibri" pitchFamily="34" charset="0"/>
              </a:rPr>
              <a:t>            </a:t>
            </a:r>
            <a:endParaRPr lang="ru-RU"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00042"/>
            <a:ext cx="7715304" cy="435771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dirty="0" smtClean="0">
                <a:latin typeface="Calibri" pitchFamily="34" charset="0"/>
                <a:cs typeface="Calibri" pitchFamily="34" charset="0"/>
              </a:rPr>
              <a:t>Предполагаемые результаты :</a:t>
            </a:r>
          </a:p>
          <a:p>
            <a:endParaRPr lang="ru-RU" dirty="0" smtClean="0">
              <a:latin typeface="Calibri" pitchFamily="34" charset="0"/>
              <a:cs typeface="Calibri" pitchFamily="34" charset="0"/>
            </a:endParaRPr>
          </a:p>
          <a:p>
            <a:pPr>
              <a:buFont typeface="Wingdings" pitchFamily="2" charset="2"/>
              <a:buChar char="ü"/>
            </a:pPr>
            <a:r>
              <a:rPr lang="ru-RU" dirty="0" smtClean="0">
                <a:latin typeface="Calibri" pitchFamily="34" charset="0"/>
                <a:cs typeface="Calibri" pitchFamily="34" charset="0"/>
              </a:rPr>
              <a:t>Дети получат знания об истории возникновения, разнообразии и назначении традиционной обрядовой русской куклы; </a:t>
            </a:r>
          </a:p>
          <a:p>
            <a:pPr>
              <a:buFont typeface="Wingdings" pitchFamily="2" charset="2"/>
              <a:buChar char="ü"/>
            </a:pPr>
            <a:r>
              <a:rPr lang="ru-RU" dirty="0" smtClean="0">
                <a:latin typeface="Calibri" pitchFamily="34" charset="0"/>
                <a:cs typeface="Calibri" pitchFamily="34" charset="0"/>
              </a:rPr>
              <a:t>появится тесный контакт с родителями воспитанников;</a:t>
            </a:r>
          </a:p>
          <a:p>
            <a:pPr>
              <a:buFont typeface="Wingdings" pitchFamily="2" charset="2"/>
              <a:buChar char="ü"/>
            </a:pPr>
            <a:r>
              <a:rPr lang="ru-RU" dirty="0" smtClean="0">
                <a:latin typeface="Calibri" pitchFamily="34" charset="0"/>
                <a:cs typeface="Calibri" pitchFamily="34" charset="0"/>
              </a:rPr>
              <a:t>Пополнение предметно- развивающей среды в группе;</a:t>
            </a:r>
          </a:p>
          <a:p>
            <a:pPr>
              <a:buFont typeface="Wingdings" pitchFamily="2" charset="2"/>
              <a:buChar char="ü"/>
            </a:pPr>
            <a:r>
              <a:rPr lang="ru-RU" dirty="0" smtClean="0">
                <a:latin typeface="Calibri" pitchFamily="34" charset="0"/>
                <a:cs typeface="Calibri" pitchFamily="34" charset="0"/>
              </a:rPr>
              <a:t>Популяризация среди коллег ДОУ. </a:t>
            </a:r>
          </a:p>
          <a:p>
            <a:endParaRPr lang="ru-R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571480"/>
            <a:ext cx="7072362" cy="46434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latin typeface="Calibri" pitchFamily="34" charset="0"/>
                <a:cs typeface="Calibri" pitchFamily="34" charset="0"/>
              </a:rPr>
              <a:t>I </a:t>
            </a:r>
            <a:r>
              <a:rPr lang="ru-RU" sz="2000" b="1" dirty="0" smtClean="0">
                <a:latin typeface="Calibri" pitchFamily="34" charset="0"/>
                <a:cs typeface="Calibri" pitchFamily="34" charset="0"/>
              </a:rPr>
              <a:t>этап проекта</a:t>
            </a:r>
          </a:p>
          <a:p>
            <a:pPr algn="ctr"/>
            <a:r>
              <a:rPr lang="ru-RU" sz="2000" dirty="0" smtClean="0">
                <a:latin typeface="Calibri" pitchFamily="34" charset="0"/>
                <a:cs typeface="Calibri" pitchFamily="34" charset="0"/>
              </a:rPr>
              <a:t>Подготовительный </a:t>
            </a:r>
          </a:p>
          <a:p>
            <a:pPr>
              <a:buFont typeface="Wingdings" pitchFamily="2" charset="2"/>
              <a:buChar char="ü"/>
            </a:pPr>
            <a:r>
              <a:rPr lang="ru-RU" dirty="0" smtClean="0">
                <a:latin typeface="Calibri" pitchFamily="34" charset="0"/>
                <a:cs typeface="Calibri" pitchFamily="34" charset="0"/>
              </a:rPr>
              <a:t>Беседа с родителями о изготовлении куклы - оберег</a:t>
            </a:r>
          </a:p>
          <a:p>
            <a:pPr>
              <a:buFont typeface="Wingdings" pitchFamily="2" charset="2"/>
              <a:buChar char="ü"/>
            </a:pPr>
            <a:r>
              <a:rPr lang="ru-RU" dirty="0" smtClean="0">
                <a:latin typeface="Calibri" pitchFamily="34" charset="0"/>
                <a:cs typeface="Calibri" pitchFamily="34" charset="0"/>
              </a:rPr>
              <a:t>Сбор информации (методическая литература, журналы, интернет – ресурсы).</a:t>
            </a:r>
          </a:p>
          <a:p>
            <a:pPr>
              <a:buFont typeface="Wingdings" pitchFamily="2" charset="2"/>
              <a:buChar char="ü"/>
            </a:pPr>
            <a:r>
              <a:rPr lang="ru-RU" dirty="0" smtClean="0">
                <a:latin typeface="Calibri" pitchFamily="34" charset="0"/>
                <a:cs typeface="Calibri" pitchFamily="34" charset="0"/>
              </a:rPr>
              <a:t> Подготовка материала для творчества (ткань, нитки, вата, тесьма и т. д.).</a:t>
            </a:r>
          </a:p>
          <a:p>
            <a:pPr>
              <a:buFont typeface="Wingdings" pitchFamily="2" charset="2"/>
              <a:buChar char="ü"/>
            </a:pPr>
            <a:r>
              <a:rPr lang="ru-RU" dirty="0" smtClean="0">
                <a:latin typeface="Calibri" pitchFamily="34" charset="0"/>
                <a:cs typeface="Calibri" pitchFamily="34" charset="0"/>
              </a:rPr>
              <a:t> Разработка плана по реализации проекта.</a:t>
            </a:r>
          </a:p>
          <a:p>
            <a:pPr algn="ctr"/>
            <a:endParaRPr lang="ru-RU"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71480"/>
            <a:ext cx="7786742" cy="49292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3" name="Прямоугольник 2"/>
          <p:cNvSpPr/>
          <p:nvPr/>
        </p:nvSpPr>
        <p:spPr>
          <a:xfrm>
            <a:off x="642910" y="500042"/>
            <a:ext cx="7643866" cy="507209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4" name="TextBox 3"/>
          <p:cNvSpPr txBox="1"/>
          <p:nvPr/>
        </p:nvSpPr>
        <p:spPr>
          <a:xfrm>
            <a:off x="1214414" y="1428736"/>
            <a:ext cx="6429420" cy="2092881"/>
          </a:xfrm>
          <a:prstGeom prst="rect">
            <a:avLst/>
          </a:prstGeom>
          <a:noFill/>
        </p:spPr>
        <p:txBody>
          <a:bodyPr wrap="square" rtlCol="0">
            <a:spAutoFit/>
          </a:bodyPr>
          <a:lstStyle/>
          <a:p>
            <a:endParaRPr lang="ru-RU" dirty="0" smtClean="0"/>
          </a:p>
          <a:p>
            <a:pPr algn="ctr"/>
            <a:r>
              <a:rPr lang="en-US" sz="2000" b="1" dirty="0" smtClean="0">
                <a:latin typeface="Calibri" pitchFamily="34" charset="0"/>
                <a:cs typeface="Calibri" pitchFamily="34" charset="0"/>
              </a:rPr>
              <a:t>II </a:t>
            </a:r>
            <a:r>
              <a:rPr lang="ru-RU" sz="2000" b="1" dirty="0" smtClean="0">
                <a:latin typeface="Calibri" pitchFamily="34" charset="0"/>
                <a:cs typeface="Calibri" pitchFamily="34" charset="0"/>
              </a:rPr>
              <a:t>этап</a:t>
            </a:r>
          </a:p>
          <a:p>
            <a:pPr algn="ctr"/>
            <a:r>
              <a:rPr lang="ru-RU" sz="2000" dirty="0" smtClean="0">
                <a:latin typeface="Calibri" pitchFamily="34" charset="0"/>
                <a:cs typeface="Calibri" pitchFamily="34" charset="0"/>
              </a:rPr>
              <a:t>основной</a:t>
            </a:r>
          </a:p>
          <a:p>
            <a:pPr>
              <a:buFont typeface="Wingdings" pitchFamily="2" charset="2"/>
              <a:buChar char="ü"/>
            </a:pPr>
            <a:r>
              <a:rPr lang="ru-RU" dirty="0" smtClean="0">
                <a:latin typeface="Calibri" pitchFamily="34" charset="0"/>
                <a:cs typeface="Calibri" pitchFamily="34" charset="0"/>
              </a:rPr>
              <a:t>Совместное изготовление кукол вместе с родителями ;</a:t>
            </a:r>
          </a:p>
          <a:p>
            <a:pPr>
              <a:buFont typeface="Wingdings" pitchFamily="2" charset="2"/>
              <a:buChar char="ü"/>
            </a:pPr>
            <a:r>
              <a:rPr lang="ru-RU" u="sng" dirty="0" smtClean="0">
                <a:latin typeface="Calibri" pitchFamily="34" charset="0"/>
                <a:cs typeface="Calibri" pitchFamily="34" charset="0"/>
              </a:rPr>
              <a:t>Консультации</a:t>
            </a:r>
            <a:r>
              <a:rPr lang="ru-RU" dirty="0" smtClean="0">
                <a:latin typeface="Calibri" pitchFamily="34" charset="0"/>
                <a:cs typeface="Calibri" pitchFamily="34" charset="0"/>
              </a:rPr>
              <a:t>: «Народная кукла как средство приобщения ребенка к народной культуре»; «Мудрые игрушки наших предков»; «Тряпичная кукла в развитии творчества детей»;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857232"/>
            <a:ext cx="6000792" cy="32147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3" name="TextBox 2"/>
          <p:cNvSpPr txBox="1"/>
          <p:nvPr/>
        </p:nvSpPr>
        <p:spPr>
          <a:xfrm flipH="1">
            <a:off x="500034" y="857233"/>
            <a:ext cx="8072494" cy="5293757"/>
          </a:xfrm>
          <a:prstGeom prst="rect">
            <a:avLst/>
          </a:prstGeom>
          <a:noFill/>
        </p:spPr>
        <p:txBody>
          <a:bodyPr wrap="square" rtlCol="0">
            <a:spAutoFit/>
          </a:bodyPr>
          <a:lstStyle/>
          <a:p>
            <a:pPr algn="ctr"/>
            <a:r>
              <a:rPr lang="en-US" sz="2000" b="1" dirty="0" smtClean="0">
                <a:latin typeface="Calibri" pitchFamily="34" charset="0"/>
                <a:cs typeface="Calibri" pitchFamily="34" charset="0"/>
              </a:rPr>
              <a:t>III </a:t>
            </a:r>
            <a:r>
              <a:rPr lang="ru-RU" sz="2000" b="1" dirty="0" smtClean="0">
                <a:latin typeface="Calibri" pitchFamily="34" charset="0"/>
                <a:cs typeface="Calibri" pitchFamily="34" charset="0"/>
              </a:rPr>
              <a:t>этап</a:t>
            </a:r>
          </a:p>
          <a:p>
            <a:pPr algn="ctr"/>
            <a:r>
              <a:rPr lang="ru-RU" sz="2000" dirty="0" smtClean="0">
                <a:latin typeface="Calibri" pitchFamily="34" charset="0"/>
                <a:cs typeface="Calibri" pitchFamily="34" charset="0"/>
              </a:rPr>
              <a:t>Заключительный</a:t>
            </a:r>
          </a:p>
          <a:p>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pPr algn="ctr"/>
            <a:endParaRPr lang="ru-RU" sz="2000" dirty="0" smtClean="0">
              <a:latin typeface="Calibri" pitchFamily="34" charset="0"/>
              <a:cs typeface="Calibri" pitchFamily="34" charset="0"/>
            </a:endParaRPr>
          </a:p>
          <a:p>
            <a:endParaRPr lang="ru-RU" dirty="0"/>
          </a:p>
        </p:txBody>
      </p:sp>
      <p:sp>
        <p:nvSpPr>
          <p:cNvPr id="6" name="TextBox 5"/>
          <p:cNvSpPr txBox="1"/>
          <p:nvPr/>
        </p:nvSpPr>
        <p:spPr>
          <a:xfrm>
            <a:off x="928662" y="2000240"/>
            <a:ext cx="6715172" cy="1200329"/>
          </a:xfrm>
          <a:prstGeom prst="rect">
            <a:avLst/>
          </a:prstGeom>
          <a:noFill/>
        </p:spPr>
        <p:txBody>
          <a:bodyPr wrap="square" rtlCol="0">
            <a:spAutoFit/>
          </a:bodyPr>
          <a:lstStyle/>
          <a:p>
            <a:pPr>
              <a:buFont typeface="Wingdings" pitchFamily="2" charset="2"/>
              <a:buChar char="ü"/>
            </a:pPr>
            <a:r>
              <a:rPr lang="ru-RU" dirty="0" smtClean="0">
                <a:latin typeface="Calibri" pitchFamily="34" charset="0"/>
                <a:cs typeface="Calibri" pitchFamily="34" charset="0"/>
              </a:rPr>
              <a:t>освоена технология выполнения куклы-оберега</a:t>
            </a:r>
          </a:p>
          <a:p>
            <a:pPr>
              <a:buFont typeface="Wingdings" pitchFamily="2" charset="2"/>
              <a:buChar char="ü"/>
            </a:pPr>
            <a:r>
              <a:rPr lang="ru-RU" dirty="0" smtClean="0">
                <a:latin typeface="Calibri" pitchFamily="34" charset="0"/>
                <a:cs typeface="Calibri" pitchFamily="34" charset="0"/>
              </a:rPr>
              <a:t>оформлена выставка совместных работ детей и родителей </a:t>
            </a:r>
            <a:r>
              <a:rPr lang="ru-RU" i="1" dirty="0" smtClean="0">
                <a:latin typeface="Calibri" pitchFamily="34" charset="0"/>
                <a:cs typeface="Calibri" pitchFamily="34" charset="0"/>
              </a:rPr>
              <a:t>«Куклы-обереги»</a:t>
            </a:r>
            <a:r>
              <a:rPr lang="ru-RU" dirty="0" smtClean="0">
                <a:latin typeface="Calibri" pitchFamily="34" charset="0"/>
                <a:cs typeface="Calibri" pitchFamily="34" charset="0"/>
              </a:rPr>
              <a:t>.</a:t>
            </a:r>
          </a:p>
          <a:p>
            <a:endParaRPr lang="ru-RU" dirty="0"/>
          </a:p>
        </p:txBody>
      </p:sp>
      <p:pic>
        <p:nvPicPr>
          <p:cNvPr id="9" name="Рисунок 8" descr="IMG-20201001-WA0001.jpg"/>
          <p:cNvPicPr>
            <a:picLocks noChangeAspect="1"/>
          </p:cNvPicPr>
          <p:nvPr/>
        </p:nvPicPr>
        <p:blipFill>
          <a:blip r:embed="rId2" cstate="print"/>
          <a:stretch>
            <a:fillRect/>
          </a:stretch>
        </p:blipFill>
        <p:spPr>
          <a:xfrm rot="21153968">
            <a:off x="546193" y="3279377"/>
            <a:ext cx="2303858" cy="3071810"/>
          </a:xfrm>
          <a:prstGeom prst="rect">
            <a:avLst/>
          </a:prstGeom>
        </p:spPr>
      </p:pic>
      <p:pic>
        <p:nvPicPr>
          <p:cNvPr id="10" name="Рисунок 9" descr="IMG-20201001-WA0003.jpg"/>
          <p:cNvPicPr>
            <a:picLocks noChangeAspect="1"/>
          </p:cNvPicPr>
          <p:nvPr/>
        </p:nvPicPr>
        <p:blipFill>
          <a:blip r:embed="rId3" cstate="print"/>
          <a:stretch>
            <a:fillRect/>
          </a:stretch>
        </p:blipFill>
        <p:spPr>
          <a:xfrm>
            <a:off x="3071802" y="3286124"/>
            <a:ext cx="2303858" cy="3071810"/>
          </a:xfrm>
          <a:prstGeom prst="rect">
            <a:avLst/>
          </a:prstGeom>
        </p:spPr>
      </p:pic>
      <p:pic>
        <p:nvPicPr>
          <p:cNvPr id="11" name="Рисунок 10" descr="IMG-20201001-WA0002.jpg"/>
          <p:cNvPicPr>
            <a:picLocks noChangeAspect="1"/>
          </p:cNvPicPr>
          <p:nvPr/>
        </p:nvPicPr>
        <p:blipFill>
          <a:blip r:embed="rId4" cstate="print"/>
          <a:stretch>
            <a:fillRect/>
          </a:stretch>
        </p:blipFill>
        <p:spPr>
          <a:xfrm rot="914769">
            <a:off x="5943934" y="3112149"/>
            <a:ext cx="2357454" cy="314327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97</TotalTime>
  <Words>108</Words>
  <Application>Microsoft Office PowerPoint</Application>
  <PresentationFormat>Экран (4:3)</PresentationFormat>
  <Paragraphs>58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Юрий</dc:creator>
  <cp:lastModifiedBy>user</cp:lastModifiedBy>
  <cp:revision>12</cp:revision>
  <dcterms:created xsi:type="dcterms:W3CDTF">2020-10-07T13:37:20Z</dcterms:created>
  <dcterms:modified xsi:type="dcterms:W3CDTF">2020-10-09T13:23:45Z</dcterms:modified>
</cp:coreProperties>
</file>