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7" r:id="rId3"/>
    <p:sldId id="257" r:id="rId4"/>
    <p:sldId id="258" r:id="rId5"/>
    <p:sldId id="259" r:id="rId6"/>
    <p:sldId id="286" r:id="rId7"/>
    <p:sldId id="260" r:id="rId8"/>
    <p:sldId id="261" r:id="rId9"/>
    <p:sldId id="262" r:id="rId10"/>
    <p:sldId id="263" r:id="rId11"/>
    <p:sldId id="264" r:id="rId12"/>
    <p:sldId id="291" r:id="rId13"/>
    <p:sldId id="285" r:id="rId14"/>
    <p:sldId id="265" r:id="rId15"/>
    <p:sldId id="267" r:id="rId16"/>
    <p:sldId id="266" r:id="rId17"/>
    <p:sldId id="269" r:id="rId18"/>
    <p:sldId id="274" r:id="rId19"/>
    <p:sldId id="268" r:id="rId20"/>
    <p:sldId id="273" r:id="rId21"/>
    <p:sldId id="276" r:id="rId22"/>
    <p:sldId id="275" r:id="rId23"/>
    <p:sldId id="272" r:id="rId24"/>
    <p:sldId id="271" r:id="rId25"/>
    <p:sldId id="282" r:id="rId26"/>
    <p:sldId id="283" r:id="rId27"/>
    <p:sldId id="281" r:id="rId28"/>
    <p:sldId id="288" r:id="rId29"/>
    <p:sldId id="289" r:id="rId30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8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1119144" y="6540271"/>
            <a:ext cx="960515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1100" dirty="0" smtClean="0">
                <a:solidFill>
                  <a:srgbClr val="D69F3F"/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1100" dirty="0" smtClean="0">
              <a:solidFill>
                <a:srgbClr val="D69F3F"/>
              </a:solidFill>
              <a:latin typeface="ChinaCyr" panose="04030505020802020C04" pitchFamily="8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65" y="224067"/>
            <a:ext cx="2436073" cy="2556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0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8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0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4925"/>
            <a:ext cx="1707851" cy="1792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2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43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5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0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1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9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0" y="264927"/>
            <a:ext cx="1411645" cy="1481592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1119144" y="6540271"/>
            <a:ext cx="960515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1100" dirty="0" smtClean="0">
                <a:solidFill>
                  <a:srgbClr val="D69F3F"/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1100" dirty="0" smtClean="0">
              <a:solidFill>
                <a:srgbClr val="D69F3F"/>
              </a:solidFill>
              <a:latin typeface="ChinaCyr" panose="04030505020802020C04" pitchFamily="8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356352"/>
            <a:ext cx="1619249" cy="5016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552893" y="552894"/>
            <a:ext cx="11004699" cy="5475767"/>
          </a:xfrm>
          <a:prstGeom prst="round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с одним скругленным углом 10"/>
          <p:cNvSpPr/>
          <p:nvPr userDrawn="1"/>
        </p:nvSpPr>
        <p:spPr>
          <a:xfrm>
            <a:off x="244549" y="244550"/>
            <a:ext cx="11642651" cy="6111801"/>
          </a:xfrm>
          <a:prstGeom prst="round1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7324" y="1761886"/>
            <a:ext cx="4871059" cy="18653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4859" y="5242533"/>
            <a:ext cx="5121963" cy="1407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5" y="5242533"/>
            <a:ext cx="5121963" cy="1407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119144" y="6540271"/>
            <a:ext cx="960515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1100" dirty="0" smtClean="0">
                <a:solidFill>
                  <a:srgbClr val="D69F3F"/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1100" dirty="0" smtClean="0">
              <a:solidFill>
                <a:srgbClr val="D69F3F"/>
              </a:solidFill>
              <a:latin typeface="ChinaCyr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02.12.2016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07435" y="2048748"/>
            <a:ext cx="10081120" cy="1561660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/>
          <a:p>
            <a:pPr algn="ctr" defTabSz="1219140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</a:rPr>
              <a:t>Проект</a:t>
            </a:r>
          </a:p>
          <a:p>
            <a:pPr lvl="0" algn="ctr" defTabSz="1219140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sna" pitchFamily="2" charset="0"/>
              </a:rPr>
              <a:t>«Осень разноцветная в гости к нам пришла!»</a:t>
            </a:r>
            <a:endParaRPr lang="ru-RU" sz="5400" b="1" dirty="0">
              <a:ln w="1905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6527" y="4914900"/>
            <a:ext cx="6139542" cy="1054825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lvl="0" defTabSz="914377">
              <a:spcBef>
                <a:spcPts val="0"/>
              </a:spcBef>
            </a:pP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Подготовила: Мальцева О.Я.</a:t>
            </a:r>
          </a:p>
          <a:p>
            <a:pPr lvl="0" defTabSz="914377">
              <a:spcBef>
                <a:spcPts val="0"/>
              </a:spcBef>
            </a:pP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Воспитатель 2 младшей группы № 3</a:t>
            </a:r>
          </a:p>
          <a:p>
            <a:pPr lvl="0" defTabSz="914377">
              <a:spcBef>
                <a:spcPts val="0"/>
              </a:spcBef>
            </a:pP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«Гномики»</a:t>
            </a:r>
          </a:p>
          <a:p>
            <a:pPr lvl="0" defTabSz="914377">
              <a:spcBef>
                <a:spcPts val="0"/>
              </a:spcBef>
            </a:pPr>
            <a:endParaRPr lang="ru-RU" sz="20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  <a:p>
            <a:pPr lvl="0" defTabSz="914377">
              <a:spcBef>
                <a:spcPts val="0"/>
              </a:spcBef>
            </a:pPr>
            <a:r>
              <a:rPr lang="ru-RU" sz="200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г</a:t>
            </a:r>
            <a:r>
              <a:rPr lang="ru-RU" sz="20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. Нефтеюганск</a:t>
            </a:r>
            <a:endParaRPr lang="ru-RU" sz="2000" dirty="0">
              <a:solidFill>
                <a:srgbClr val="0000FF"/>
              </a:solidFill>
              <a:latin typeface="Rubius" pitchFamily="2" charset="0"/>
            </a:endParaRPr>
          </a:p>
          <a:p>
            <a:pPr>
              <a:spcBef>
                <a:spcPts val="0"/>
              </a:spcBef>
            </a:pP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Desktop\DSC_2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41" y="3610408"/>
            <a:ext cx="2963946" cy="1313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2116" y="638040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2016 год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76644" y="588489"/>
            <a:ext cx="12219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a typeface="Calibri"/>
              </a:rPr>
              <a:t>Муниципальное автономное </a:t>
            </a:r>
            <a:r>
              <a:rPr lang="ru-RU" sz="2000" b="1" dirty="0" smtClean="0">
                <a:ea typeface="Calibri"/>
              </a:rPr>
              <a:t>дошкольное</a:t>
            </a:r>
            <a:r>
              <a:rPr lang="ru-RU" sz="1400" dirty="0" smtClean="0">
                <a:ea typeface="Calibri"/>
              </a:rPr>
              <a:t> </a:t>
            </a:r>
            <a:r>
              <a:rPr lang="ru-RU" sz="2000" b="1" dirty="0" smtClean="0">
                <a:ea typeface="Calibri"/>
              </a:rPr>
              <a:t>образовательное </a:t>
            </a:r>
            <a:r>
              <a:rPr lang="ru-RU" sz="2000" b="1" dirty="0">
                <a:ea typeface="Calibri"/>
              </a:rPr>
              <a:t>учреждение </a:t>
            </a:r>
            <a:endParaRPr lang="ru-RU" sz="2000" b="1" dirty="0" smtClean="0"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ea typeface="Calibri"/>
              </a:rPr>
              <a:t>города </a:t>
            </a:r>
            <a:r>
              <a:rPr lang="ru-RU" sz="2000" b="1" dirty="0">
                <a:ea typeface="Calibri"/>
              </a:rPr>
              <a:t>Нефтеюганска</a:t>
            </a:r>
            <a:endParaRPr lang="ru-RU" sz="1400" dirty="0"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a typeface="Calibri"/>
              </a:rPr>
              <a:t>«Детский сад № 6 «Лукоморье»</a:t>
            </a:r>
            <a:endParaRPr lang="ru-RU" sz="1400" dirty="0"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ea typeface="Calibri"/>
              </a:rPr>
              <a:t>(МАДОУ «Детский сад № 6 «Лукоморье»)</a:t>
            </a:r>
            <a:endParaRPr lang="ru-RU" sz="1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10" y="397984"/>
            <a:ext cx="11103428" cy="60324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28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Этапы реализации проекта:</a:t>
            </a:r>
            <a:br>
              <a:rPr lang="ru-RU" sz="28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</a:br>
            <a:r>
              <a:rPr lang="ru-RU" sz="28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     </a:t>
            </a:r>
            <a:r>
              <a:rPr lang="ru-RU" sz="2800" b="1" u="sng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Подготовительный этап</a:t>
            </a:r>
            <a:r>
              <a:rPr lang="ru-RU" sz="40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/>
            </a:r>
            <a:br>
              <a:rPr lang="ru-RU" sz="40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</a:br>
            <a: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Разработка плана работы по теме </a:t>
            </a:r>
            <a:r>
              <a:rPr lang="ru-RU" sz="2400" kern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«Осень разноцветная!», 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Подбор материала и оборудования для образовательных ситуаций, бесед, сюжетно-ролевых игр с детьми</a:t>
            </a:r>
            <a:r>
              <a:rPr lang="ru-RU" sz="2400" kern="0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. 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</a:br>
            <a:r>
              <a:rPr lang="ru-RU" sz="2400" i="1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Сотрудничество с  руководителем по хореографии: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</a:br>
            <a: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подбор  музыкальных игр, танцевальных композиций, связанных  с тематикой проекта</a:t>
            </a:r>
            <a:r>
              <a:rPr lang="ru-RU" sz="2400" kern="0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.</a:t>
            </a:r>
            <a:r>
              <a:rPr lang="ru-RU" sz="2400" i="1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2400" i="1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</a:br>
            <a:r>
              <a:rPr lang="ru-RU" sz="2400" i="1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Сотрудничество с родителями: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в родительский уголок по теме недели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Беседы 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с родителями, консультации </a:t>
            </a:r>
            <a: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 pitchFamily="18" charset="0"/>
              </a:rPr>
              <a:t> в рамках проекта: «Понаблюдайте за осенью с детьми», «Прочитайте детям», «Одежда детей осенью», «Совершите с детьми прогулку в осенний лес».</a:t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 pitchFamily="18" charset="0"/>
              </a:rPr>
            </a:br>
            <a: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 pitchFamily="18" charset="0"/>
              </a:rPr>
              <a:t>Участие в выставке поделок из природного материала.</a:t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 pitchFamily="18" charset="0"/>
              </a:rPr>
            </a:br>
            <a: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 pitchFamily="18" charset="0"/>
              </a:rPr>
              <a:t>Организация выставки детских работ.</a:t>
            </a:r>
            <a:br>
              <a:rPr lang="ru-RU" sz="2400" kern="0" dirty="0">
                <a:solidFill>
                  <a:prstClr val="black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81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Три вопроса</a:t>
            </a:r>
            <a:endParaRPr lang="ru-RU" sz="6000" b="1" dirty="0">
              <a:ln w="381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2050" name="Picture 2" descr="E:\Desktop\фото 11 октября\DSC_2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2" y="1479085"/>
            <a:ext cx="3055698" cy="4807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esktop\фото 11 октября\DSC_2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1415453"/>
            <a:ext cx="3004457" cy="4807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esktop\фото 11 октября\DSC_2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03" y="1505883"/>
            <a:ext cx="3147138" cy="493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95" y="385885"/>
            <a:ext cx="1046458" cy="11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03" y="295263"/>
            <a:ext cx="1046458" cy="118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56" y="5217657"/>
            <a:ext cx="1145447" cy="114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03" y="508872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200" b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Системная паутинка по проекту</a:t>
            </a:r>
            <a:endParaRPr lang="ru-RU" sz="3200" b="1" kern="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E:\Desktop\паутинка на весь учебный год средняя груп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4" y="1399515"/>
            <a:ext cx="9325926" cy="492290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535" y="190723"/>
            <a:ext cx="6963099" cy="76944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4400" b="1" kern="0" dirty="0">
                <a:solidFill>
                  <a:srgbClr val="FF0000"/>
                </a:solidFill>
                <a:latin typeface="Rubius" charset="0"/>
                <a:ea typeface="+mj-ea"/>
                <a:cs typeface="+mj-cs"/>
              </a:rPr>
              <a:t>Для вас, родители!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2" y="2045256"/>
            <a:ext cx="3300057" cy="200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G:\DSC_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76" y="1821397"/>
            <a:ext cx="405971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esktop\оьбявле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3" y="4045811"/>
            <a:ext cx="3589101" cy="2298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esktop\тема недел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54" y="4223999"/>
            <a:ext cx="2747356" cy="194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esktop\дети 2 мл группа 2016г\DSC_28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086">
            <a:off x="3996487" y="2762625"/>
            <a:ext cx="3534414" cy="2335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9001" y="845382"/>
            <a:ext cx="1060938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Консультация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«Осень в гости просим!»,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«Одежда для прогулок осенью».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Рекомендации, объявление  по тематической недели.;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Папки – передвижки: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«Домашнее задание по теме «Осень», «Золотая осень», «Азбука витаминов»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Rubius" charset="0"/>
              </a:rPr>
              <a:t>Открытая площадка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0535" y="2561963"/>
            <a:ext cx="5381007" cy="16312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Целевые  прогулки по участку детского сада, Наблюдения на прогулке.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Исследовательская деятельность: собирание с детьми на прогулках разноцветных листьев, рассматривание их,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беседы с детьми.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076" name="Picture 4" descr="E:\Desktop\дети 2 мл группа 2016г\DSC_2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2" y="2090644"/>
            <a:ext cx="4193177" cy="295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2718" y="1311362"/>
            <a:ext cx="5573090" cy="452431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ctr">
              <a:defRPr/>
            </a:pPr>
            <a:r>
              <a:rPr lang="ru-RU" sz="36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Игровая </a:t>
            </a:r>
            <a:r>
              <a:rPr lang="ru-RU" sz="3600" kern="0" dirty="0">
                <a:latin typeface="Times New Roman" pitchFamily="18" charset="0"/>
                <a:ea typeface="+mj-ea"/>
                <a:cs typeface="Times New Roman" pitchFamily="18" charset="0"/>
              </a:rPr>
              <a:t>деятельность на участке:  дидактические игры «Найди дерево», </a:t>
            </a:r>
            <a:r>
              <a:rPr lang="ru-RU" sz="3600" kern="0" dirty="0">
                <a:latin typeface="Times New Roman" pitchFamily="18" charset="0"/>
                <a:ea typeface="Calibri"/>
                <a:cs typeface="Times New Roman" pitchFamily="18" charset="0"/>
              </a:rPr>
              <a:t>«Найди листочек как у меня»;  подвижные игры «У медведя во бору», «Листопад», «Солнышко и дождик».</a:t>
            </a: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E:\Desktop\дети 2 мл группа 2016г\DSC_2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1739997"/>
            <a:ext cx="4796699" cy="3143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3200" y="659695"/>
            <a:ext cx="675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Открытая площадка</a:t>
            </a:r>
          </a:p>
        </p:txBody>
      </p:sp>
    </p:spTree>
    <p:extLst>
      <p:ext uri="{BB962C8B-B14F-4D97-AF65-F5344CB8AC3E}">
        <p14:creationId xmlns:p14="http://schemas.microsoft.com/office/powerpoint/2010/main" val="35370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1351" y="535504"/>
            <a:ext cx="7593760" cy="193899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Rubius" charset="0"/>
                <a:ea typeface="Calibri"/>
                <a:cs typeface="+mj-cs"/>
              </a:rPr>
              <a:t>«</a:t>
            </a:r>
            <a:r>
              <a:rPr lang="ru-RU" sz="3600" b="1" kern="0" dirty="0">
                <a:solidFill>
                  <a:srgbClr val="FF0000"/>
                </a:solidFill>
                <a:latin typeface="Rubius" charset="0"/>
                <a:ea typeface="Calibri"/>
                <a:cs typeface="+mj-cs"/>
              </a:rPr>
              <a:t>Центр Искусства»</a:t>
            </a:r>
            <a:br>
              <a:rPr lang="ru-RU" sz="3600" b="1" kern="0" dirty="0">
                <a:solidFill>
                  <a:srgbClr val="FF0000"/>
                </a:solidFill>
                <a:latin typeface="Rubius" charset="0"/>
                <a:ea typeface="Calibri"/>
                <a:cs typeface="+mj-cs"/>
              </a:rPr>
            </a:br>
            <a:r>
              <a:rPr lang="ru-RU" sz="2800" kern="0" dirty="0">
                <a:latin typeface="Times New Roman" pitchFamily="18" charset="0"/>
                <a:ea typeface="Calibri"/>
                <a:cs typeface="Times New Roman" pitchFamily="18" charset="0"/>
              </a:rPr>
              <a:t>Рисование: «Разноцветный ковер из листьев»</a:t>
            </a:r>
          </a:p>
          <a:p>
            <a:pPr algn="ctr"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Лепка: «Грибочки»</a:t>
            </a:r>
          </a:p>
          <a:p>
            <a:pPr lvl="0" algn="ctr">
              <a:defRPr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Аппликация: «Вот какие у нас листочки»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esktop\дети 2 мл группа 2016г\DSC_2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8" y="2821729"/>
            <a:ext cx="3929557" cy="304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Desktop\дети 2 мл группа 2016г\DSC_2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1" y="2779247"/>
            <a:ext cx="3573418" cy="285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Rubius" charset="0"/>
              </a:rPr>
              <a:t>«Центр литературы и грамотности»</a:t>
            </a:r>
            <a:endParaRPr lang="ru-RU" b="1" dirty="0">
              <a:solidFill>
                <a:srgbClr val="FF0000"/>
              </a:solidFill>
              <a:latin typeface="Rubiu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1991" y="1656790"/>
            <a:ext cx="9303723" cy="333424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-Рассматривание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сюжетных картин и иллюстраций: «Осень», «Листопад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-С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помощью педагога составление описательных рассказов на темы: «Времена года», «С какого дерева лист», «Овощи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Пословицы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поговорки, загадки,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: «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Дождик, дождик веселей», «Вода текучая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гимнастика: «Листопад», «Подуй на листочек», «Дерево на ветру»</a:t>
            </a:r>
            <a:br>
              <a:rPr lang="ru-RU" kern="0" dirty="0">
                <a:latin typeface="Times New Roman" pitchFamily="18" charset="0"/>
                <a:cs typeface="Times New Roman" pitchFamily="18" charset="0"/>
              </a:rPr>
            </a:b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-Пальчиковая 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гимнастика: «Капуста», </a:t>
            </a:r>
            <a:r>
              <a:rPr lang="ru-RU" kern="0" dirty="0">
                <a:latin typeface="Times New Roman" pitchFamily="18" charset="0"/>
                <a:ea typeface="Times New Roman"/>
                <a:cs typeface="Times New Roman" pitchFamily="18" charset="0"/>
              </a:rPr>
              <a:t>«Овощи - фрукты» </a:t>
            </a:r>
            <a:br>
              <a:rPr lang="ru-RU" kern="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-Гимнастика </a:t>
            </a:r>
            <a:r>
              <a:rPr lang="ru-RU" kern="0" dirty="0">
                <a:latin typeface="Times New Roman" pitchFamily="18" charset="0"/>
                <a:ea typeface="Times New Roman"/>
                <a:cs typeface="Times New Roman" pitchFamily="18" charset="0"/>
              </a:rPr>
              <a:t>для глаз:  «Дождик», «Вот стоит осенний лес</a:t>
            </a:r>
            <a:r>
              <a:rPr lang="ru-RU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Чтение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и заучивание стихотворений об осени: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Т.А.Куликовской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«Осень в гости к нам пришла…» ,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В.Шипуновой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«Осенний букет»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1" y="721347"/>
            <a:ext cx="9675223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rgbClr val="FF0000"/>
                </a:solidFill>
                <a:latin typeface="Rubius" charset="0"/>
                <a:ea typeface="Times New Roman"/>
                <a:cs typeface="Times New Roman"/>
              </a:rPr>
              <a:t>«Центр   Сюжетно- ролевая  игра»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8519" y="1859474"/>
            <a:ext cx="4720145" cy="380104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-Сюжетно-ролевая игра: «Овощной магазин»</a:t>
            </a:r>
          </a:p>
          <a:p>
            <a:pPr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-Игра- драматизация по сказке: «Репка»</a:t>
            </a:r>
          </a:p>
          <a:p>
            <a:pPr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-Кукольный спектакль: «Корзинка осени».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«Одень куклу на прогулку»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42" name="Picture 2" descr="E:\Desktop\дети 2 мл группа 2016г\DSC_278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23" y="1705463"/>
            <a:ext cx="3654156" cy="2054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Desktop\дети 2 мл группа 2016г\DSC_274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0" y="3902131"/>
            <a:ext cx="1430382" cy="2077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Центр математики и </a:t>
            </a:r>
            <a:r>
              <a:rPr lang="ru-RU" sz="4000" b="1" dirty="0" err="1">
                <a:solidFill>
                  <a:srgbClr val="FF0000"/>
                </a:solidFill>
                <a:latin typeface="+mn-lt"/>
              </a:rPr>
              <a:t>манипулятивных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 игр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7236" y="1783784"/>
            <a:ext cx="8801033" cy="16978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Игровые упражнения:</a:t>
            </a:r>
          </a:p>
          <a:p>
            <a:pPr algn="ctr"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«Найди похожий листок», «Пересчитай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грибы, яблоки»,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«Подбери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грибочки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цвету, по размеру»,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«Что лежит в мешочке», «Соберём шишки в корзину» (количество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), лото</a:t>
            </a:r>
            <a:r>
              <a:rPr lang="ru-RU" sz="2400" b="1" dirty="0" smtClean="0">
                <a:latin typeface="+mj-lt"/>
                <a:ea typeface="Calibri"/>
                <a:cs typeface="Times New Roman"/>
              </a:rPr>
              <a:t>.</a:t>
            </a:r>
            <a:endParaRPr lang="ru-RU" sz="2000" b="1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1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" y="636904"/>
            <a:ext cx="10515600" cy="56985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творческо-исследовательский.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 второй младшей группы, дети, родители. 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краткосрочный, 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3.10.2016г-7.10.2016г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детей: </a:t>
            </a: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3-4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Rubius"/>
              </a:rPr>
              <a:t>Центр воды и песка</a:t>
            </a:r>
            <a:endParaRPr lang="ru-RU" b="1" dirty="0">
              <a:solidFill>
                <a:srgbClr val="FF0000"/>
              </a:solidFill>
              <a:latin typeface="Rubiu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1991" y="1055154"/>
            <a:ext cx="9164782" cy="230832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Наблюдения на прогулках за лужами, образовавшимися после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дождя. Игра-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Тонет-не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тонет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игра «Прятки», «Что растворяется в воде», «Какая вода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E:\Desktop\дети 2 мл группа 2016г\DSC_2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06" y="3437459"/>
            <a:ext cx="3886830" cy="257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Rubius"/>
              </a:rPr>
              <a:t>Центр науки и естествознания</a:t>
            </a:r>
            <a:endParaRPr lang="ru-RU" b="1" dirty="0">
              <a:solidFill>
                <a:srgbClr val="FF0000"/>
              </a:solidFill>
              <a:latin typeface="Rubiu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7056" y="1758001"/>
            <a:ext cx="4640876" cy="391491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Игры: 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«Собираем урожай», «Как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падают на землю листья», «Чудесный мешочек», «Большие и маленькие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146" name="Picture 2" descr="E:\Desktop\дети 2 мл группа 2016г\DSC_2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" y="1397724"/>
            <a:ext cx="4333801" cy="243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esktop\дети 2 мл группа 2016г\DSC_2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59" y="3799576"/>
            <a:ext cx="4087605" cy="241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46" y="630208"/>
            <a:ext cx="11051177" cy="590930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Заключительный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результаты (продукт проекта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8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\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кругозора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мышления;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экологической культуры педагогов, родителей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воспитанников,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навыков экологического и нравственного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поведения;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желание слушать музыку, эмоционально откликаться на нее, высказывать 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впечатления;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сотрудничества с родителями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 ДОУ, помощь в формировании правильного отношения родителей к развитию своего ребенка, укрепление заинтересованности родителей в сотрудничестве с детским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садом;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kern="0" dirty="0" smtClean="0">
                <a:latin typeface="Times New Roman" pitchFamily="18" charset="0"/>
                <a:ea typeface="Calibri"/>
                <a:cs typeface="Times New Roman" pitchFamily="18" charset="0"/>
              </a:rPr>
              <a:t>Выставка   </a:t>
            </a:r>
            <a:r>
              <a:rPr lang="ru-RU" sz="2000" kern="0" dirty="0">
                <a:latin typeface="Times New Roman" pitchFamily="18" charset="0"/>
                <a:ea typeface="Calibri"/>
                <a:cs typeface="Times New Roman" pitchFamily="18" charset="0"/>
              </a:rPr>
              <a:t>совместных творческих работ: </a:t>
            </a:r>
            <a:r>
              <a:rPr lang="ru-RU" sz="2000" kern="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kern="0" dirty="0">
                <a:latin typeface="Times New Roman" pitchFamily="18" charset="0"/>
                <a:ea typeface="Calibri"/>
                <a:cs typeface="Times New Roman" pitchFamily="18" charset="0"/>
              </a:rPr>
              <a:t>Осень урожайная</a:t>
            </a:r>
            <a:r>
              <a:rPr lang="ru-RU" sz="2000" kern="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Коллективная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работа с детьми и воспитателем: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Осеннее дерево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Разноцветные зонтики»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демонстрация отчетности проекта через показ презентации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«Здравствуй, осень золотая»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kern="0" dirty="0">
                <a:solidFill>
                  <a:prstClr val="black"/>
                </a:solidFill>
                <a:latin typeface="Rubius" charset="0"/>
                <a:ea typeface="+mj-ea"/>
                <a:cs typeface="Times New Roman" pitchFamily="18" charset="0"/>
              </a:rPr>
              <a:t/>
            </a:r>
            <a:br>
              <a:rPr lang="ru-RU" sz="1200" kern="0" dirty="0">
                <a:solidFill>
                  <a:prstClr val="black"/>
                </a:solidFill>
                <a:latin typeface="Rubius" charset="0"/>
                <a:ea typeface="+mj-ea"/>
                <a:cs typeface="Times New Roman" pitchFamily="18" charset="0"/>
              </a:rPr>
            </a:br>
            <a:endParaRPr lang="ru-RU" sz="1200" kern="0" dirty="0">
              <a:solidFill>
                <a:sysClr val="windowText" lastClr="000000"/>
              </a:solidFill>
              <a:latin typeface="Rubi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8" y="578992"/>
            <a:ext cx="9496697" cy="133882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ctr">
              <a:defRPr/>
            </a:pPr>
            <a:r>
              <a:rPr lang="ru-RU" sz="31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Коллективная работа </a:t>
            </a:r>
            <a:r>
              <a:rPr lang="ru-RU" sz="31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с детьми: </a:t>
            </a:r>
            <a:endParaRPr lang="ru-RU" sz="31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1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«Осеннее дерево</a:t>
            </a:r>
            <a:r>
              <a:rPr lang="ru-RU" sz="31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31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Разноцветные зонтики»</a:t>
            </a:r>
            <a:br>
              <a:rPr lang="ru-RU" sz="31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Desktop\дети 2 мл группа 2016г\DSC_2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371" y="1772495"/>
            <a:ext cx="2885881" cy="4323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4" y="420442"/>
            <a:ext cx="1069848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Итогом нашей работы по проекту стала выставка совместных работ родителей и детей по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3100" b="1" kern="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3100" b="1" kern="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100" b="1" kern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3100" b="1" kern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Осень урожайная</a:t>
            </a:r>
            <a:r>
              <a:rPr lang="ru-RU" sz="3100" b="1" kern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Desktop\дети 2 мл группа 2016г\DSC_2820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2"/>
          <a:stretch/>
        </p:blipFill>
        <p:spPr bwMode="auto">
          <a:xfrm>
            <a:off x="8504931" y="2202873"/>
            <a:ext cx="2467869" cy="395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Desktop\дети 2 мл группа 2016г\DSC_2832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54478" y="1776845"/>
            <a:ext cx="4217432" cy="2165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Desktop\дети 2 мл группа 2016г\DSC_2825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7"/>
          <a:stretch/>
        </p:blipFill>
        <p:spPr bwMode="auto">
          <a:xfrm>
            <a:off x="889283" y="2462645"/>
            <a:ext cx="2624625" cy="3814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Desktop\дети 2 мл группа 2016г\DSC_281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12" y="3942614"/>
            <a:ext cx="4106398" cy="230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esktop\дети 2 мл группа 2016г\DSC_28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0"/>
          <a:stretch/>
        </p:blipFill>
        <p:spPr bwMode="auto">
          <a:xfrm>
            <a:off x="584483" y="2015837"/>
            <a:ext cx="2271927" cy="3664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3" y="134666"/>
            <a:ext cx="1100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E:\Desktop\дети 2 мл группа 2016г\DSC_283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33" y="4318830"/>
            <a:ext cx="4114800" cy="231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Desktop\дети 2 мл группа 2016г\DSC_2788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1"/>
          <a:stretch/>
        </p:blipFill>
        <p:spPr bwMode="auto">
          <a:xfrm>
            <a:off x="8747760" y="2109356"/>
            <a:ext cx="2271927" cy="371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E:\Desktop\дети 2 мл группа 2016г\DSC_2801 (2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8"/>
          <a:stretch/>
        </p:blipFill>
        <p:spPr bwMode="auto">
          <a:xfrm>
            <a:off x="3212465" y="1901537"/>
            <a:ext cx="5055326" cy="2277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7" y="0"/>
            <a:ext cx="1100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E:\Desktop\дети 2 мл группа 2016г\DSC_2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91" y="3840919"/>
            <a:ext cx="4684272" cy="263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Desktop\дети 2 мл группа 2016г\DSC_2803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0"/>
          <a:stretch/>
        </p:blipFill>
        <p:spPr bwMode="auto">
          <a:xfrm>
            <a:off x="8503920" y="2251661"/>
            <a:ext cx="2712357" cy="400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Desktop\дети 2 мл группа 2016г\DSC_28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5"/>
          <a:stretch/>
        </p:blipFill>
        <p:spPr bwMode="auto">
          <a:xfrm>
            <a:off x="669206" y="2251661"/>
            <a:ext cx="2598498" cy="317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Desktop\дети 2 мл группа 2016г\DSC_2793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58" y="1094333"/>
            <a:ext cx="4704946" cy="2645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72679"/>
            <a:ext cx="11004550" cy="114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E:\Desktop\дети 2 мл группа 2016г\DSC_279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20" y="3866606"/>
            <a:ext cx="4460966" cy="250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:\Desktop\дети 2 мл группа 2016г\DSC_279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5" y="1347186"/>
            <a:ext cx="4481002" cy="2519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E:\Desktop\дети 2 мл группа 2016г\DSC_2791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67" y="1265266"/>
            <a:ext cx="2755253" cy="49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4" y="561703"/>
            <a:ext cx="10515600" cy="573459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Данный 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способствовал развитию творческого и интеллектуального мышления дошкольников, умения приобретать знания из различных источников, анализировать факты, высказывать собственные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суждения.</a:t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время реализации </a:t>
            </a:r>
            <a:r>
              <a:rPr lang="ru-RU" sz="2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дети стали проявлять интерес к сезонным изменениям в природе, участвовать в разговоре во время рассматривания иллюстраций и книг, отвечать на вопросы, эмоционально отзывчивы.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результате проекта у детей пополнились, систематизировались знания и представления об осенних изменениях в природе, о многообразии осенних даров.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родителей приняли активное участие в реализации проекта.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родителей появился интерес к образовательному процессу, развитию творчества и, знаний и умений у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678634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  <a:ea typeface="+mn-ea"/>
                <a:cs typeface="+mn-cs"/>
              </a:rPr>
            </a:br>
            <a:r>
              <a:rPr lang="ru-RU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Актуальность проекта:</a:t>
            </a:r>
            <a:br>
              <a:rPr lang="ru-RU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Особенностями развития ребёнка являются активное стремление его к познанию окружающего мира, любознательность. </a:t>
            </a: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способствует высокий потенциал его умственных возможностей, развитие которых реализуется в процессе различных видов деятельности. </a:t>
            </a: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7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позволит обогатить знания и представления об </a:t>
            </a:r>
            <a:r>
              <a:rPr lang="ru-RU" sz="27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осени, фруктах и овощах.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3246" y="2588213"/>
            <a:ext cx="10515600" cy="4269787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  <a:ea typeface="+mj-ea"/>
                <a:cs typeface="+mj-cs"/>
              </a:rPr>
              <a:t>Проблема:</a:t>
            </a:r>
          </a:p>
          <a:p>
            <a:pPr marL="0" indent="0" algn="ctr">
              <a:lnSpc>
                <a:spcPct val="115000"/>
              </a:lnSpc>
              <a:spcBef>
                <a:spcPct val="2000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не достаточно знаний о сезонных особенностях родного края. Дети нашей группы любят природу, но у них слишком маленький жизненный опыт и знания. Они не знакомы с происхождением тех или иных явлений, процессов  в природе. Не могут ответить на интересующие вопросы: «Зачем и куда улетают птицы?», «Зачем падает листва?», «Куда прячутся насекомые?»…Они очень любознательны и хотят все знать, поэтому мы решили проводить углубленную работу по ознакомлению детей с природой через познавательно-исследовательскую деятельность.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1817" y="697806"/>
            <a:ext cx="9845040" cy="200054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40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Цель проекта:</a:t>
            </a:r>
            <a:br>
              <a:rPr lang="ru-RU" sz="40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обогащение знаний детей по лексическим </a:t>
            </a: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темам:</a:t>
            </a:r>
            <a:endParaRPr lang="ru-RU" sz="28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«Осень, как времени года», «Овощи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», «Фрукты»</a:t>
            </a:r>
            <a:endParaRPr lang="ru-RU" sz="2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948" y="2698352"/>
            <a:ext cx="10136777" cy="335989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ctr"/>
            <a:r>
              <a:rPr lang="ru-RU" sz="36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Задачи проекта:</a:t>
            </a:r>
          </a:p>
          <a:p>
            <a:pPr marL="514350" indent="-514350">
              <a:spcAft>
                <a:spcPts val="10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знания детей об осени, её признаках и явлениях; расширить представление о многообразии и пользе овощей и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фруктов.</a:t>
            </a:r>
          </a:p>
          <a:p>
            <a:pPr marL="514350" indent="-514350">
              <a:spcAft>
                <a:spcPts val="100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детей эмоциональное, положительное отношение к природе, умение видеть прекрасное в разное время года.</a:t>
            </a:r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7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338" y="990736"/>
            <a:ext cx="9718767" cy="45858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Выбор проблемы:</a:t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Учитывая особенности детей младшего возраста, такие как: наглядно-действенное мышление; 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минимальный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жизненный опыт, а так же то, что малыш может понять только то, что находится непосредственно перед его глазами и с чем он может действовать сам, мы решили привлечь к изучению темы «Осени» родителей , мотивируя их совершать с детьми целевые прогулки, изготовлять совместно с детьми поделки из природного материала, осуществлять подбор художественной литературы на заданную тему.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2" y="1116585"/>
            <a:ext cx="10829109" cy="480131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Ожидаемые результаты проекта:</a:t>
            </a: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</a:t>
            </a:r>
            <a: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:</a:t>
            </a:r>
            <a:b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kern="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Участие детей в этом проекте позволит получить знания  </a:t>
            </a:r>
            <a: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 осени- как времени года, ее характерных признаках;</a:t>
            </a:r>
            <a:b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развивать творческие способности, поисковую деятельность, связную речь.</a:t>
            </a:r>
            <a: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i="1" kern="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Родители</a:t>
            </a:r>
            <a:r>
              <a:rPr lang="ru-RU" sz="32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3200" b="1" i="1" kern="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Вовлечение родителей в проектно - исследовательский процесс.</a:t>
            </a:r>
            <a:br>
              <a:rPr lang="ru-RU" sz="3200" kern="0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4936" y="525559"/>
            <a:ext cx="8213727" cy="72008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Формы </a:t>
            </a:r>
            <a:r>
              <a:rPr lang="ru-RU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реализации </a:t>
            </a:r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проекта: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341" y="1112950"/>
            <a:ext cx="98189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Работа в центрах,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подвижные </a:t>
            </a: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игры,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литературы,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наизусть</a:t>
            </a: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71500" indent="-571500" algn="ctr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" y="590880"/>
            <a:ext cx="11168743" cy="517064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3600" b="1" kern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  <a:ea typeface="+mj-ea"/>
                <a:cs typeface="+mj-cs"/>
              </a:rPr>
              <a:t> Разработка проекта:</a:t>
            </a:r>
            <a:r>
              <a:rPr lang="ru-RU" sz="15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5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Воспитатели: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Создают развивающую среду.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Организовывают работу с родителями.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Стимулируют художественно-эстетическую деятельность детей, а так же развитие творческого воображения.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Составляют план проекта, разрабатывают конспекты занятий.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Осуществляют подбор сюжетных картин и художественных произведений, посвященных осенней поре.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Родители: 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Организовывают целевые прогулки вокруг детского сада, где обращают внимание детей на красоту осеннего времени года, проводят наблюдение за изменениями в природе в течение двух месяцев. 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Совместно с детьми собирают природный материал для изготовления поделок.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Дома вместе с детьми изготовляют поделки из природного материала для последующей выставки в детском саду.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Читают дома детям стихи и рассказы, посвященные осени.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Дети:</a:t>
            </a: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Получают новые знания об осени.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Знакомятся с материалами, при помощи которых можно отображать увиденное (краски, пластилин, природный материал).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Принимают участие в продуктивной деятельности (лепка, рисование, аппликация, моделирование из природного материала), как дома с родителями, так и в ходе НОД под руководством воспитателей.</a:t>
            </a:r>
            <a:b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kern="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Совместно с музыкальным руководителем разучивают песни и пляски для осеннего праздника</a:t>
            </a:r>
            <a:endParaRPr lang="ru-RU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984109"/>
            <a:ext cx="10577264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ходе работы над проектом осуществлялась интеграция образовательных областей: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861" y="2132856"/>
            <a:ext cx="9950180" cy="29238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</a:t>
            </a:r>
            <a:r>
              <a:rPr lang="ru-RU" sz="320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>
              <a:lnSpc>
                <a:spcPct val="115000"/>
              </a:lnSpc>
            </a:pPr>
            <a:r>
              <a:rPr lang="ru-RU" sz="320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-Познавательное развитие</a:t>
            </a:r>
          </a:p>
          <a:p>
            <a:pPr algn="ctr">
              <a:lnSpc>
                <a:spcPct val="115000"/>
              </a:lnSpc>
            </a:pPr>
            <a:r>
              <a:rPr lang="ru-RU" sz="320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-Речевое развитие</a:t>
            </a:r>
          </a:p>
          <a:p>
            <a:pPr algn="ctr">
              <a:lnSpc>
                <a:spcPct val="115000"/>
              </a:lnSpc>
            </a:pPr>
            <a:r>
              <a:rPr lang="ru-RU" sz="320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-Художественно-эстетическое развитие</a:t>
            </a:r>
          </a:p>
          <a:p>
            <a:pPr algn="ctr">
              <a:lnSpc>
                <a:spcPct val="115000"/>
              </a:lnSpc>
            </a:pPr>
            <a:r>
              <a:rPr lang="ru-RU" sz="3200" dirty="0">
                <a:solidFill>
                  <a:srgbClr val="00000A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-Физическое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4724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0000"/>
      </a:hlink>
      <a:folHlink>
        <a:srgbClr val="FFDDDD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531</Words>
  <Application>Microsoft Office PowerPoint</Application>
  <PresentationFormat>Широкоэкранный</PresentationFormat>
  <Paragraphs>97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SimSun</vt:lpstr>
      <vt:lpstr>Arial</vt:lpstr>
      <vt:lpstr>Bickham Script Two</vt:lpstr>
      <vt:lpstr>Calibri</vt:lpstr>
      <vt:lpstr>Calibri Light</vt:lpstr>
      <vt:lpstr>ChinaCyr</vt:lpstr>
      <vt:lpstr>Rubius</vt:lpstr>
      <vt:lpstr>Times New Roman</vt:lpstr>
      <vt:lpstr>Vesna</vt:lpstr>
      <vt:lpstr>Wingdings</vt:lpstr>
      <vt:lpstr>Тема Office</vt:lpstr>
      <vt:lpstr>1_Тема Office</vt:lpstr>
      <vt:lpstr>Презентация PowerPoint</vt:lpstr>
      <vt:lpstr>Презентация PowerPoint</vt:lpstr>
      <vt:lpstr> Актуальность проекта: Особенностями развития ребёнка являются активное стремление его к познанию окружающего мира, любознательность.  Этому способствует высокий потенциал его умственных возможностей, развитие которых реализуется в процессе различных видов деятельности.  Проект позволит обогатить знания и представления об осени, фруктах и овощах.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вопроса</vt:lpstr>
      <vt:lpstr>Системная паутинка по проекту</vt:lpstr>
      <vt:lpstr>Презентация PowerPoint</vt:lpstr>
      <vt:lpstr>Открытая площадка</vt:lpstr>
      <vt:lpstr>Презентация PowerPoint</vt:lpstr>
      <vt:lpstr>Презентация PowerPoint</vt:lpstr>
      <vt:lpstr>«Центр литературы и грамотности»</vt:lpstr>
      <vt:lpstr>Презентация PowerPoint</vt:lpstr>
      <vt:lpstr>Центр математики и манипулятивных игр</vt:lpstr>
      <vt:lpstr>Центр воды и песка</vt:lpstr>
      <vt:lpstr>Центр науки и естествознания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Данный проект способствовал развитию творческого и интеллектуального мышления дошкольников, умения приобретать знания из различных источников, анализировать факты, высказывать собственные суждения. Во время реализации проекта дети стали проявлять интерес к сезонным изменениям в природе, участвовать в разговоре во время рассматривания иллюстраций и книг, отвечать на вопросы, эмоционально отзывчивы.  В результате проекта у детей пополнились, систематизировались знания и представления об осенних изменениях в природе, о многообразии осенних даров.  Большинство родителей приняли активное участие в реализации проекта.  У родителей появился интерес к образовательному процессу, развитию творчества и, знаний и умений у детей.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Vikusik46</dc:creator>
  <cp:lastModifiedBy>Администратор</cp:lastModifiedBy>
  <cp:revision>60</cp:revision>
  <dcterms:created xsi:type="dcterms:W3CDTF">2016-08-19T10:06:37Z</dcterms:created>
  <dcterms:modified xsi:type="dcterms:W3CDTF">2016-12-02T13:09:36Z</dcterms:modified>
</cp:coreProperties>
</file>