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5" r:id="rId2"/>
    <p:sldMasterId id="2147483697" r:id="rId3"/>
  </p:sldMasterIdLst>
  <p:sldIdLst>
    <p:sldId id="257" r:id="rId4"/>
    <p:sldId id="259" r:id="rId5"/>
    <p:sldId id="274" r:id="rId6"/>
    <p:sldId id="276" r:id="rId7"/>
    <p:sldId id="277" r:id="rId8"/>
    <p:sldId id="256" r:id="rId9"/>
    <p:sldId id="260" r:id="rId10"/>
    <p:sldId id="261" r:id="rId11"/>
    <p:sldId id="262" r:id="rId12"/>
    <p:sldId id="263" r:id="rId13"/>
    <p:sldId id="264" r:id="rId14"/>
    <p:sldId id="27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B59BF7"/>
    <a:srgbClr val="0033CC"/>
    <a:srgbClr val="800000"/>
    <a:srgbClr val="FF3300"/>
    <a:srgbClr val="A6148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BBFD-121A-42D5-A1B2-B15A7C3B2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4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5579-5B0E-479F-83D4-BD772225D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8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F1E4A-BF4D-4634-A037-566BC4930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CCE6-A616-465C-ADCA-DD28E181E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6734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22D3-BC7A-4624-BCD6-1185CB1C1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36033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3243-F15C-4E7E-B21F-247B55C3D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1148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A753-A7CF-4BEE-BEFE-51D2AAC84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17002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DABA-09C2-4551-A533-92A3EA77E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83691"/>
      </p:ext>
    </p:extLst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1E31-8C27-463D-BAC1-59F5E2280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64437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5104-85BC-4E9C-BA44-ECA2E452E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60894"/>
      </p:ext>
    </p:extLst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5203-9FED-4F30-BEC2-DD205D754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80452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8C46-0974-475A-9CBC-35AC82CAF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2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2074-CE2C-40D4-AABA-F7372173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11309"/>
      </p:ext>
    </p:extLst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A6A6-C4E9-4C0F-BD52-6478D6610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67496"/>
      </p:ext>
    </p:extLst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FA25-DDE0-4A35-A145-0BB6487AA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35320"/>
      </p:ext>
    </p:extLst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06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6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F485-6916-4251-A0BC-4A1878979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8543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F469-D57C-4EE4-99A3-A1A05FFB8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54895"/>
      </p:ext>
    </p:extLst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6175-81EA-4495-ACFC-2B606E2C1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22448"/>
      </p:ext>
    </p:extLst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1980-D862-4F3F-B343-AB4F01EF5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98403"/>
      </p:ext>
    </p:extLst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3D88-0691-4A0A-8AE1-4DB1A4CD0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70702"/>
      </p:ext>
    </p:extLst>
  </p:cSld>
  <p:clrMapOvr>
    <a:masterClrMapping/>
  </p:clrMapOvr>
  <p:transition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B244A-EA22-4F78-AF54-0A2F6678A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73428"/>
      </p:ext>
    </p:extLst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AB01A-EE60-4AFE-8D33-F9B63FAE8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63579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B7B4-C8BB-40A8-961F-86274D4D4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3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330D-053D-4786-A412-7B43E8E7A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70692"/>
      </p:ext>
    </p:extLst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EB56-C4C1-4F60-BBAD-C4D464D36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4355"/>
      </p:ext>
    </p:extLst>
  </p:cSld>
  <p:clrMapOvr>
    <a:masterClrMapping/>
  </p:clrMapOvr>
  <p:transition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1DF9-E6B7-4E72-9864-F1D7FA6C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10616"/>
      </p:ext>
    </p:extLst>
  </p:cSld>
  <p:clrMapOvr>
    <a:masterClrMapping/>
  </p:clrMapOvr>
  <p:transition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9E02-8F8E-45F7-9201-6B5A780BF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94305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00E0-D928-4B37-A1F2-AFBA2DD06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8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C726C-D874-4659-A8B7-8DBD58CF1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5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DAF9-D448-4F82-8A0C-2059F78A3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1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02A4-0B8C-4ADA-BBA5-4FA7891A2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7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840C-8D40-42D4-BA42-85BDD55C4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5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CB7B7-5331-4DF6-951E-4CCA4477A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5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92529E-7B8A-446F-BD12-E4036986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56B9F5-CCE2-4768-8157-56C92A42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1" grpId="0"/>
      <p:bldP spid="10754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75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95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5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B783C4-F9B9-4378-A3DE-8DC3461D8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95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2" grpId="0"/>
      <p:bldP spid="10959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95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Конспект занятия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Рисование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 «Приглашение для Осени»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(старшая группа)</a:t>
            </a:r>
            <a:endParaRPr lang="en-US" sz="28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Филиппова Р.Р. воспитатель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МБДОУ </a:t>
            </a:r>
            <a:r>
              <a:rPr lang="ru-RU" sz="2800" dirty="0" err="1" smtClean="0"/>
              <a:t>Кизнерский</a:t>
            </a:r>
            <a:r>
              <a:rPr lang="ru-RU" sz="2800" dirty="0" smtClean="0"/>
              <a:t> детский сад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dirty="0" err="1" smtClean="0"/>
              <a:t>общеразвивающего</a:t>
            </a:r>
            <a:r>
              <a:rPr lang="ru-RU" sz="2800" dirty="0" smtClean="0"/>
              <a:t> вида  № 1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п. </a:t>
            </a:r>
            <a:r>
              <a:rPr lang="ru-RU" sz="2800" dirty="0" err="1" smtClean="0"/>
              <a:t>Кизнер</a:t>
            </a:r>
            <a:r>
              <a:rPr lang="ru-RU" sz="2800" dirty="0" smtClean="0"/>
              <a:t>  Удмуртская Республика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Загадка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Ягод  много- много – столько,</a:t>
            </a:r>
            <a:br>
              <a:rPr lang="ru-RU" sz="3200" dirty="0" smtClean="0"/>
            </a:br>
            <a:r>
              <a:rPr lang="ru-RU" sz="3200" dirty="0" smtClean="0"/>
              <a:t>Что и в глазках зарябило</a:t>
            </a:r>
            <a:br>
              <a:rPr lang="ru-RU" sz="3200" dirty="0" smtClean="0"/>
            </a:br>
            <a:r>
              <a:rPr lang="ru-RU" sz="3200" dirty="0" smtClean="0"/>
              <a:t>Красных ягод, ягод горьких</a:t>
            </a:r>
            <a:br>
              <a:rPr lang="ru-RU" sz="3200" dirty="0" smtClean="0"/>
            </a:br>
            <a:r>
              <a:rPr lang="ru-RU" sz="3200" dirty="0" smtClean="0"/>
              <a:t>Уродилось на</a:t>
            </a:r>
            <a:br>
              <a:rPr lang="ru-RU" sz="3200" dirty="0" smtClean="0"/>
            </a:br>
            <a:r>
              <a:rPr lang="ru-RU" sz="3200" dirty="0" smtClean="0"/>
              <a:t>( рябине).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r>
              <a:rPr lang="ru-RU" sz="2800" dirty="0" smtClean="0"/>
              <a:t>- Правильно, ребята. Посмотрите, я вам сегодня принесла веточку рябины.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Стройную рябину вижу во дворе,</a:t>
            </a:r>
            <a:br>
              <a:rPr lang="ru-RU" sz="3600" dirty="0" smtClean="0"/>
            </a:br>
            <a:r>
              <a:rPr lang="ru-RU" sz="3600" dirty="0" smtClean="0"/>
              <a:t>Изумруд на ветках утром на заре.</a:t>
            </a:r>
            <a:br>
              <a:rPr lang="ru-RU" sz="3600" dirty="0" smtClean="0"/>
            </a:br>
            <a:r>
              <a:rPr lang="ru-RU" sz="3600" dirty="0" smtClean="0"/>
              <a:t>Много ягод красных, спелых и прекрасных</a:t>
            </a:r>
            <a:br>
              <a:rPr lang="ru-RU" sz="3600" dirty="0" smtClean="0"/>
            </a:br>
            <a:r>
              <a:rPr lang="ru-RU" sz="3600" dirty="0" smtClean="0"/>
              <a:t>Гроздьями висят, их красив наряд.</a:t>
            </a:r>
            <a:br>
              <a:rPr lang="ru-RU" sz="3600" dirty="0" smtClean="0"/>
            </a:br>
            <a:r>
              <a:rPr lang="ru-RU" sz="3600" dirty="0" smtClean="0"/>
              <a:t>Собери на нитку </a:t>
            </a:r>
            <a:r>
              <a:rPr lang="ru-RU" sz="3600" dirty="0" err="1" smtClean="0"/>
              <a:t>ягод-для</a:t>
            </a:r>
            <a:r>
              <a:rPr lang="ru-RU" sz="3600" dirty="0" smtClean="0"/>
              <a:t> души,</a:t>
            </a:r>
            <a:br>
              <a:rPr lang="ru-RU" sz="3600" dirty="0" smtClean="0"/>
            </a:br>
            <a:r>
              <a:rPr lang="ru-RU" sz="3600" dirty="0" smtClean="0"/>
              <a:t>Из рябины бусы очень хороши!   (Шишкина С.)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Рябину очень любят у нас в Удмуртии.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 Поэты пишут стихи: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 Край мой родимый, край мой лесной,</a:t>
            </a:r>
            <a:br>
              <a:rPr lang="ru-RU" dirty="0" smtClean="0"/>
            </a:br>
            <a:r>
              <a:rPr lang="ru-RU" dirty="0" smtClean="0"/>
              <a:t>Рдеет рябиной, пахнет сосной.</a:t>
            </a:r>
            <a:br>
              <a:rPr lang="ru-RU" dirty="0" smtClean="0"/>
            </a:br>
            <a:r>
              <a:rPr lang="ru-RU" dirty="0" smtClean="0"/>
              <a:t>Радостно слушаю снова и снова</a:t>
            </a:r>
            <a:br>
              <a:rPr lang="ru-RU" dirty="0" smtClean="0"/>
            </a:br>
            <a:r>
              <a:rPr lang="ru-RU" dirty="0" smtClean="0"/>
              <a:t>Новые песни края лесного.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 (А. Леонтьев)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Художники нашей родины изображают ее в своих картинах. </a:t>
            </a:r>
            <a:r>
              <a:rPr lang="ru-RU" sz="2800" dirty="0" smtClean="0"/>
              <a:t>(Показ картин А. Ложкин «Пейзаж с рябиной»; </a:t>
            </a:r>
            <a:br>
              <a:rPr lang="ru-RU" sz="2800" dirty="0" smtClean="0"/>
            </a:br>
            <a:r>
              <a:rPr lang="ru-RU" sz="2800" dirty="0" smtClean="0"/>
              <a:t>А. Плотников «Рябина»)</a:t>
            </a:r>
            <a:br>
              <a:rPr lang="ru-RU" sz="28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19459" name="Содержимое 4" descr="А.Е. Ложкин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429000"/>
            <a:ext cx="3983038" cy="2895600"/>
          </a:xfrm>
        </p:spPr>
      </p:pic>
      <p:pic>
        <p:nvPicPr>
          <p:cNvPr id="19460" name="Содержимое 6" descr="А. Плотников рябина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1400" y="3429000"/>
            <a:ext cx="3887788" cy="2916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227387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- Образ рябины отражен на гербе столицы Удмуртии – города Ижевска.</a:t>
            </a:r>
            <a:br>
              <a:rPr lang="ru-RU" sz="3600" dirty="0" smtClean="0"/>
            </a:br>
            <a:r>
              <a:rPr lang="ru-RU" sz="2400" dirty="0" smtClean="0">
                <a:solidFill>
                  <a:srgbClr val="92D050"/>
                </a:solidFill>
              </a:rPr>
              <a:t>Солнце горит в алых гроздьях рябин, </a:t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dirty="0" smtClean="0">
                <a:solidFill>
                  <a:srgbClr val="92D050"/>
                </a:solidFill>
              </a:rPr>
              <a:t>Новый день встречает земля,</a:t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dirty="0" smtClean="0">
                <a:solidFill>
                  <a:srgbClr val="92D050"/>
                </a:solidFill>
              </a:rPr>
              <a:t>Реет твой Флаг над простором равнин,</a:t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dirty="0" smtClean="0">
                <a:solidFill>
                  <a:srgbClr val="92D050"/>
                </a:solidFill>
              </a:rPr>
              <a:t>О, Удмуртия моя!</a:t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dirty="0" smtClean="0">
                <a:solidFill>
                  <a:srgbClr val="92D050"/>
                </a:solidFill>
              </a:rPr>
              <a:t>-Так поется в гимне нашей республики Удмуртия.</a:t>
            </a:r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endParaRPr lang="ru-RU" sz="3600" dirty="0" smtClean="0">
              <a:solidFill>
                <a:srgbClr val="92D050"/>
              </a:solidFill>
            </a:endParaRPr>
          </a:p>
        </p:txBody>
      </p:sp>
      <p:pic>
        <p:nvPicPr>
          <p:cNvPr id="20483" name="Содержимое 4" descr="загруженное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352800"/>
            <a:ext cx="4038600" cy="292893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276600"/>
            <a:ext cx="4038600" cy="28543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- Ребята,  вы хотели бы нарисовать рябинку на приглашении, вон она какая нарядная, яркая, как на праздник собралась.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u="sng" dirty="0" smtClean="0"/>
              <a:t>3. Повторение последовательности рисования.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- Каким способом рисовали грозди рябины? Листья рябины? </a:t>
            </a:r>
          </a:p>
          <a:p>
            <a:pPr>
              <a:defRPr/>
            </a:pPr>
            <a:r>
              <a:rPr lang="ru-RU" dirty="0" smtClean="0"/>
              <a:t>(повторение изученных приемов рисования ягод ватными палочками, пальчиками, кистью; листьев способом печатания ).</a:t>
            </a:r>
          </a:p>
          <a:p>
            <a:pPr>
              <a:defRPr/>
            </a:pPr>
            <a:r>
              <a:rPr lang="ru-RU" dirty="0" smtClean="0"/>
              <a:t>А теперь нам надо договориться, кто, что будет рисовать. </a:t>
            </a:r>
          </a:p>
          <a:p>
            <a:pPr>
              <a:defRPr/>
            </a:pPr>
            <a:r>
              <a:rPr lang="ru-RU" dirty="0" smtClean="0"/>
              <a:t>(Распределение работы, материалов, рабочего места).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dirty="0" smtClean="0"/>
              <a:t>4.Физкультминутка «Рябинка»: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- На холме стоит рябинка,</a:t>
            </a:r>
            <a:br>
              <a:rPr lang="ru-RU" sz="2400" dirty="0" smtClean="0"/>
            </a:br>
            <a:r>
              <a:rPr lang="ru-RU" sz="2400" dirty="0" smtClean="0"/>
              <a:t>Держит прямо, ровно спинку.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   (Потягивание – руки вверх)</a:t>
            </a:r>
            <a:br>
              <a:rPr lang="ru-RU" sz="2400" dirty="0" smtClean="0"/>
            </a:br>
            <a:r>
              <a:rPr lang="ru-RU" sz="2400" dirty="0" smtClean="0"/>
              <a:t>Ей не просто жить на свете –</a:t>
            </a:r>
            <a:br>
              <a:rPr lang="ru-RU" sz="2400" dirty="0" smtClean="0"/>
            </a:br>
            <a:r>
              <a:rPr lang="ru-RU" sz="2400" dirty="0" smtClean="0"/>
              <a:t>Ветер крутит, вертит ветер.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   (Вращение туловищем вправо и влево)</a:t>
            </a:r>
            <a:br>
              <a:rPr lang="ru-RU" sz="2400" dirty="0" smtClean="0"/>
            </a:br>
            <a:r>
              <a:rPr lang="ru-RU" sz="2400" dirty="0" smtClean="0"/>
              <a:t>Но рябинка только гнется,</a:t>
            </a:r>
            <a:br>
              <a:rPr lang="ru-RU" sz="2400" dirty="0" smtClean="0"/>
            </a:br>
            <a:r>
              <a:rPr lang="ru-RU" sz="2400" dirty="0" smtClean="0"/>
              <a:t>Не печалится – смеется.                       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(Наклоны в стороны)</a:t>
            </a:r>
            <a:br>
              <a:rPr lang="ru-RU" sz="2400" dirty="0" smtClean="0"/>
            </a:br>
            <a:r>
              <a:rPr lang="ru-RU" sz="2400" dirty="0" smtClean="0"/>
              <a:t>Вольный ветер грозно дует.</a:t>
            </a:r>
            <a:br>
              <a:rPr lang="ru-RU" sz="2400" dirty="0" smtClean="0"/>
            </a:br>
            <a:r>
              <a:rPr lang="ru-RU" sz="2400" dirty="0" smtClean="0"/>
              <a:t>На рябинку молодую.            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(Дети машут руками, изображая ветер)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4000" u="sng" dirty="0" smtClean="0"/>
              <a:t>5. Самостоятельная работа.</a:t>
            </a:r>
            <a:br>
              <a:rPr lang="ru-RU" sz="4000" u="sng" dirty="0" smtClean="0"/>
            </a:br>
            <a:r>
              <a:rPr lang="ru-RU" sz="4000" dirty="0" smtClean="0"/>
              <a:t>( фоном звучит музыка: Удмуртский  Крез)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23555" name="Содержимое 3" descr="IMG_50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90800"/>
            <a:ext cx="5310188" cy="354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dirty="0" smtClean="0"/>
              <a:t>6. Подведение итогов.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    Ярко ягодки горят, </a:t>
            </a:r>
            <a:br>
              <a:rPr lang="ru-RU" sz="2400" dirty="0" smtClean="0"/>
            </a:br>
            <a:r>
              <a:rPr lang="ru-RU" sz="2400" dirty="0" smtClean="0"/>
              <a:t>На меня они глядят!</a:t>
            </a:r>
            <a:br>
              <a:rPr lang="ru-RU" sz="2400" dirty="0" smtClean="0"/>
            </a:br>
            <a:r>
              <a:rPr lang="ru-RU" sz="2400" dirty="0" smtClean="0"/>
              <a:t>Что за чудная картина?- </a:t>
            </a:r>
            <a:br>
              <a:rPr lang="ru-RU" sz="2400" dirty="0" smtClean="0"/>
            </a:br>
            <a:r>
              <a:rPr lang="ru-RU" sz="2400" dirty="0" smtClean="0"/>
              <a:t>Это дерево – рябина.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 Нравится вам картина? Как ярко, радостно получилось. Вы все хорошо постарались.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Вот у нас и готово приглашение для Осени.  Куда бы нам повесить приглашение, чтобы Осень и все гости на нашу рябинку полюбовались, и захотели прийти?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           Игра «Чей листик?»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Вот такое приглашение получилось</a:t>
            </a:r>
          </a:p>
        </p:txBody>
      </p:sp>
      <p:pic>
        <p:nvPicPr>
          <p:cNvPr id="25603" name="Содержимое 4" descr="2016-10-13-24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1828800"/>
            <a:ext cx="339725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Рисование:  Приглашение для Осени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286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Цель: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выполнение коллективного рисунка в смешанной технике нетрадиционного рисования.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600200"/>
            <a:ext cx="6019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Задачи:</a:t>
            </a:r>
          </a:p>
          <a:p>
            <a:pPr>
              <a:defRPr/>
            </a:pPr>
            <a:r>
              <a:rPr lang="ru-RU" sz="2000" dirty="0" smtClean="0"/>
              <a:t>1. Закрепить и обобщить знания и умения, полученные на предыдущих занятиях, самостоятельно  выбирать разные техники рисования: печатание,  рисование ватными палочками, рисование пальцем.</a:t>
            </a:r>
          </a:p>
          <a:p>
            <a:pPr>
              <a:defRPr/>
            </a:pPr>
            <a:r>
              <a:rPr lang="ru-RU" sz="2000" dirty="0" smtClean="0"/>
              <a:t>2.Развивать творческую инициативу, чувство цвета, композиции, интереса к окружающему миру.</a:t>
            </a:r>
          </a:p>
          <a:p>
            <a:pPr>
              <a:defRPr/>
            </a:pPr>
            <a:r>
              <a:rPr lang="ru-RU" sz="2000" dirty="0" smtClean="0"/>
              <a:t>3. Продолжать развивать навыки коллективной работы.</a:t>
            </a:r>
          </a:p>
          <a:p>
            <a:pPr>
              <a:defRPr/>
            </a:pPr>
            <a:r>
              <a:rPr lang="ru-RU" sz="2000" dirty="0" smtClean="0"/>
              <a:t>4. Воспитывать чувство гордости за выполненную работу, любовь к природе, родине, самостоятельность.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51323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13673" name="WordArt 9"/>
          <p:cNvSpPr>
            <a:spLocks noChangeArrowheads="1" noChangeShapeType="1" noTextEdit="1"/>
          </p:cNvSpPr>
          <p:nvPr/>
        </p:nvSpPr>
        <p:spPr bwMode="auto">
          <a:xfrm>
            <a:off x="609600" y="1524000"/>
            <a:ext cx="7419975" cy="1257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4384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Предшествующая работа:</a:t>
            </a:r>
            <a:b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/>
              <a:t>- наблюдение за рябиной на прогулке;</a:t>
            </a:r>
            <a:br>
              <a:rPr lang="ru-RU" sz="2000" dirty="0" smtClean="0"/>
            </a:br>
            <a:r>
              <a:rPr lang="ru-RU" sz="2000" dirty="0" smtClean="0"/>
              <a:t>- чтение стихов, загадок, примет о рябине, осени;</a:t>
            </a:r>
            <a:br>
              <a:rPr lang="ru-RU" sz="2000" dirty="0" smtClean="0"/>
            </a:br>
            <a:r>
              <a:rPr lang="ru-RU" sz="2000" dirty="0" smtClean="0"/>
              <a:t>- беседы об осени, осенних деревьях;</a:t>
            </a:r>
            <a:br>
              <a:rPr lang="ru-RU" sz="2000" dirty="0" smtClean="0"/>
            </a:br>
            <a:r>
              <a:rPr lang="ru-RU" sz="2000" dirty="0" smtClean="0"/>
              <a:t>- рисование: «Деревья вокруг нас», «Осенний лес», «Краски осени», «Кисть рябины».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Материалы для работы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sz="2000" b="1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 </a:t>
            </a:r>
            <a:r>
              <a:rPr lang="ru-RU" sz="2000" dirty="0" smtClean="0"/>
              <a:t>      лист ватмана с  нарисованным стволом и ветками рябины,  гуашь,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     кисточки №2, №5, ватные палочки, листья рябины, салфетки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бумажные и тканевые,  баночки для воды, фонограмма «Удмуртский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Крез»,  репродукции   картин.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приемы: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dirty="0" smtClean="0"/>
              <a:t>Художественное слово, загадывание загадок,  беседа, вопрос-ответ, </a:t>
            </a:r>
          </a:p>
          <a:p>
            <a:pPr>
              <a:defRPr/>
            </a:pPr>
            <a:r>
              <a:rPr lang="ru-RU" sz="2000" dirty="0" smtClean="0"/>
              <a:t>повторение способов рисования (по необходимости), </a:t>
            </a:r>
          </a:p>
          <a:p>
            <a:pPr>
              <a:defRPr/>
            </a:pPr>
            <a:r>
              <a:rPr lang="ru-RU" sz="2000" dirty="0" smtClean="0"/>
              <a:t>частичный показ, объяснение, помощь, анализ работ, похвала.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150"/>
                            </p:stCondLst>
                            <p:childTnLst>
                              <p:par>
                                <p:cTn id="4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Ход непосредственной образовательной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11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1. Проверка организации рабочих мест.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2. Вводная беседа.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3. Повторение последовательности рисования.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а) Продумывание композиционного решения работы. Правильно выбранный формат и местоположение работы создают нужное ощущение.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б) Ягоды рисуются указательным пальцем или ватными палочками.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в) Внизу на каждой ягодке обозначается узелочек от цветка (приём тычка – концом кисти).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г) Листья рисуют приемом печатания.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4.  Физкультминутка.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 5. Самостоятельная работа.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Во время самостоятельной работы педагог следит за правильностью выполнения работы, осанкой детей. Дети передают красоту формы, строения, цветовой окраски.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6. Подведение итогов. Коллективное обсуждение выполненной работы.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ru-RU" sz="3600" u="sng" dirty="0" smtClean="0"/>
              <a:t>1. Проверка организации рабочих мест.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Содержимое 5" descr="IMG_506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9363"/>
            <a:ext cx="4038600" cy="2692400"/>
          </a:xfrm>
        </p:spPr>
      </p:pic>
      <p:pic>
        <p:nvPicPr>
          <p:cNvPr id="11268" name="Содержимое 6" descr="IMG_501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9363"/>
            <a:ext cx="4038600" cy="2692400"/>
          </a:xfrm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60198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A6148A"/>
                </a:solidFill>
              </a:rPr>
              <a:t/>
            </a:r>
            <a:br>
              <a:rPr lang="ru-RU" sz="4800" dirty="0" smtClean="0">
                <a:solidFill>
                  <a:srgbClr val="A6148A"/>
                </a:solidFill>
              </a:rPr>
            </a:br>
            <a:endParaRPr lang="ru-RU" sz="4800" dirty="0" smtClean="0">
              <a:solidFill>
                <a:srgbClr val="A6148A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"/>
            <a:ext cx="7848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solidFill>
                  <a:srgbClr val="A6148A"/>
                </a:solidFill>
              </a:rPr>
              <a:t>Занятие начинается стихотворением: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600" dirty="0" smtClean="0">
              <a:solidFill>
                <a:srgbClr val="A6148A"/>
              </a:solidFill>
            </a:endParaRPr>
          </a:p>
          <a:p>
            <a:pPr>
              <a:defRPr/>
            </a:pPr>
            <a:r>
              <a:rPr lang="ru-RU" sz="2800" i="1" dirty="0" smtClean="0"/>
              <a:t>Золотятся между сосен,  клены желтые стоят.</a:t>
            </a:r>
            <a:endParaRPr lang="ru-RU" sz="2800" dirty="0" smtClean="0"/>
          </a:p>
          <a:p>
            <a:pPr>
              <a:defRPr/>
            </a:pPr>
            <a:r>
              <a:rPr lang="ru-RU" sz="2800" i="1" dirty="0" smtClean="0"/>
              <a:t>Что за чудный им наряд подарила осень!</a:t>
            </a:r>
            <a:endParaRPr lang="ru-RU" sz="2800" dirty="0" smtClean="0"/>
          </a:p>
          <a:p>
            <a:pPr>
              <a:defRPr/>
            </a:pPr>
            <a:r>
              <a:rPr lang="ru-RU" sz="2800" i="1" dirty="0" smtClean="0"/>
              <a:t>Как украсила рябины, бросив щедрою рукой</a:t>
            </a:r>
          </a:p>
          <a:p>
            <a:pPr>
              <a:defRPr/>
            </a:pPr>
            <a:r>
              <a:rPr lang="ru-RU" sz="2800" i="1" dirty="0" smtClean="0"/>
              <a:t>Меж узорною листвой  яркие рубины!</a:t>
            </a:r>
            <a:endParaRPr lang="ru-RU" sz="2800" dirty="0" smtClean="0"/>
          </a:p>
          <a:p>
            <a:pPr>
              <a:defRPr/>
            </a:pPr>
            <a:r>
              <a:rPr lang="ru-RU" sz="2800" i="1" dirty="0" smtClean="0"/>
              <a:t>И   качаются березы в разноцветных кружевах,</a:t>
            </a:r>
            <a:endParaRPr lang="ru-RU" sz="2800" dirty="0" smtClean="0"/>
          </a:p>
          <a:p>
            <a:pPr>
              <a:defRPr/>
            </a:pPr>
            <a:r>
              <a:rPr lang="ru-RU" sz="2800" i="1" dirty="0" smtClean="0"/>
              <a:t>Лишь у елки на ветвях блещут только слёзы.  </a:t>
            </a:r>
          </a:p>
          <a:p>
            <a:pPr>
              <a:defRPr/>
            </a:pPr>
            <a:r>
              <a:rPr lang="ru-RU" sz="2800" i="1" dirty="0" smtClean="0"/>
              <a:t> Г. Галина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A6148A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A6148A"/>
                </a:solidFill>
              </a:rPr>
              <a:t/>
            </a:r>
            <a:br>
              <a:rPr lang="ru-RU" sz="2800" dirty="0" smtClean="0">
                <a:solidFill>
                  <a:srgbClr val="A6148A"/>
                </a:solidFill>
              </a:rPr>
            </a:b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 - Сейчас на улице чудесная, волшебная пора – осень, которая разукрасила природу в разные яркие цвета: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mtClean="0">
                <a:effectLst/>
              </a:rPr>
              <a:t>Желтою листвой укрылись</a:t>
            </a:r>
            <a:endParaRPr lang="ru-RU" sz="2400" smtClean="0">
              <a:effectLst/>
              <a:latin typeface="Verdana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mtClean="0">
                <a:effectLst/>
              </a:rPr>
              <a:t>Тропы и дорожки.</a:t>
            </a:r>
            <a:endParaRPr lang="ru-RU" sz="2400" smtClean="0">
              <a:effectLst/>
              <a:latin typeface="Verdana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mtClean="0">
                <a:effectLst/>
              </a:rPr>
              <a:t>И рябины нарядились</a:t>
            </a:r>
            <a:endParaRPr lang="ru-RU" sz="2400" smtClean="0">
              <a:effectLst/>
              <a:latin typeface="Verdana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mtClean="0">
                <a:effectLst/>
              </a:rPr>
              <a:t>В красные сережки 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mtClean="0">
                <a:effectLst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mtClean="0">
                <a:effectLst/>
              </a:rPr>
              <a:t>Г. Соренкова</a:t>
            </a:r>
            <a:endParaRPr lang="ru-RU" smtClean="0"/>
          </a:p>
        </p:txBody>
      </p:sp>
      <p:sp>
        <p:nvSpPr>
          <p:cNvPr id="13316" name="Line 9"/>
          <p:cNvSpPr>
            <a:spLocks noChangeShapeType="1"/>
          </p:cNvSpPr>
          <p:nvPr/>
        </p:nvSpPr>
        <p:spPr bwMode="auto">
          <a:xfrm flipH="1">
            <a:off x="4602163" y="2057400"/>
            <a:ext cx="46037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0"/>
            <a:ext cx="244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</a:rPr>
              <a:t>)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98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dirty="0" smtClean="0"/>
              <a:t>2. Вводная беседа.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B59BF7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924800" cy="52578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- Совсем скоро у вас будет праздник Осени. Вы уже готовы к празднику?</a:t>
            </a:r>
          </a:p>
          <a:p>
            <a:pPr algn="ctr">
              <a:defRPr/>
            </a:pPr>
            <a:r>
              <a:rPr lang="ru-RU" sz="3600" dirty="0" smtClean="0"/>
              <a:t> - А как вы к нему готовились? (учили стихи, готовили костюмы, песни, сценки)</a:t>
            </a:r>
          </a:p>
          <a:p>
            <a:pPr algn="ctr">
              <a:defRPr/>
            </a:pPr>
            <a:r>
              <a:rPr lang="ru-RU" sz="3600" dirty="0" smtClean="0"/>
              <a:t>-  Может быть кто-то хочет прочитать стихотворение (по желанию).</a:t>
            </a:r>
          </a:p>
          <a:p>
            <a:pPr marL="533400" indent="-533400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- Кого вы хотели бы пригласить на праздник?   </a:t>
            </a:r>
            <a:br>
              <a:rPr lang="ru-RU" sz="2400" dirty="0" smtClean="0"/>
            </a:br>
            <a:r>
              <a:rPr lang="ru-RU" sz="2400" dirty="0" smtClean="0"/>
              <a:t>- А самую главную гостью, Осень, пригласить не забыли? Забыли. </a:t>
            </a:r>
            <a:br>
              <a:rPr lang="ru-RU" sz="2400" dirty="0" smtClean="0"/>
            </a:br>
            <a:r>
              <a:rPr lang="ru-RU" sz="2400" dirty="0" smtClean="0"/>
              <a:t>- Как же мы ее будем приглашать? Правильно, нужно сделать пригласительный билет.</a:t>
            </a:r>
            <a:br>
              <a:rPr lang="ru-RU" sz="2400" dirty="0" smtClean="0"/>
            </a:br>
            <a:r>
              <a:rPr lang="ru-RU" sz="2400" dirty="0" smtClean="0"/>
              <a:t> - Какие они бывают?   Вы хотели бы сами нарисовать приглашение на праздник?  </a:t>
            </a:r>
            <a:br>
              <a:rPr lang="ru-RU" sz="2400" dirty="0" smtClean="0"/>
            </a:br>
            <a:r>
              <a:rPr lang="ru-RU" sz="2400" dirty="0" smtClean="0"/>
              <a:t>- Какой же пригласительный билет вы хотели бы нарисовать?</a:t>
            </a:r>
            <a:br>
              <a:rPr lang="ru-RU" sz="2400" dirty="0" smtClean="0"/>
            </a:br>
            <a:r>
              <a:rPr lang="ru-RU" sz="2400" dirty="0" smtClean="0"/>
              <a:t>- Да, ребята, будет лучше нарисовать большой пригласительный билет и повесить его на самое видное место, чтобы все смогли его увидеть. Тогда на праздник придет не только Осень, но и много гостей.</a:t>
            </a:r>
            <a:br>
              <a:rPr lang="ru-RU" sz="2400" dirty="0" smtClean="0"/>
            </a:br>
            <a:r>
              <a:rPr lang="ru-RU" sz="2400" dirty="0" smtClean="0"/>
              <a:t>- Что  бы вы хотели нарисовать на приглашении?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4876800"/>
            <a:ext cx="4038600" cy="1482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A6148A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A614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лен">
  <a:themeElements>
    <a:clrScheme name="1_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1_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514</TotalTime>
  <Words>585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Verdana</vt:lpstr>
      <vt:lpstr>Arial</vt:lpstr>
      <vt:lpstr>Times New Roman</vt:lpstr>
      <vt:lpstr>Wingdings</vt:lpstr>
      <vt:lpstr>Calibri</vt:lpstr>
      <vt:lpstr>Tahoma</vt:lpstr>
      <vt:lpstr>Клен</vt:lpstr>
      <vt:lpstr>1_Клен</vt:lpstr>
      <vt:lpstr>Занавес</vt:lpstr>
      <vt:lpstr> Конспект занятия  </vt:lpstr>
      <vt:lpstr>Рисование:  Приглашение для Осени</vt:lpstr>
      <vt:lpstr>Предшествующая работа: - наблюдение за рябиной на прогулке; - чтение стихов, загадок, примет о рябине, осени; - беседы об осени, осенних деревьях; - рисование: «Деревья вокруг нас», «Осенний лес», «Краски осени», «Кисть рябины».  </vt:lpstr>
      <vt:lpstr>Ход непосредственной образовательной деятельности: </vt:lpstr>
      <vt:lpstr>1. Проверка организации рабочих мест. </vt:lpstr>
      <vt:lpstr> </vt:lpstr>
      <vt:lpstr> - Сейчас на улице чудесная, волшебная пора – осень, которая разукрасила природу в разные яркие цвета:   </vt:lpstr>
      <vt:lpstr>2. Вводная беседа. </vt:lpstr>
      <vt:lpstr>- Кого вы хотели бы пригласить на праздник?    - А самую главную гостью, Осень, пригласить не забыли? Забыли.  - Как же мы ее будем приглашать? Правильно, нужно сделать пригласительный билет.  - Какие они бывают?   Вы хотели бы сами нарисовать приглашение на праздник?   - Какой же пригласительный билет вы хотели бы нарисовать? - Да, ребята, будет лучше нарисовать большой пригласительный билет и повесить его на самое видное место, чтобы все смогли его увидеть. Тогда на праздник придет не только Осень, но и много гостей. - Что  бы вы хотели нарисовать на приглашении?      </vt:lpstr>
      <vt:lpstr>Загадка   Ягод  много- много – столько, Что и в глазках зарябило Красных ягод, ягод горьких Уродилось на ( рябине).    </vt:lpstr>
      <vt:lpstr> - Правильно, ребята. Посмотрите, я вам сегодня принесла веточку рябины. </vt:lpstr>
      <vt:lpstr>Рябину очень любят у нас в Удмуртии. </vt:lpstr>
      <vt:lpstr>Художники нашей родины изображают ее в своих картинах. (Показ картин А. Ложкин «Пейзаж с рябиной»;  А. Плотников «Рябина»)  </vt:lpstr>
      <vt:lpstr>- Образ рябины отражен на гербе столицы Удмуртии – города Ижевска. Солнце горит в алых гроздьях рябин,  Новый день встречает земля, Реет твой Флаг над простором равнин, О, Удмуртия моя! -Так поется в гимне нашей республики Удмуртия. </vt:lpstr>
      <vt:lpstr>3. Повторение последовательности рисования. </vt:lpstr>
      <vt:lpstr>4.Физкультминутка «Рябинка»: </vt:lpstr>
      <vt:lpstr>5. Самостоятельная работа. ( фоном звучит музыка: Удмуртский  Крез)  </vt:lpstr>
      <vt:lpstr>6. Подведение итогов. </vt:lpstr>
      <vt:lpstr>Вот такое приглашение получилось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ZERG1</dc:creator>
  <cp:lastModifiedBy>admin</cp:lastModifiedBy>
  <cp:revision>40</cp:revision>
  <cp:lastPrinted>1601-01-01T00:00:00Z</cp:lastPrinted>
  <dcterms:created xsi:type="dcterms:W3CDTF">2010-11-11T11:54:05Z</dcterms:created>
  <dcterms:modified xsi:type="dcterms:W3CDTF">2016-11-18T04:50:28Z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