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3" r:id="rId3"/>
    <p:sldId id="279" r:id="rId4"/>
    <p:sldId id="276" r:id="rId5"/>
    <p:sldId id="261" r:id="rId6"/>
    <p:sldId id="271" r:id="rId7"/>
    <p:sldId id="264" r:id="rId8"/>
    <p:sldId id="266" r:id="rId9"/>
    <p:sldId id="267" r:id="rId10"/>
    <p:sldId id="268" r:id="rId11"/>
    <p:sldId id="274" r:id="rId12"/>
    <p:sldId id="258" r:id="rId13"/>
    <p:sldId id="285" r:id="rId14"/>
    <p:sldId id="286" r:id="rId15"/>
    <p:sldId id="283" r:id="rId16"/>
    <p:sldId id="284" r:id="rId17"/>
    <p:sldId id="287" r:id="rId18"/>
    <p:sldId id="275" r:id="rId19"/>
    <p:sldId id="280" r:id="rId20"/>
    <p:sldId id="281" r:id="rId21"/>
    <p:sldId id="277" r:id="rId22"/>
    <p:sldId id="282" r:id="rId23"/>
    <p:sldId id="272" r:id="rId24"/>
    <p:sldId id="259" r:id="rId25"/>
    <p:sldId id="260" r:id="rId26"/>
    <p:sldId id="278"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21E"/>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6" d="100"/>
          <a:sy n="116" d="100"/>
        </p:scale>
        <p:origin x="-9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59DF8038-BBE0-4356-9EE6-84E51D41CEDC}" type="datetimeFigureOut">
              <a:rPr lang="ru-RU"/>
              <a:pPr>
                <a:defRPr/>
              </a:pPr>
              <a:t>02.10.2016</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8647394-C68D-41E1-B7FB-6CE8C61AE2A8}" type="slidenum">
              <a:rPr lang="ru-RU"/>
              <a:pPr>
                <a:defRPr/>
              </a:pPr>
              <a:t>‹#›</a:t>
            </a:fld>
            <a:endParaRPr lang="ru-RU" dirty="0"/>
          </a:p>
        </p:txBody>
      </p:sp>
    </p:spTree>
    <p:extLst>
      <p:ext uri="{BB962C8B-B14F-4D97-AF65-F5344CB8AC3E}">
        <p14:creationId xmlns:p14="http://schemas.microsoft.com/office/powerpoint/2010/main" val="127863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4812763-181F-443E-B022-C443EFB8D51C}" type="datetimeFigureOut">
              <a:rPr lang="ru-RU"/>
              <a:pPr>
                <a:defRPr/>
              </a:pPr>
              <a:t>02.10.2016</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28E0DDE-49F8-45B8-83A5-CDF2E0A23FB3}" type="slidenum">
              <a:rPr lang="ru-RU"/>
              <a:pPr>
                <a:defRPr/>
              </a:pPr>
              <a:t>‹#›</a:t>
            </a:fld>
            <a:endParaRPr lang="ru-RU" dirty="0"/>
          </a:p>
        </p:txBody>
      </p:sp>
    </p:spTree>
    <p:extLst>
      <p:ext uri="{BB962C8B-B14F-4D97-AF65-F5344CB8AC3E}">
        <p14:creationId xmlns:p14="http://schemas.microsoft.com/office/powerpoint/2010/main" val="32480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443D6CA-1209-4151-979B-C3C3771E6560}" type="datetimeFigureOut">
              <a:rPr lang="ru-RU"/>
              <a:pPr>
                <a:defRPr/>
              </a:pPr>
              <a:t>02.10.2016</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8E39DA9-123E-4DBD-A4EC-CD5E8DA3261D}" type="slidenum">
              <a:rPr lang="ru-RU"/>
              <a:pPr>
                <a:defRPr/>
              </a:pPr>
              <a:t>‹#›</a:t>
            </a:fld>
            <a:endParaRPr lang="ru-RU" dirty="0"/>
          </a:p>
        </p:txBody>
      </p:sp>
    </p:spTree>
    <p:extLst>
      <p:ext uri="{BB962C8B-B14F-4D97-AF65-F5344CB8AC3E}">
        <p14:creationId xmlns:p14="http://schemas.microsoft.com/office/powerpoint/2010/main" val="377757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EC0B6AB-E549-46C1-AF7B-6306D240CCF2}" type="datetimeFigureOut">
              <a:rPr lang="ru-RU"/>
              <a:pPr>
                <a:defRPr/>
              </a:pPr>
              <a:t>02.10.2016</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D938B93-5260-4D4F-94A1-8EF0D7882657}" type="slidenum">
              <a:rPr lang="ru-RU"/>
              <a:pPr>
                <a:defRPr/>
              </a:pPr>
              <a:t>‹#›</a:t>
            </a:fld>
            <a:endParaRPr lang="ru-RU" dirty="0"/>
          </a:p>
        </p:txBody>
      </p:sp>
    </p:spTree>
    <p:extLst>
      <p:ext uri="{BB962C8B-B14F-4D97-AF65-F5344CB8AC3E}">
        <p14:creationId xmlns:p14="http://schemas.microsoft.com/office/powerpoint/2010/main" val="347496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2E9F74E-94A0-46E8-8C24-BDC5489337EC}" type="datetimeFigureOut">
              <a:rPr lang="ru-RU"/>
              <a:pPr>
                <a:defRPr/>
              </a:pPr>
              <a:t>02.10.2016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1660BA-7CD7-4B74-81BC-6CAB8971B37B}" type="slidenum">
              <a:rPr lang="ru-RU"/>
              <a:pPr>
                <a:defRPr/>
              </a:pPr>
              <a:t>‹#›</a:t>
            </a:fld>
            <a:endParaRPr lang="ru-RU" dirty="0"/>
          </a:p>
        </p:txBody>
      </p:sp>
    </p:spTree>
    <p:extLst>
      <p:ext uri="{BB962C8B-B14F-4D97-AF65-F5344CB8AC3E}">
        <p14:creationId xmlns:p14="http://schemas.microsoft.com/office/powerpoint/2010/main" val="23754245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CEC2FFE-C016-46AE-9FC8-AA5DD5B33916}" type="datetimeFigureOut">
              <a:rPr lang="ru-RU"/>
              <a:pPr>
                <a:defRPr/>
              </a:pPr>
              <a:t>02.10.2016</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59A4041-DB7E-416E-9E29-3F4920E2903C}" type="slidenum">
              <a:rPr lang="ru-RU"/>
              <a:pPr>
                <a:defRPr/>
              </a:pPr>
              <a:t>‹#›</a:t>
            </a:fld>
            <a:endParaRPr lang="ru-RU" dirty="0"/>
          </a:p>
        </p:txBody>
      </p:sp>
    </p:spTree>
    <p:extLst>
      <p:ext uri="{BB962C8B-B14F-4D97-AF65-F5344CB8AC3E}">
        <p14:creationId xmlns:p14="http://schemas.microsoft.com/office/powerpoint/2010/main" val="187127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1135BFB-0E05-4035-892F-9A7D9A449CA7}" type="datetimeFigureOut">
              <a:rPr lang="ru-RU"/>
              <a:pPr>
                <a:defRPr/>
              </a:pPr>
              <a:t>02.10.2016</a:t>
            </a:fld>
            <a:endParaRPr lang="ru-RU" dirty="0"/>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60A48026-3C2C-49FF-8EA9-948774D39282}" type="slidenum">
              <a:rPr lang="ru-RU"/>
              <a:pPr>
                <a:defRPr/>
              </a:pPr>
              <a:t>‹#›</a:t>
            </a:fld>
            <a:endParaRPr lang="ru-RU" dirty="0"/>
          </a:p>
        </p:txBody>
      </p:sp>
    </p:spTree>
    <p:extLst>
      <p:ext uri="{BB962C8B-B14F-4D97-AF65-F5344CB8AC3E}">
        <p14:creationId xmlns:p14="http://schemas.microsoft.com/office/powerpoint/2010/main" val="402086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544888DF-6251-4C13-99A0-836E3D09225D}" type="datetimeFigureOut">
              <a:rPr lang="ru-RU"/>
              <a:pPr>
                <a:defRPr/>
              </a:pPr>
              <a:t>02.10.2016</a:t>
            </a:fld>
            <a:endParaRPr lang="ru-RU" dirty="0"/>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E51DEBDF-CECD-450D-8586-1E59BB473F3D}" type="slidenum">
              <a:rPr lang="ru-RU"/>
              <a:pPr>
                <a:defRPr/>
              </a:pPr>
              <a:t>‹#›</a:t>
            </a:fld>
            <a:endParaRPr lang="ru-RU" dirty="0"/>
          </a:p>
        </p:txBody>
      </p:sp>
    </p:spTree>
    <p:extLst>
      <p:ext uri="{BB962C8B-B14F-4D97-AF65-F5344CB8AC3E}">
        <p14:creationId xmlns:p14="http://schemas.microsoft.com/office/powerpoint/2010/main" val="6236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C65ECD56-CC66-4D89-9605-E581D1443726}" type="datetimeFigureOut">
              <a:rPr lang="ru-RU"/>
              <a:pPr>
                <a:defRPr/>
              </a:pPr>
              <a:t>02.10.2016</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D77E8B1F-8418-4747-BF80-4830AC9E0A3C}" type="slidenum">
              <a:rPr lang="ru-RU"/>
              <a:pPr>
                <a:defRPr/>
              </a:pPr>
              <a:t>‹#›</a:t>
            </a:fld>
            <a:endParaRPr lang="ru-RU" dirty="0"/>
          </a:p>
        </p:txBody>
      </p:sp>
    </p:spTree>
    <p:extLst>
      <p:ext uri="{BB962C8B-B14F-4D97-AF65-F5344CB8AC3E}">
        <p14:creationId xmlns:p14="http://schemas.microsoft.com/office/powerpoint/2010/main" val="258479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669E82BF-03FB-4F87-8DFF-96FE2F6CE8DE}" type="datetimeFigureOut">
              <a:rPr lang="ru-RU"/>
              <a:pPr>
                <a:defRPr/>
              </a:pPr>
              <a:t>02.10.2016</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56413C2-CD30-4565-BD91-397800D537CD}" type="slidenum">
              <a:rPr lang="ru-RU"/>
              <a:pPr>
                <a:defRPr/>
              </a:pPr>
              <a:t>‹#›</a:t>
            </a:fld>
            <a:endParaRPr lang="ru-RU" dirty="0"/>
          </a:p>
        </p:txBody>
      </p:sp>
    </p:spTree>
    <p:extLst>
      <p:ext uri="{BB962C8B-B14F-4D97-AF65-F5344CB8AC3E}">
        <p14:creationId xmlns:p14="http://schemas.microsoft.com/office/powerpoint/2010/main" val="386944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95E6DAD0-65FB-49CF-9E7B-F9404D01B45F}" type="datetimeFigureOut">
              <a:rPr lang="ru-RU"/>
              <a:pPr>
                <a:defRPr/>
              </a:pPr>
              <a:t>02.10.2016</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B3F044EE-C6B8-47DE-BD2C-438A314588DF}" type="slidenum">
              <a:rPr lang="ru-RU"/>
              <a:pPr>
                <a:defRPr/>
              </a:pPr>
              <a:t>‹#›</a:t>
            </a:fld>
            <a:endParaRPr lang="ru-RU" dirty="0"/>
          </a:p>
        </p:txBody>
      </p:sp>
    </p:spTree>
    <p:extLst>
      <p:ext uri="{BB962C8B-B14F-4D97-AF65-F5344CB8AC3E}">
        <p14:creationId xmlns:p14="http://schemas.microsoft.com/office/powerpoint/2010/main" val="254976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6369DE41-4BCC-4B49-824B-789EFAC94038}" type="datetimeFigureOut">
              <a:rPr lang="ru-RU"/>
              <a:pPr>
                <a:defRPr/>
              </a:pPr>
              <a:t>02.10.2016</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3301DC7-10C5-447E-8739-BB49F8DC7015}"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9"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hyperlink" Target="http://www.encyclopaedia-russia.ru/document/goroda/2011-1-6/angorsk/03_big.jpg" TargetMode="Externa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encyclopaedia-russia.ru/document/goroda/2011-1-6/angorsk/03_big.jpg" TargetMode="Externa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63680" y="476672"/>
            <a:ext cx="2880320" cy="1470025"/>
          </a:xfrm>
        </p:spPr>
        <p:txBody>
          <a:bodyPr>
            <a:noAutofit/>
          </a:bodyPr>
          <a:lstStyle/>
          <a:p>
            <a:pPr algn="l" eaLnBrk="1" fontAlgn="auto" hangingPunct="1">
              <a:spcAft>
                <a:spcPts val="0"/>
              </a:spcAft>
              <a:defRPr/>
            </a:pPr>
            <a:r>
              <a:rPr lang="ru-RU" sz="2800" i="1" dirty="0" smtClean="0">
                <a:solidFill>
                  <a:srgbClr val="FF0000"/>
                </a:solidFill>
                <a:latin typeface="Arial Black" pitchFamily="34" charset="0"/>
                <a:cs typeface="Arial" pitchFamily="34" charset="0"/>
              </a:rPr>
              <a:t>Ангарск</a:t>
            </a:r>
            <a:br>
              <a:rPr lang="ru-RU" sz="2800" i="1" dirty="0" smtClean="0">
                <a:solidFill>
                  <a:srgbClr val="FF0000"/>
                </a:solidFill>
                <a:latin typeface="Arial Black" pitchFamily="34" charset="0"/>
                <a:cs typeface="Arial" pitchFamily="34" charset="0"/>
              </a:rPr>
            </a:br>
            <a:r>
              <a:rPr lang="ru-RU" sz="2800" i="1" dirty="0" smtClean="0">
                <a:solidFill>
                  <a:srgbClr val="FF0000"/>
                </a:solidFill>
                <a:latin typeface="Arial Black" pitchFamily="34" charset="0"/>
                <a:cs typeface="Arial" pitchFamily="34" charset="0"/>
              </a:rPr>
              <a:t>Любимый</a:t>
            </a:r>
            <a:br>
              <a:rPr lang="ru-RU" sz="2800" i="1" dirty="0" smtClean="0">
                <a:solidFill>
                  <a:srgbClr val="FF0000"/>
                </a:solidFill>
                <a:latin typeface="Arial Black" pitchFamily="34" charset="0"/>
                <a:cs typeface="Arial" pitchFamily="34" charset="0"/>
              </a:rPr>
            </a:br>
            <a:r>
              <a:rPr lang="ru-RU" sz="2800" i="1" dirty="0" smtClean="0">
                <a:solidFill>
                  <a:srgbClr val="FF0000"/>
                </a:solidFill>
                <a:latin typeface="Arial Black" pitchFamily="34" charset="0"/>
                <a:cs typeface="Arial" pitchFamily="34" charset="0"/>
              </a:rPr>
              <a:t>Город.</a:t>
            </a:r>
            <a:endParaRPr lang="ru-RU" sz="2800" i="1" dirty="0">
              <a:solidFill>
                <a:srgbClr val="FF0000"/>
              </a:solidFill>
              <a:latin typeface="Arial Black" pitchFamily="34" charset="0"/>
              <a:cs typeface="Arial" pitchFamily="34" charset="0"/>
            </a:endParaRPr>
          </a:p>
        </p:txBody>
      </p:sp>
      <p:graphicFrame>
        <p:nvGraphicFramePr>
          <p:cNvPr id="5" name="Таблица 4"/>
          <p:cNvGraphicFramePr>
            <a:graphicFrameLocks noGrp="1"/>
          </p:cNvGraphicFramePr>
          <p:nvPr/>
        </p:nvGraphicFramePr>
        <p:xfrm>
          <a:off x="2476500" y="3340100"/>
          <a:ext cx="4189413" cy="176722"/>
        </p:xfrm>
        <a:graphic>
          <a:graphicData uri="http://schemas.openxmlformats.org/drawingml/2006/table">
            <a:tbl>
              <a:tblPr/>
              <a:tblGrid>
                <a:gridCol w="1561982"/>
                <a:gridCol w="2627431"/>
              </a:tblGrid>
              <a:tr h="176213">
                <a:tc>
                  <a:txBody>
                    <a:bodyPr/>
                    <a:lstStyle/>
                    <a:p>
                      <a:pPr algn="ctr">
                        <a:lnSpc>
                          <a:spcPct val="115000"/>
                        </a:lnSpc>
                        <a:spcAft>
                          <a:spcPts val="0"/>
                        </a:spcAft>
                      </a:pPr>
                      <a:endParaRPr lang="ru-RU" sz="900" dirty="0">
                        <a:solidFill>
                          <a:srgbClr val="000000"/>
                        </a:solidFill>
                        <a:latin typeface="Tahoma"/>
                        <a:ea typeface="Times New Roman"/>
                        <a:cs typeface="Times New Roman"/>
                      </a:endParaRPr>
                    </a:p>
                  </a:txBody>
                  <a:tcPr marL="9524" marR="9524" marT="9494" marB="9494" anchor="ctr">
                    <a:lnL>
                      <a:noFill/>
                    </a:lnL>
                    <a:lnR>
                      <a:noFill/>
                    </a:lnR>
                    <a:lnT>
                      <a:noFill/>
                    </a:lnT>
                    <a:lnB>
                      <a:noFill/>
                    </a:lnB>
                  </a:tcPr>
                </a:tc>
                <a:tc>
                  <a:txBody>
                    <a:bodyPr/>
                    <a:lstStyle/>
                    <a:p>
                      <a:pPr algn="ctr">
                        <a:lnSpc>
                          <a:spcPct val="115000"/>
                        </a:lnSpc>
                        <a:spcAft>
                          <a:spcPts val="0"/>
                        </a:spcAft>
                      </a:pPr>
                      <a:endParaRPr lang="ru-RU" sz="900" dirty="0">
                        <a:solidFill>
                          <a:srgbClr val="000000"/>
                        </a:solidFill>
                        <a:latin typeface="Tahoma"/>
                        <a:ea typeface="Times New Roman"/>
                        <a:cs typeface="Times New Roman"/>
                      </a:endParaRPr>
                    </a:p>
                  </a:txBody>
                  <a:tcPr marL="9524" marR="9524" marT="9494" marB="9494" anchor="ctr">
                    <a:lnL>
                      <a:noFill/>
                    </a:lnL>
                    <a:lnR>
                      <a:noFill/>
                    </a:lnR>
                    <a:lnT>
                      <a:noFill/>
                    </a:lnT>
                    <a:lnB>
                      <a:noFill/>
                    </a:lnB>
                  </a:tcPr>
                </a:tc>
              </a:tr>
            </a:tbl>
          </a:graphicData>
        </a:graphic>
      </p:graphicFrame>
      <p:pic>
        <p:nvPicPr>
          <p:cNvPr id="3078" name="Рисунок 1" descr="Флаг города Ангарс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05038"/>
            <a:ext cx="152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
          <p:cNvSpPr>
            <a:spLocks noChangeArrowheads="1"/>
          </p:cNvSpPr>
          <p:nvPr/>
        </p:nvSpPr>
        <p:spPr bwMode="auto">
          <a:xfrm>
            <a:off x="6156325" y="3581400"/>
            <a:ext cx="29876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i="1">
                <a:solidFill>
                  <a:srgbClr val="000000"/>
                </a:solidFill>
                <a:latin typeface="Tahoma" pitchFamily="34" charset="0"/>
                <a:ea typeface="Times New Roman" pitchFamily="18" charset="0"/>
                <a:cs typeface="Tahoma" pitchFamily="34" charset="0"/>
              </a:rPr>
              <a:t>Ангарск — один из лучших по уровню благоустройства в Восточной Сибири: в 2003 году город занял второе место в конкурсе на самый благоустроенный город России, а в 2005 и 2008-м — первое.</a:t>
            </a:r>
            <a:endParaRPr lang="ru-RU" altLang="ru-RU" i="1">
              <a:ea typeface="Times New Roman" pitchFamily="18" charset="0"/>
              <a:cs typeface="Tahoma" pitchFamily="34" charset="0"/>
            </a:endParaRPr>
          </a:p>
        </p:txBody>
      </p:sp>
      <p:pic>
        <p:nvPicPr>
          <p:cNvPr id="3080" name="Picture 10" descr="C:\Users\М.Видео\Desktop\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23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Подзаголовок 8"/>
          <p:cNvSpPr>
            <a:spLocks noGrp="1"/>
          </p:cNvSpPr>
          <p:nvPr>
            <p:ph type="subTitle" idx="1"/>
          </p:nvPr>
        </p:nvSpPr>
        <p:spPr>
          <a:xfrm>
            <a:off x="285750" y="5643563"/>
            <a:ext cx="4143375" cy="1000125"/>
          </a:xfrm>
        </p:spPr>
        <p:txBody>
          <a:bodyPr/>
          <a:lstStyle/>
          <a:p>
            <a:pPr eaLnBrk="1" hangingPunct="1"/>
            <a:r>
              <a:rPr lang="ru-RU" altLang="ru-RU" smtClean="0"/>
              <a:t>Воспитатель группы №8 Митина Г.В. </a:t>
            </a: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i="1" dirty="0" smtClean="0">
                <a:solidFill>
                  <a:schemeClr val="accent3">
                    <a:lumMod val="50000"/>
                  </a:schemeClr>
                </a:solidFill>
                <a:latin typeface="+mn-lt"/>
              </a:rPr>
              <a:t>Стадионы</a:t>
            </a:r>
            <a:br>
              <a:rPr lang="ru-RU" b="1" i="1" dirty="0" smtClean="0">
                <a:solidFill>
                  <a:schemeClr val="accent3">
                    <a:lumMod val="50000"/>
                  </a:schemeClr>
                </a:solidFill>
                <a:latin typeface="+mn-lt"/>
              </a:rPr>
            </a:br>
            <a:r>
              <a:rPr lang="ru-RU" dirty="0" smtClean="0"/>
              <a:t/>
            </a:r>
            <a:br>
              <a:rPr lang="ru-RU" dirty="0" smtClean="0"/>
            </a:br>
            <a:endParaRPr lang="ru-RU" dirty="0"/>
          </a:p>
        </p:txBody>
      </p:sp>
      <p:sp>
        <p:nvSpPr>
          <p:cNvPr id="3" name="Текст 2"/>
          <p:cNvSpPr>
            <a:spLocks noGrp="1"/>
          </p:cNvSpPr>
          <p:nvPr>
            <p:ph type="body" idx="2"/>
          </p:nvPr>
        </p:nvSpPr>
        <p:spPr/>
        <p:txBody>
          <a:bodyPr>
            <a:normAutofit fontScale="92500" lnSpcReduction="10000"/>
          </a:bodyPr>
          <a:lstStyle/>
          <a:p>
            <a:pPr eaLnBrk="1" fontAlgn="auto" hangingPunct="1">
              <a:spcAft>
                <a:spcPts val="0"/>
              </a:spcAft>
              <a:buClr>
                <a:schemeClr val="tx1">
                  <a:shade val="95000"/>
                </a:schemeClr>
              </a:buClr>
              <a:buFont typeface="Wingdings 2"/>
              <a:buNone/>
              <a:defRPr/>
            </a:pPr>
            <a:r>
              <a:rPr lang="ru-RU" sz="2400" dirty="0" smtClean="0">
                <a:solidFill>
                  <a:schemeClr val="accent5">
                    <a:lumMod val="50000"/>
                  </a:schemeClr>
                </a:solidFill>
              </a:rPr>
              <a:t>Центральный стадион «Ангара» (вмещает 20000 зрителей) футбол, легкая атлетика;</a:t>
            </a:r>
          </a:p>
          <a:p>
            <a:pPr eaLnBrk="1" fontAlgn="auto" hangingPunct="1">
              <a:spcAft>
                <a:spcPts val="0"/>
              </a:spcAft>
              <a:buClr>
                <a:schemeClr val="tx1">
                  <a:shade val="95000"/>
                </a:schemeClr>
              </a:buClr>
              <a:buFont typeface="Wingdings 2"/>
              <a:buNone/>
              <a:defRPr/>
            </a:pPr>
            <a:r>
              <a:rPr lang="ru-RU" sz="2400" dirty="0" smtClean="0">
                <a:solidFill>
                  <a:schemeClr val="accent5">
                    <a:lumMod val="50000"/>
                  </a:schemeClr>
                </a:solidFill>
              </a:rPr>
              <a:t>Арена Ермак </a:t>
            </a:r>
          </a:p>
          <a:p>
            <a:pPr eaLnBrk="1" fontAlgn="auto" hangingPunct="1">
              <a:spcAft>
                <a:spcPts val="0"/>
              </a:spcAft>
              <a:buClr>
                <a:schemeClr val="tx1">
                  <a:shade val="95000"/>
                </a:schemeClr>
              </a:buClr>
              <a:buFont typeface="Wingdings 2"/>
              <a:buNone/>
              <a:defRPr/>
            </a:pPr>
            <a:r>
              <a:rPr lang="ru-RU" sz="2400" dirty="0" smtClean="0">
                <a:solidFill>
                  <a:schemeClr val="accent5">
                    <a:lumMod val="50000"/>
                  </a:schemeClr>
                </a:solidFill>
              </a:rPr>
              <a:t>хоккей, фигурное катание, включает в себя:</a:t>
            </a:r>
          </a:p>
          <a:p>
            <a:pPr eaLnBrk="1" fontAlgn="auto" hangingPunct="1">
              <a:spcAft>
                <a:spcPts val="0"/>
              </a:spcAft>
              <a:buClr>
                <a:schemeClr val="tx1">
                  <a:shade val="95000"/>
                </a:schemeClr>
              </a:buClr>
              <a:buFont typeface="Wingdings 2"/>
              <a:buNone/>
              <a:defRPr/>
            </a:pPr>
            <a:r>
              <a:rPr lang="ru-RU" sz="2400" dirty="0" smtClean="0">
                <a:solidFill>
                  <a:schemeClr val="accent5">
                    <a:lumMod val="50000"/>
                  </a:schemeClr>
                </a:solidFill>
              </a:rPr>
              <a:t>Большая арена-</a:t>
            </a:r>
          </a:p>
          <a:p>
            <a:pPr eaLnBrk="1" fontAlgn="auto" hangingPunct="1">
              <a:spcAft>
                <a:spcPts val="0"/>
              </a:spcAft>
              <a:buClr>
                <a:schemeClr val="tx1">
                  <a:shade val="95000"/>
                </a:schemeClr>
              </a:buClr>
              <a:buFont typeface="Wingdings 2"/>
              <a:buNone/>
              <a:defRPr/>
            </a:pPr>
            <a:r>
              <a:rPr lang="ru-RU" sz="2400" dirty="0" smtClean="0">
                <a:solidFill>
                  <a:schemeClr val="accent5">
                    <a:lumMod val="50000"/>
                  </a:schemeClr>
                </a:solidFill>
              </a:rPr>
              <a:t>7000 зрителей,</a:t>
            </a:r>
          </a:p>
          <a:p>
            <a:pPr eaLnBrk="1" fontAlgn="auto" hangingPunct="1">
              <a:spcAft>
                <a:spcPts val="0"/>
              </a:spcAft>
              <a:buClr>
                <a:schemeClr val="tx1">
                  <a:shade val="95000"/>
                </a:schemeClr>
              </a:buClr>
              <a:buFont typeface="Wingdings 2"/>
              <a:buNone/>
              <a:defRPr/>
            </a:pPr>
            <a:r>
              <a:rPr lang="ru-RU" sz="2400" dirty="0" smtClean="0">
                <a:solidFill>
                  <a:schemeClr val="accent5">
                    <a:lumMod val="50000"/>
                  </a:schemeClr>
                </a:solidFill>
              </a:rPr>
              <a:t>Малая арена-</a:t>
            </a:r>
          </a:p>
          <a:p>
            <a:pPr eaLnBrk="1" fontAlgn="auto" hangingPunct="1">
              <a:spcAft>
                <a:spcPts val="0"/>
              </a:spcAft>
              <a:buClr>
                <a:schemeClr val="tx1">
                  <a:shade val="95000"/>
                </a:schemeClr>
              </a:buClr>
              <a:buFont typeface="Wingdings 2"/>
              <a:buNone/>
              <a:defRPr/>
            </a:pPr>
            <a:r>
              <a:rPr lang="ru-RU" sz="2400" dirty="0" smtClean="0">
                <a:solidFill>
                  <a:schemeClr val="accent5">
                    <a:lumMod val="50000"/>
                  </a:schemeClr>
                </a:solidFill>
              </a:rPr>
              <a:t>1500 зрителей.</a:t>
            </a:r>
          </a:p>
          <a:p>
            <a:pPr eaLnBrk="1" fontAlgn="auto" hangingPunct="1">
              <a:spcAft>
                <a:spcPts val="0"/>
              </a:spcAft>
              <a:buClr>
                <a:schemeClr val="tx1">
                  <a:shade val="95000"/>
                </a:schemeClr>
              </a:buClr>
              <a:buFont typeface="Wingdings 2"/>
              <a:buNone/>
              <a:defRPr/>
            </a:pPr>
            <a:endParaRPr lang="ru-RU" dirty="0"/>
          </a:p>
        </p:txBody>
      </p:sp>
      <p:pic>
        <p:nvPicPr>
          <p:cNvPr id="12292" name="Рисунок 40" descr="http://mediakvartal.ru/uploads/posts/2015-05/1430803600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813" y="260350"/>
            <a:ext cx="42084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Рисунок 43" descr="http://photos.wikimapia.org/p/00/04/66/66/19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29000"/>
            <a:ext cx="5616575"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G:\1346755280_b_kak-dela-khk-ermak-angarsk.jpg"/>
          <p:cNvPicPr>
            <a:picLocks noChangeAspect="1" noChangeArrowheads="1"/>
          </p:cNvPicPr>
          <p:nvPr/>
        </p:nvPicPr>
        <p:blipFill>
          <a:blip r:embed="rId4"/>
          <a:srcRect/>
          <a:stretch>
            <a:fillRect/>
          </a:stretch>
        </p:blipFill>
        <p:spPr bwMode="auto">
          <a:xfrm>
            <a:off x="3348038" y="2349500"/>
            <a:ext cx="3417887" cy="1836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37" descr="http://memory-map.prosv.ru/memorials/00/03/33/8/79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916113"/>
            <a:ext cx="7343775"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077640" y="620688"/>
            <a:ext cx="6375976"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Музей </a:t>
            </a: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Победы</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i="1" dirty="0" smtClean="0">
                <a:solidFill>
                  <a:schemeClr val="accent6">
                    <a:lumMod val="60000"/>
                    <a:lumOff val="40000"/>
                  </a:schemeClr>
                </a:solidFill>
              </a:rPr>
              <a:t>Воинская часть</a:t>
            </a:r>
            <a:endParaRPr lang="ru-RU" i="1" dirty="0">
              <a:solidFill>
                <a:schemeClr val="accent6">
                  <a:lumMod val="60000"/>
                  <a:lumOff val="40000"/>
                </a:schemeClr>
              </a:solidFill>
            </a:endParaRPr>
          </a:p>
        </p:txBody>
      </p:sp>
      <p:sp>
        <p:nvSpPr>
          <p:cNvPr id="14339" name="Содержимое 2"/>
          <p:cNvSpPr>
            <a:spLocks noGrp="1"/>
          </p:cNvSpPr>
          <p:nvPr>
            <p:ph sz="half" idx="1"/>
          </p:nvPr>
        </p:nvSpPr>
        <p:spPr/>
        <p:txBody>
          <a:bodyPr/>
          <a:lstStyle/>
          <a:p>
            <a:pPr eaLnBrk="1" hangingPunct="1"/>
            <a:endParaRPr lang="ru-RU" altLang="ru-RU" smtClean="0"/>
          </a:p>
        </p:txBody>
      </p:sp>
      <p:pic>
        <p:nvPicPr>
          <p:cNvPr id="14340"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1268413"/>
            <a:ext cx="8218487" cy="5256212"/>
          </a:xfr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eaLnBrk="1" hangingPunct="1">
              <a:defRPr/>
            </a:pPr>
            <a:r>
              <a:rPr lang="ru-RU" dirty="0" smtClean="0"/>
              <a:t>Памятники нашего города</a:t>
            </a:r>
            <a:endParaRPr lang="ru-RU" dirty="0"/>
          </a:p>
        </p:txBody>
      </p:sp>
      <p:pic>
        <p:nvPicPr>
          <p:cNvPr id="15363" name="Picture 2" descr="C:\Users\М.Видео\Desktop\9395233906_35ceb43fb2_o.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57188" y="1357313"/>
            <a:ext cx="8429625" cy="4960937"/>
          </a:xfr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eaLnBrk="1" hangingPunct="1">
              <a:defRPr/>
            </a:pPr>
            <a:r>
              <a:rPr lang="ru-RU" dirty="0" smtClean="0"/>
              <a:t>Памятники нашего города</a:t>
            </a:r>
            <a:endParaRPr lang="ru-RU" dirty="0"/>
          </a:p>
        </p:txBody>
      </p:sp>
      <p:pic>
        <p:nvPicPr>
          <p:cNvPr id="16387" name="Picture 2" descr="C:\Users\М.Видео\Desktop\IMG_164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8625" y="1500188"/>
            <a:ext cx="2995613" cy="4525962"/>
          </a:xfrm>
          <a:noFill/>
        </p:spPr>
      </p:pic>
      <p:pic>
        <p:nvPicPr>
          <p:cNvPr id="16388" name="Picture 3" descr="C:\Users\М.Видео\Desktop\huge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2857500"/>
            <a:ext cx="49784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eaLnBrk="1" hangingPunct="1">
              <a:defRPr/>
            </a:pPr>
            <a:r>
              <a:rPr lang="ru-RU" dirty="0" smtClean="0"/>
              <a:t>Памятники нашего города</a:t>
            </a:r>
            <a:endParaRPr lang="ru-RU" dirty="0"/>
          </a:p>
        </p:txBody>
      </p:sp>
      <p:pic>
        <p:nvPicPr>
          <p:cNvPr id="17411" name="Picture 2" descr="C:\Users\М.Видео\Desktop\38339702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8625" y="2071688"/>
            <a:ext cx="4038600" cy="3028950"/>
          </a:xfrm>
          <a:noFill/>
        </p:spPr>
      </p:pic>
      <p:pic>
        <p:nvPicPr>
          <p:cNvPr id="17412" name="Picture 3" descr="C:\Users\М.Видео\Desktop\politkatorgan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3286125"/>
            <a:ext cx="4098925" cy="3071813"/>
          </a:xfr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eaLnBrk="1" hangingPunct="1">
              <a:defRPr/>
            </a:pPr>
            <a:r>
              <a:rPr lang="ru-RU" dirty="0" smtClean="0"/>
              <a:t>Памятники нашего города</a:t>
            </a:r>
            <a:endParaRPr lang="ru-RU" dirty="0"/>
          </a:p>
        </p:txBody>
      </p:sp>
      <p:pic>
        <p:nvPicPr>
          <p:cNvPr id="18435" name="Picture 5" descr="C:\Users\М.Видео\Desktop\0_75f68_56e8da16_X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0063" y="1571625"/>
            <a:ext cx="4038600" cy="2660650"/>
          </a:xfrm>
          <a:noFill/>
        </p:spPr>
      </p:pic>
      <p:pic>
        <p:nvPicPr>
          <p:cNvPr id="18436" name="Picture 6" descr="C:\Users\М.Видео\Desktop\___________.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500188"/>
            <a:ext cx="4038600" cy="2574925"/>
          </a:xfrm>
          <a:noFill/>
        </p:spPr>
      </p:pic>
      <p:pic>
        <p:nvPicPr>
          <p:cNvPr id="18437" name="Picture 7" descr="C:\Users\М.Видео\Desktop\1256570306_pamyatnik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057650"/>
            <a:ext cx="4191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eaLnBrk="1" hangingPunct="1">
              <a:defRPr/>
            </a:pPr>
            <a:r>
              <a:rPr lang="ru-RU" dirty="0" smtClean="0"/>
              <a:t>Памятники нашего города</a:t>
            </a:r>
            <a:endParaRPr lang="ru-RU" dirty="0"/>
          </a:p>
        </p:txBody>
      </p:sp>
      <p:pic>
        <p:nvPicPr>
          <p:cNvPr id="19459" name="Picture 2" descr="C:\Users\М.Видео\Desktop\71398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214438"/>
            <a:ext cx="4000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descr="C:\Users\М.Видео\Desktop\get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222625"/>
            <a:ext cx="485775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646238" y="692150"/>
          <a:ext cx="5851525" cy="5975351"/>
        </p:xfrm>
        <a:graphic>
          <a:graphicData uri="http://schemas.openxmlformats.org/drawingml/2006/table">
            <a:tbl>
              <a:tblPr/>
              <a:tblGrid>
                <a:gridCol w="417512"/>
                <a:gridCol w="417513"/>
                <a:gridCol w="419100"/>
                <a:gridCol w="417512"/>
                <a:gridCol w="417513"/>
                <a:gridCol w="419100"/>
                <a:gridCol w="417512"/>
                <a:gridCol w="417513"/>
                <a:gridCol w="419100"/>
                <a:gridCol w="417512"/>
                <a:gridCol w="417513"/>
                <a:gridCol w="419100"/>
                <a:gridCol w="417512"/>
                <a:gridCol w="417513"/>
              </a:tblGrid>
              <a:tr h="360363">
                <a:tc gridSpan="14">
                  <a:txBody>
                    <a:bodyPr/>
                    <a:lstStyle/>
                    <a:p>
                      <a:pPr marL="28575" marR="0" lvl="0" indent="0" algn="ctr" defTabSz="914400" rtl="0" eaLnBrk="1" fontAlgn="base" latinLnBrk="0" hangingPunct="1">
                        <a:lnSpc>
                          <a:spcPct val="115000"/>
                        </a:lnSpc>
                        <a:spcBef>
                          <a:spcPts val="225"/>
                        </a:spcBef>
                        <a:spcAft>
                          <a:spcPts val="225"/>
                        </a:spcAft>
                        <a:buClrTx/>
                        <a:buSzTx/>
                        <a:buFontTx/>
                        <a:buNone/>
                        <a:tabLst/>
                      </a:pPr>
                      <a:r>
                        <a:rPr kumimoji="0" lang="ru-RU" sz="900" b="1" i="0" u="none" strike="noStrike" cap="none" normalizeH="0" baseline="0" smtClean="0">
                          <a:ln>
                            <a:noFill/>
                          </a:ln>
                          <a:solidFill>
                            <a:srgbClr val="FFFFFF"/>
                          </a:solidFill>
                          <a:effectLst/>
                          <a:latin typeface="Tahoma" pitchFamily="34" charset="0"/>
                          <a:cs typeface="Times New Roman" pitchFamily="18" charset="0"/>
                        </a:rPr>
                        <a:t>Климат Ангарска</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solidFill>
                      <a:srgbClr val="CC0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1038">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Показатель</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Янв</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Фев</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Мар</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Апр</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Май</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Июн</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Июл</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Авг</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Сен</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Окт</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Ноя</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Дек</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Год</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Средний максимум, °C</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Средний минимум, °C</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Норма осадков, мм</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471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3"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41" name="Picture 119" descr="C:\Users\М.Видео\Desktop\hram_svyatoy_troitsy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857250"/>
            <a:ext cx="814387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6"/>
          <p:cNvSpPr>
            <a:spLocks noGrp="1"/>
          </p:cNvSpPr>
          <p:nvPr>
            <p:ph type="ctrTitle"/>
          </p:nvPr>
        </p:nvSpPr>
        <p:spPr>
          <a:xfrm>
            <a:off x="422030" y="0"/>
            <a:ext cx="8229600" cy="714356"/>
          </a:xfrm>
        </p:spPr>
        <p:txBody>
          <a:bodyPr>
            <a:normAutofit fontScale="90000"/>
          </a:bodyPr>
          <a:lstStyle/>
          <a:p>
            <a:pPr eaLnBrk="1" hangingPunct="1">
              <a:defRPr/>
            </a:pPr>
            <a:r>
              <a:rPr lang="ru-RU" dirty="0" smtClean="0">
                <a:solidFill>
                  <a:srgbClr val="00421E"/>
                </a:solidFill>
              </a:rPr>
              <a:t>Кафедральный собор</a:t>
            </a:r>
            <a:endParaRPr lang="ru-RU" dirty="0">
              <a:solidFill>
                <a:srgbClr val="00421E"/>
              </a:solidFill>
            </a:endParaRPr>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646238" y="692150"/>
          <a:ext cx="5851525" cy="5975351"/>
        </p:xfrm>
        <a:graphic>
          <a:graphicData uri="http://schemas.openxmlformats.org/drawingml/2006/table">
            <a:tbl>
              <a:tblPr/>
              <a:tblGrid>
                <a:gridCol w="417512"/>
                <a:gridCol w="417513"/>
                <a:gridCol w="419100"/>
                <a:gridCol w="417512"/>
                <a:gridCol w="417513"/>
                <a:gridCol w="419100"/>
                <a:gridCol w="417512"/>
                <a:gridCol w="417513"/>
                <a:gridCol w="419100"/>
                <a:gridCol w="417512"/>
                <a:gridCol w="417513"/>
                <a:gridCol w="419100"/>
                <a:gridCol w="417512"/>
                <a:gridCol w="417513"/>
              </a:tblGrid>
              <a:tr h="360363">
                <a:tc gridSpan="14">
                  <a:txBody>
                    <a:bodyPr/>
                    <a:lstStyle/>
                    <a:p>
                      <a:pPr marL="28575" marR="0" lvl="0" indent="0" algn="ctr" defTabSz="914400" rtl="0" eaLnBrk="1" fontAlgn="base" latinLnBrk="0" hangingPunct="1">
                        <a:lnSpc>
                          <a:spcPct val="115000"/>
                        </a:lnSpc>
                        <a:spcBef>
                          <a:spcPts val="225"/>
                        </a:spcBef>
                        <a:spcAft>
                          <a:spcPts val="225"/>
                        </a:spcAft>
                        <a:buClrTx/>
                        <a:buSzTx/>
                        <a:buFontTx/>
                        <a:buNone/>
                        <a:tabLst/>
                      </a:pPr>
                      <a:r>
                        <a:rPr kumimoji="0" lang="ru-RU" sz="900" b="1" i="0" u="none" strike="noStrike" cap="none" normalizeH="0" baseline="0" smtClean="0">
                          <a:ln>
                            <a:noFill/>
                          </a:ln>
                          <a:solidFill>
                            <a:srgbClr val="FFFFFF"/>
                          </a:solidFill>
                          <a:effectLst/>
                          <a:latin typeface="Tahoma" pitchFamily="34" charset="0"/>
                          <a:cs typeface="Times New Roman" pitchFamily="18" charset="0"/>
                        </a:rPr>
                        <a:t>Климат Ангарска</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solidFill>
                      <a:srgbClr val="CC0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1038">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Показатель</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Янв</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Фев</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Мар</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Апр</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Май</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Июн</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Июл</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Авг</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Сен</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Окт</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Ноя</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Дек</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Год</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Средний максимум, °C</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Средний минимум, °C</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Норма осадков, мм</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471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3"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1565" name="Picture 2" descr="C:\Users\М.Видео\Desktop\122084431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788988"/>
            <a:ext cx="8091488" cy="60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5"/>
          <p:cNvSpPr>
            <a:spLocks noGrp="1"/>
          </p:cNvSpPr>
          <p:nvPr>
            <p:ph type="ctrTitle"/>
          </p:nvPr>
        </p:nvSpPr>
        <p:spPr>
          <a:xfrm>
            <a:off x="422030" y="0"/>
            <a:ext cx="8229600" cy="714356"/>
          </a:xfrm>
        </p:spPr>
        <p:txBody>
          <a:bodyPr>
            <a:normAutofit fontScale="90000"/>
          </a:bodyPr>
          <a:lstStyle/>
          <a:p>
            <a:pPr eaLnBrk="1" hangingPunct="1">
              <a:defRPr/>
            </a:pPr>
            <a:r>
              <a:rPr lang="ru-RU" dirty="0" smtClean="0">
                <a:solidFill>
                  <a:srgbClr val="00B050"/>
                </a:solidFill>
              </a:rPr>
              <a:t>Улицы нашего города</a:t>
            </a:r>
            <a:endParaRPr lang="ru-RU" dirty="0">
              <a:solidFill>
                <a:srgbClr val="00B050"/>
              </a:solidFill>
            </a:endParaRP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Прямоугольник 2"/>
          <p:cNvSpPr/>
          <p:nvPr/>
        </p:nvSpPr>
        <p:spPr>
          <a:xfrm>
            <a:off x="0" y="733425"/>
            <a:ext cx="4572000" cy="6124575"/>
          </a:xfrm>
          <a:prstGeom prst="rect">
            <a:avLst/>
          </a:prstGeom>
        </p:spPr>
        <p:txBody>
          <a:bodyPr>
            <a:spAutoFit/>
          </a:bodyPr>
          <a:lstStyle/>
          <a:p>
            <a:pPr algn="ctr" fontAlgn="auto">
              <a:spcBef>
                <a:spcPts val="0"/>
              </a:spcBef>
              <a:spcAft>
                <a:spcPts val="0"/>
              </a:spcAft>
              <a:defRPr/>
            </a:pPr>
            <a:r>
              <a:rPr lang="ru-RU" sz="2800" b="1" i="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Ангарск расположен на юге Иркутской области, в междуречье Ангары, </a:t>
            </a:r>
            <a:r>
              <a:rPr lang="ru-RU" sz="2800" b="1" i="1" dirty="0" err="1">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Китоя</a:t>
            </a:r>
            <a:r>
              <a:rPr lang="ru-RU" sz="2800" b="1" i="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и </a:t>
            </a:r>
            <a:r>
              <a:rPr lang="ru-RU" sz="2800" b="1" i="1" dirty="0" err="1">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Еловки</a:t>
            </a:r>
            <a:r>
              <a:rPr lang="ru-RU" sz="2800" b="1" i="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Ангарск находится на расстоянии 5150 км от Москвы, 46 км от Иркутска, в 117 км от озера Байкал. Является городом областного уровня (подчинения) и административным центром Ангарского района. Занимает площадь 294 км² (21 тыс. га).. </a:t>
            </a:r>
          </a:p>
        </p:txBody>
      </p:sp>
      <p:pic>
        <p:nvPicPr>
          <p:cNvPr id="4" name="Picture 2" descr="G:\m25405n.gif"/>
          <p:cNvPicPr>
            <a:picLocks noChangeAspect="1" noChangeArrowheads="1"/>
          </p:cNvPicPr>
          <p:nvPr/>
        </p:nvPicPr>
        <p:blipFill>
          <a:blip r:embed="rId3"/>
          <a:srcRect l="18584" r="19026"/>
          <a:stretch>
            <a:fillRect/>
          </a:stretch>
        </p:blipFill>
        <p:spPr bwMode="auto">
          <a:xfrm>
            <a:off x="4932363" y="981075"/>
            <a:ext cx="3783012" cy="561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58224" y="0"/>
            <a:ext cx="8705652" cy="830997"/>
          </a:xfrm>
          <a:prstGeom prst="rect">
            <a:avLst/>
          </a:prstGeom>
          <a:noFill/>
        </p:spPr>
        <p:txBody>
          <a:bodyPr wrap="none">
            <a:spAutoFit/>
          </a:bodyPr>
          <a:lstStyle/>
          <a:p>
            <a:pPr algn="ctr" fontAlgn="auto">
              <a:spcBef>
                <a:spcPts val="0"/>
              </a:spcBef>
              <a:spcAft>
                <a:spcPts val="0"/>
              </a:spcAft>
              <a:defRPr/>
            </a:pPr>
            <a:r>
              <a:rPr lang="ru-R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Географическое расположение</a:t>
            </a: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646238" y="692150"/>
          <a:ext cx="5851525" cy="5975351"/>
        </p:xfrm>
        <a:graphic>
          <a:graphicData uri="http://schemas.openxmlformats.org/drawingml/2006/table">
            <a:tbl>
              <a:tblPr/>
              <a:tblGrid>
                <a:gridCol w="417512"/>
                <a:gridCol w="417513"/>
                <a:gridCol w="419100"/>
                <a:gridCol w="417512"/>
                <a:gridCol w="417513"/>
                <a:gridCol w="419100"/>
                <a:gridCol w="417512"/>
                <a:gridCol w="417513"/>
                <a:gridCol w="419100"/>
                <a:gridCol w="417512"/>
                <a:gridCol w="417513"/>
                <a:gridCol w="419100"/>
                <a:gridCol w="417512"/>
                <a:gridCol w="417513"/>
              </a:tblGrid>
              <a:tr h="360363">
                <a:tc gridSpan="14">
                  <a:txBody>
                    <a:bodyPr/>
                    <a:lstStyle/>
                    <a:p>
                      <a:pPr marL="28575" marR="0" lvl="0" indent="0" algn="ctr" defTabSz="914400" rtl="0" eaLnBrk="1" fontAlgn="base" latinLnBrk="0" hangingPunct="1">
                        <a:lnSpc>
                          <a:spcPct val="115000"/>
                        </a:lnSpc>
                        <a:spcBef>
                          <a:spcPts val="225"/>
                        </a:spcBef>
                        <a:spcAft>
                          <a:spcPts val="225"/>
                        </a:spcAft>
                        <a:buClrTx/>
                        <a:buSzTx/>
                        <a:buFontTx/>
                        <a:buNone/>
                        <a:tabLst/>
                      </a:pPr>
                      <a:r>
                        <a:rPr kumimoji="0" lang="ru-RU" sz="900" b="1" i="0" u="none" strike="noStrike" cap="none" normalizeH="0" baseline="0" smtClean="0">
                          <a:ln>
                            <a:noFill/>
                          </a:ln>
                          <a:solidFill>
                            <a:srgbClr val="FFFFFF"/>
                          </a:solidFill>
                          <a:effectLst/>
                          <a:latin typeface="Tahoma" pitchFamily="34" charset="0"/>
                          <a:cs typeface="Times New Roman" pitchFamily="18" charset="0"/>
                        </a:rPr>
                        <a:t>Климат Ангарска</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solidFill>
                      <a:srgbClr val="CC0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1038">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Показатель</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Янв</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Фев</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Мар</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Апр</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Май</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Июн</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Июл</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Авг</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Сен</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Окт</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Ноя</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Дек</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Год</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Средний максимум, °C</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Средний минимум, °C</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Норма осадков, мм</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471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3"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2589" name="Picture 2" descr="C:\Users\М.Видео\Desktop\hu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387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90" name="Picture 4" descr="C:\Users\М.Видео\Desktop\ab42b6caf97f106986830c086597a0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25" y="3359150"/>
            <a:ext cx="466407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G:\untitledгено.bmp"/>
          <p:cNvPicPr>
            <a:picLocks noChangeAspect="1" noChangeArrowheads="1"/>
          </p:cNvPicPr>
          <p:nvPr/>
        </p:nvPicPr>
        <p:blipFill>
          <a:blip r:embed="rId3"/>
          <a:srcRect/>
          <a:stretch>
            <a:fillRect/>
          </a:stretch>
        </p:blipFill>
        <p:spPr bwMode="auto">
          <a:xfrm>
            <a:off x="428625" y="428625"/>
            <a:ext cx="4857750" cy="3643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G:\karla.jpg"/>
          <p:cNvPicPr>
            <a:picLocks noChangeAspect="1" noChangeArrowheads="1"/>
          </p:cNvPicPr>
          <p:nvPr/>
        </p:nvPicPr>
        <p:blipFill>
          <a:blip r:embed="rId4"/>
          <a:srcRect/>
          <a:stretch>
            <a:fillRect/>
          </a:stretch>
        </p:blipFill>
        <p:spPr bwMode="auto">
          <a:xfrm>
            <a:off x="3857625" y="2857500"/>
            <a:ext cx="4953000" cy="371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646238" y="692150"/>
          <a:ext cx="5851525" cy="5975351"/>
        </p:xfrm>
        <a:graphic>
          <a:graphicData uri="http://schemas.openxmlformats.org/drawingml/2006/table">
            <a:tbl>
              <a:tblPr/>
              <a:tblGrid>
                <a:gridCol w="417512"/>
                <a:gridCol w="417513"/>
                <a:gridCol w="419100"/>
                <a:gridCol w="417512"/>
                <a:gridCol w="417513"/>
                <a:gridCol w="419100"/>
                <a:gridCol w="417512"/>
                <a:gridCol w="417513"/>
                <a:gridCol w="419100"/>
                <a:gridCol w="417512"/>
                <a:gridCol w="417513"/>
                <a:gridCol w="419100"/>
                <a:gridCol w="417512"/>
                <a:gridCol w="417513"/>
              </a:tblGrid>
              <a:tr h="360363">
                <a:tc gridSpan="14">
                  <a:txBody>
                    <a:bodyPr/>
                    <a:lstStyle/>
                    <a:p>
                      <a:pPr marL="28575" marR="0" lvl="0" indent="0" algn="ctr" defTabSz="914400" rtl="0" eaLnBrk="1" fontAlgn="base" latinLnBrk="0" hangingPunct="1">
                        <a:lnSpc>
                          <a:spcPct val="115000"/>
                        </a:lnSpc>
                        <a:spcBef>
                          <a:spcPts val="225"/>
                        </a:spcBef>
                        <a:spcAft>
                          <a:spcPts val="225"/>
                        </a:spcAft>
                        <a:buClrTx/>
                        <a:buSzTx/>
                        <a:buFontTx/>
                        <a:buNone/>
                        <a:tabLst/>
                      </a:pPr>
                      <a:r>
                        <a:rPr kumimoji="0" lang="ru-RU" sz="900" b="1" i="0" u="none" strike="noStrike" cap="none" normalizeH="0" baseline="0" smtClean="0">
                          <a:ln>
                            <a:noFill/>
                          </a:ln>
                          <a:solidFill>
                            <a:srgbClr val="FFFFFF"/>
                          </a:solidFill>
                          <a:effectLst/>
                          <a:latin typeface="Tahoma" pitchFamily="34" charset="0"/>
                          <a:cs typeface="Times New Roman" pitchFamily="18" charset="0"/>
                        </a:rPr>
                        <a:t>Климат Ангарска</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solidFill>
                      <a:srgbClr val="CC0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1038">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Показатель</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Янв</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Фев</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Мар</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Апр</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Май</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Июн</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Июл</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Авг</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Сен</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Окт</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Ноя</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Дек</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Год</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Средний максимум, °C</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Средний минимум, °C</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7</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−24</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r h="1644650">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1" i="0" u="none" strike="noStrike" cap="none" normalizeH="0" baseline="0" smtClean="0">
                          <a:ln>
                            <a:noFill/>
                          </a:ln>
                          <a:solidFill>
                            <a:srgbClr val="000000"/>
                          </a:solidFill>
                          <a:effectLst/>
                          <a:latin typeface="Tahoma" pitchFamily="34" charset="0"/>
                          <a:cs typeface="Times New Roman" pitchFamily="18" charset="0"/>
                        </a:rPr>
                        <a:t>Норма осадков, мм</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33</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62</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120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86</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50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30</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18</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19</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9525" marR="0" lvl="0" indent="0" algn="ctr" defTabSz="914400" rtl="0" eaLnBrk="1" fontAlgn="base" latinLnBrk="0" hangingPunct="1">
                        <a:lnSpc>
                          <a:spcPct val="115000"/>
                        </a:lnSpc>
                        <a:spcBef>
                          <a:spcPts val="75"/>
                        </a:spcBef>
                        <a:spcAft>
                          <a:spcPts val="75"/>
                        </a:spcAft>
                        <a:buClrTx/>
                        <a:buSzTx/>
                        <a:buFontTx/>
                        <a:buNone/>
                        <a:tabLst/>
                      </a:pPr>
                      <a:r>
                        <a:rPr kumimoji="0" lang="ru-RU" sz="900" b="0" i="0" u="none" strike="noStrike" cap="none" normalizeH="0" baseline="0" smtClean="0">
                          <a:ln>
                            <a:noFill/>
                          </a:ln>
                          <a:solidFill>
                            <a:srgbClr val="000000"/>
                          </a:solidFill>
                          <a:effectLst/>
                          <a:latin typeface="Tahoma" pitchFamily="34" charset="0"/>
                          <a:cs typeface="Times New Roman" pitchFamily="18" charset="0"/>
                        </a:rPr>
                        <a:t>471</a:t>
                      </a:r>
                      <a:endParaRPr kumimoji="0" lang="ru-RU" sz="1100" b="0" i="0" u="none" strike="noStrike" cap="none" normalizeH="0" baseline="0" smtClean="0">
                        <a:ln>
                          <a:noFill/>
                        </a:ln>
                        <a:solidFill>
                          <a:schemeClr val="tx1"/>
                        </a:solidFill>
                        <a:effectLst/>
                        <a:latin typeface="Calibri" pitchFamily="34" charset="0"/>
                        <a:cs typeface="Times New Roman" pitchFamily="18"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pic>
        <p:nvPicPr>
          <p:cNvPr id="3"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4637" name="Picture 2" descr="C:\Users\М.Видео\Desktop\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8"/>
            <a:ext cx="39052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8" name="Picture 3" descr="C:\Users\М.Видео\Desktop\18-520x3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3286125"/>
            <a:ext cx="4953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3" descr="G:\untitled.bmp"/>
          <p:cNvPicPr>
            <a:picLocks noChangeAspect="1" noChangeArrowheads="1"/>
          </p:cNvPicPr>
          <p:nvPr/>
        </p:nvPicPr>
        <p:blipFill>
          <a:blip r:embed="rId3"/>
          <a:srcRect/>
          <a:stretch>
            <a:fillRect/>
          </a:stretch>
        </p:blipFill>
        <p:spPr bwMode="auto">
          <a:xfrm>
            <a:off x="214313" y="2286000"/>
            <a:ext cx="6361112" cy="423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G:\romashka.jpg"/>
          <p:cNvPicPr>
            <a:picLocks noChangeAspect="1" noChangeArrowheads="1"/>
          </p:cNvPicPr>
          <p:nvPr/>
        </p:nvPicPr>
        <p:blipFill>
          <a:blip r:embed="rId4"/>
          <a:srcRect/>
          <a:stretch>
            <a:fillRect/>
          </a:stretch>
        </p:blipFill>
        <p:spPr bwMode="auto">
          <a:xfrm>
            <a:off x="3924300" y="0"/>
            <a:ext cx="4953000" cy="371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Admin\Рабочий стол\МОЙ город АНГАРСК\Зима\DSCN19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176463"/>
            <a:ext cx="446405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077113" y="404664"/>
            <a:ext cx="6812314" cy="923330"/>
          </a:xfrm>
          <a:prstGeom prst="rect">
            <a:avLst/>
          </a:prstGeom>
          <a:noFill/>
        </p:spPr>
        <p:txBody>
          <a:bodyPr wrap="none">
            <a:spAutoFit/>
          </a:bodyPr>
          <a:lstStyle/>
          <a:p>
            <a:pPr algn="ctr" fontAlgn="auto">
              <a:spcBef>
                <a:spcPts val="0"/>
              </a:spcBef>
              <a:spcAft>
                <a:spcPts val="0"/>
              </a:spcAft>
              <a:defRPr/>
            </a:pPr>
            <a:r>
              <a:rPr lang="ru-RU" sz="54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n-lt"/>
                <a:cs typeface="+mn-cs"/>
              </a:rPr>
              <a:t>Ангарский проспект.</a:t>
            </a:r>
          </a:p>
        </p:txBody>
      </p:sp>
      <p:sp>
        <p:nvSpPr>
          <p:cNvPr id="26628" name="Rectangle 1"/>
          <p:cNvSpPr>
            <a:spLocks noChangeArrowheads="1"/>
          </p:cNvSpPr>
          <p:nvPr/>
        </p:nvSpPr>
        <p:spPr bwMode="auto">
          <a:xfrm>
            <a:off x="4643438" y="1341438"/>
            <a:ext cx="4500562"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b="1">
                <a:solidFill>
                  <a:srgbClr val="000000"/>
                </a:solidFill>
                <a:latin typeface="Tahoma" pitchFamily="34" charset="0"/>
                <a:ea typeface="Times New Roman" pitchFamily="18" charset="0"/>
                <a:cs typeface="Tahoma" pitchFamily="34" charset="0"/>
              </a:rPr>
              <a:t>Ангарск</a:t>
            </a:r>
            <a:r>
              <a:rPr lang="ru-RU" altLang="ru-RU">
                <a:solidFill>
                  <a:srgbClr val="000000"/>
                </a:solidFill>
                <a:latin typeface="Tahoma" pitchFamily="34" charset="0"/>
                <a:ea typeface="Times New Roman" pitchFamily="18" charset="0"/>
                <a:cs typeface="Tahoma" pitchFamily="34" charset="0"/>
              </a:rPr>
              <a:t> — город в Иркутской области России, административный центр Ангарского района. Ангарское муниципальное образование расположено в юго-западной, наиболее освоенной и экономически развитой, части Иркутской области и граничит с Иркутским, Шелеховским и Усольским районами Иркутской области, Боханским районом Усть-Ордынского Бурятского округа.</a:t>
            </a:r>
            <a:endParaRPr lang="ru-RU" altLang="ru-RU">
              <a:ea typeface="Times New Roman" pitchFamily="18" charset="0"/>
              <a:cs typeface="Tahoma" pitchFamily="34" charset="0"/>
            </a:endParaRPr>
          </a:p>
        </p:txBody>
      </p:sp>
      <p:pic>
        <p:nvPicPr>
          <p:cNvPr id="26629" name="Рисунок 2" descr="Ангарский трамвай">
            <a:hlinkClick r:id="rId3" tooltip="&quot;Ангарский трамвай&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4437063"/>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Рабочий стол\МОЙ город АНГАРСК\Ангарск ночной\DSC_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6613"/>
            <a:ext cx="79216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91362" y="0"/>
            <a:ext cx="9241697" cy="923330"/>
          </a:xfrm>
          <a:prstGeom prst="rect">
            <a:avLst/>
          </a:prstGeom>
          <a:noFill/>
        </p:spPr>
        <p:txBody>
          <a:bodyPr wrap="none">
            <a:spAutoFit/>
          </a:bodyPr>
          <a:lstStyle/>
          <a:p>
            <a:pPr algn="ctr" fontAlgn="auto">
              <a:spcBef>
                <a:spcPts val="0"/>
              </a:spcBef>
              <a:spcAft>
                <a:spcPts val="0"/>
              </a:spcAft>
              <a:defRPr/>
            </a:pP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Кинотеатр «</a:t>
            </a:r>
            <a:r>
              <a:rPr lang="ru-RU" sz="54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n-lt"/>
                <a:cs typeface="+mn-cs"/>
              </a:rPr>
              <a:t>Мир</a:t>
            </a:r>
            <a:r>
              <a:rPr lang="en-US" sz="54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mn-lt"/>
                <a:cs typeface="+mn-cs"/>
              </a:rPr>
              <a:t>@max</a:t>
            </a:r>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a:t>
            </a:r>
          </a:p>
        </p:txBody>
      </p:sp>
      <p:sp>
        <p:nvSpPr>
          <p:cNvPr id="2049" name="Rectangle 1"/>
          <p:cNvSpPr>
            <a:spLocks noChangeArrowheads="1"/>
          </p:cNvSpPr>
          <p:nvPr/>
        </p:nvSpPr>
        <p:spPr bwMode="auto">
          <a:xfrm>
            <a:off x="1331913" y="4610100"/>
            <a:ext cx="6264275" cy="1631950"/>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r>
              <a:rPr lang="ru-RU" sz="2000" b="1" i="1" dirty="0">
                <a:solidFill>
                  <a:schemeClr val="accent6">
                    <a:lumMod val="50000"/>
                  </a:schemeClr>
                </a:solidFill>
                <a:latin typeface="+mn-lt"/>
                <a:cs typeface="+mn-cs"/>
              </a:rPr>
              <a:t>Кинотеатр «Мир@Max» рассчитан на 452 посадочных места</a:t>
            </a:r>
          </a:p>
          <a:p>
            <a:pPr algn="ctr" fontAlgn="auto">
              <a:spcBef>
                <a:spcPts val="0"/>
              </a:spcBef>
              <a:spcAft>
                <a:spcPts val="0"/>
              </a:spcAft>
              <a:defRPr/>
            </a:pPr>
            <a:r>
              <a:rPr lang="ru-RU" sz="2000" b="1" i="1" dirty="0">
                <a:solidFill>
                  <a:schemeClr val="accent6">
                    <a:lumMod val="50000"/>
                  </a:schemeClr>
                </a:solidFill>
                <a:latin typeface="+mn-lt"/>
                <a:cs typeface="+mn-cs"/>
              </a:rPr>
              <a:t>— VIP-зал — 56 мест</a:t>
            </a:r>
          </a:p>
          <a:p>
            <a:pPr algn="ctr" fontAlgn="auto">
              <a:spcBef>
                <a:spcPts val="0"/>
              </a:spcBef>
              <a:spcAft>
                <a:spcPts val="0"/>
              </a:spcAft>
              <a:defRPr/>
            </a:pPr>
            <a:r>
              <a:rPr lang="ru-RU" sz="2000" b="1" i="1" dirty="0">
                <a:solidFill>
                  <a:schemeClr val="accent6">
                    <a:lumMod val="50000"/>
                  </a:schemeClr>
                </a:solidFill>
                <a:latin typeface="+mn-lt"/>
                <a:cs typeface="+mn-cs"/>
              </a:rPr>
              <a:t>— премьер-зал — 298 мест</a:t>
            </a:r>
          </a:p>
          <a:p>
            <a:pPr algn="ctr" fontAlgn="auto">
              <a:spcBef>
                <a:spcPts val="0"/>
              </a:spcBef>
              <a:spcAft>
                <a:spcPts val="0"/>
              </a:spcAft>
              <a:defRPr/>
            </a:pPr>
            <a:r>
              <a:rPr lang="ru-RU" sz="2000" b="1" i="1" dirty="0">
                <a:solidFill>
                  <a:schemeClr val="accent6">
                    <a:lumMod val="50000"/>
                  </a:schemeClr>
                </a:solidFill>
                <a:latin typeface="+mn-lt"/>
                <a:cs typeface="+mn-cs"/>
              </a:rPr>
              <a:t>— малый зал — 98 мест</a:t>
            </a:r>
          </a:p>
        </p:txBody>
      </p:sp>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G:\file_01.jpg"/>
          <p:cNvPicPr>
            <a:picLocks noChangeAspect="1" noChangeArrowheads="1"/>
          </p:cNvPicPr>
          <p:nvPr/>
        </p:nvPicPr>
        <p:blipFill>
          <a:blip r:embed="rId3"/>
          <a:srcRect/>
          <a:stretch>
            <a:fillRect/>
          </a:stretch>
        </p:blipFill>
        <p:spPr bwMode="auto">
          <a:xfrm>
            <a:off x="179388" y="3357563"/>
            <a:ext cx="4071937" cy="3275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G:\angarsk96.jpg"/>
          <p:cNvPicPr>
            <a:picLocks noChangeAspect="1" noChangeArrowheads="1"/>
          </p:cNvPicPr>
          <p:nvPr/>
        </p:nvPicPr>
        <p:blipFill>
          <a:blip r:embed="rId4"/>
          <a:srcRect/>
          <a:stretch>
            <a:fillRect/>
          </a:stretch>
        </p:blipFill>
        <p:spPr bwMode="auto">
          <a:xfrm>
            <a:off x="4427538" y="3357563"/>
            <a:ext cx="4381500" cy="3279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395288" y="1268413"/>
            <a:ext cx="8280400" cy="1570037"/>
          </a:xfrm>
          <a:prstGeom prst="rect">
            <a:avLst/>
          </a:prstGeom>
        </p:spPr>
        <p:txBody>
          <a:bodyPr>
            <a:spAutoFit/>
          </a:bodyPr>
          <a:lstStyle/>
          <a:p>
            <a:pPr algn="ctr" fontAlgn="auto">
              <a:spcBef>
                <a:spcPts val="0"/>
              </a:spcBef>
              <a:spcAft>
                <a:spcPts val="0"/>
              </a:spcAft>
              <a:defRPr/>
            </a:pPr>
            <a:r>
              <a:rPr lang="ru-RU" sz="2400" i="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Несмотря на молодость Ангарск числится в списке влиятельных городов Иркутской области и России в том числе. Развитая промышленность и инфраструктура дает огромный потенциал развитию города и его расширению. </a:t>
            </a:r>
          </a:p>
        </p:txBody>
      </p:sp>
      <p:sp>
        <p:nvSpPr>
          <p:cNvPr id="6" name="Прямоугольник 5"/>
          <p:cNvSpPr/>
          <p:nvPr/>
        </p:nvSpPr>
        <p:spPr>
          <a:xfrm>
            <a:off x="873669" y="260648"/>
            <a:ext cx="7109640" cy="923330"/>
          </a:xfrm>
          <a:prstGeom prst="rect">
            <a:avLst/>
          </a:prstGeom>
          <a:noFill/>
        </p:spPr>
        <p:txBody>
          <a:bodyPr wrap="none">
            <a:spAutoFit/>
          </a:bodyPr>
          <a:lstStyle/>
          <a:p>
            <a:pPr algn="ctr" fontAlgn="auto">
              <a:spcBef>
                <a:spcPts val="0"/>
              </a:spcBef>
              <a:spcAft>
                <a:spcPts val="0"/>
              </a:spcAft>
              <a:defRPr/>
            </a:pPr>
            <a:r>
              <a:rPr lang="ru-RU" sz="54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S Mincho" pitchFamily="49" charset="-128"/>
                <a:ea typeface="MS Mincho" pitchFamily="49" charset="-128"/>
                <a:cs typeface="+mn-cs"/>
              </a:rPr>
              <a:t>Заключение</a:t>
            </a:r>
          </a:p>
        </p:txBody>
      </p:sp>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0" y="21429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1979712" y="332656"/>
            <a:ext cx="4953537" cy="923330"/>
          </a:xfrm>
          <a:prstGeom prst="rect">
            <a:avLst/>
          </a:prstGeom>
          <a:noFill/>
        </p:spPr>
        <p:txBody>
          <a:bodyPr wrap="none">
            <a:spAutoFit/>
          </a:bodyPr>
          <a:lstStyle/>
          <a:p>
            <a:pPr algn="ctr" fontAlgn="auto">
              <a:spcBef>
                <a:spcPts val="0"/>
              </a:spcBef>
              <a:spcAft>
                <a:spcPts val="0"/>
              </a:spcAft>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Флаг </a:t>
            </a: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Ангарска</a:t>
            </a:r>
          </a:p>
        </p:txBody>
      </p:sp>
      <p:pic>
        <p:nvPicPr>
          <p:cNvPr id="5124" name="Picture 2" descr="Флаг города Ангарск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4714875"/>
            <a:ext cx="3571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Прямоугольник 6"/>
          <p:cNvSpPr>
            <a:spLocks noChangeArrowheads="1"/>
          </p:cNvSpPr>
          <p:nvPr/>
        </p:nvSpPr>
        <p:spPr bwMode="auto">
          <a:xfrm>
            <a:off x="0" y="1285875"/>
            <a:ext cx="9144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a:solidFill>
                  <a:schemeClr val="bg1"/>
                </a:solidFill>
              </a:rPr>
              <a:t>Флаг города Ангарска состоит из двухстороннего полотнища и древка. Полотнище флага прямоугольное. Полотнище флага состоит из двух горизонтальных полос: верхняя полоса флага изумрудного цвета, нижняя полоса - лазоревая с пятью серебряными шиповидными поясами (вода). В центре верхней полосы помещается изображение основного элемента герба города Ангарска: золотой фигуры бегущей влево от зрителя молодой женщины в развевающихся одеждах. Отношение высоты полотнища к его длине - 2/3. Высота нижней полосы составляет 1/4 общей высоты флага.</a:t>
            </a:r>
          </a:p>
          <a:p>
            <a:pPr eaLnBrk="1" hangingPunct="1"/>
            <a:r>
              <a:rPr lang="ru-RU" altLang="ru-RU" b="1">
                <a:solidFill>
                  <a:schemeClr val="bg1"/>
                </a:solidFill>
              </a:rPr>
              <a:t>Цвета флага означают: изумрудный цвет - символизирует изобилие зелени, тайги; желтый цвет - символизирует богатство, свидетельствует о высоком промышленном потенциале города; лазоревый цвет - символ воды, свидетельствует о том, что город построен на берегу реки Ангары. Дата принятия: 2004</a:t>
            </a:r>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G:\160px-Flag_of_Angarsk_(2004)_svg.png"/>
          <p:cNvPicPr>
            <a:picLocks noChangeAspect="1" noChangeArrowheads="1"/>
          </p:cNvPicPr>
          <p:nvPr/>
        </p:nvPicPr>
        <p:blipFill>
          <a:blip r:embed="rId3"/>
          <a:srcRect/>
          <a:stretch>
            <a:fillRect/>
          </a:stretch>
        </p:blipFill>
        <p:spPr bwMode="auto">
          <a:xfrm>
            <a:off x="1763713" y="2852738"/>
            <a:ext cx="5334000" cy="366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0" y="1484313"/>
            <a:ext cx="9012238" cy="1323975"/>
          </a:xfrm>
          <a:prstGeom prst="rect">
            <a:avLst/>
          </a:prstGeom>
        </p:spPr>
        <p:txBody>
          <a:bodyPr>
            <a:spAutoFit/>
          </a:bodyPr>
          <a:lstStyle/>
          <a:p>
            <a:pPr algn="ctr" fontAlgn="auto">
              <a:spcBef>
                <a:spcPts val="0"/>
              </a:spcBef>
              <a:spcAft>
                <a:spcPts val="0"/>
              </a:spcAft>
              <a:defRPr/>
            </a:pPr>
            <a:r>
              <a:rPr lang="ru-RU" sz="4000" b="1"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«Ангарск – город, рожденный победой!»</a:t>
            </a:r>
          </a:p>
        </p:txBody>
      </p:sp>
      <p:sp>
        <p:nvSpPr>
          <p:cNvPr id="5" name="Прямоугольник 4"/>
          <p:cNvSpPr/>
          <p:nvPr/>
        </p:nvSpPr>
        <p:spPr>
          <a:xfrm>
            <a:off x="1979712" y="332656"/>
            <a:ext cx="4771756" cy="923330"/>
          </a:xfrm>
          <a:prstGeom prst="rect">
            <a:avLst/>
          </a:prstGeom>
          <a:noFill/>
        </p:spPr>
        <p:txBody>
          <a:bodyPr wrap="none">
            <a:spAutoFit/>
          </a:bodyPr>
          <a:lstStyle/>
          <a:p>
            <a:pPr algn="ctr" fontAlgn="auto">
              <a:spcBef>
                <a:spcPts val="0"/>
              </a:spcBef>
              <a:spcAft>
                <a:spcPts val="0"/>
              </a:spcAft>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Герб Ангарска</a:t>
            </a:r>
          </a:p>
        </p:txBody>
      </p:sp>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Рабочий стол\Татаринцев Николай\МОЙ город АНГАРСК\Ангарск с радиомачты на zxxx\Ангарский проспек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2875"/>
            <a:ext cx="67500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496273" y="404664"/>
            <a:ext cx="8091510" cy="923330"/>
          </a:xfrm>
          <a:prstGeom prst="rect">
            <a:avLst/>
          </a:prstGeom>
          <a:noFill/>
        </p:spPr>
        <p:txBody>
          <a:bodyPr wrap="none">
            <a:spAutoFit/>
          </a:bodyPr>
          <a:lstStyle/>
          <a:p>
            <a:pPr algn="ctr" fontAlgn="auto">
              <a:spcBef>
                <a:spcPts val="0"/>
              </a:spcBef>
              <a:spcAft>
                <a:spcPts val="0"/>
              </a:spcAft>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F0"/>
                </a:solidFill>
                <a:effectLst>
                  <a:outerShdw blurRad="41275" dist="12700" dir="12000000" algn="tl" rotWithShape="0">
                    <a:srgbClr val="000000">
                      <a:alpha val="40000"/>
                    </a:srgbClr>
                  </a:outerShdw>
                </a:effectLst>
                <a:latin typeface="+mn-lt"/>
                <a:cs typeface="+mn-cs"/>
              </a:rPr>
              <a:t>Ангарск с «Радиомачты»</a:t>
            </a:r>
          </a:p>
        </p:txBody>
      </p:sp>
      <p:sp>
        <p:nvSpPr>
          <p:cNvPr id="8196" name="Rectangle 4"/>
          <p:cNvSpPr>
            <a:spLocks noChangeArrowheads="1"/>
          </p:cNvSpPr>
          <p:nvPr/>
        </p:nvSpPr>
        <p:spPr bwMode="auto">
          <a:xfrm>
            <a:off x="6357938" y="5000625"/>
            <a:ext cx="2357437" cy="1477963"/>
          </a:xfrm>
          <a:prstGeom prst="rect">
            <a:avLst/>
          </a:prstGeom>
          <a:solidFill>
            <a:srgbClr val="FFFFFF"/>
          </a:solidFill>
          <a:ln w="9525">
            <a:noFill/>
            <a:miter lim="800000"/>
            <a:headEnd/>
            <a:tailEnd/>
          </a:ln>
          <a:effectLst/>
        </p:spPr>
        <p:txBody>
          <a:bodyPr anchor="ctr">
            <a:spAutoFit/>
          </a:bodyPr>
          <a:lstStyle/>
          <a:p>
            <a:pPr>
              <a:defRPr/>
            </a:pPr>
            <a:endParaRPr lang="ru-RU" sz="2400" dirty="0">
              <a:latin typeface="+mn-lt"/>
            </a:endParaRPr>
          </a:p>
          <a:p>
            <a:pPr eaLnBrk="0" hangingPunct="0">
              <a:defRPr/>
            </a:pPr>
            <a:r>
              <a:rPr lang="ru-RU" sz="2400" b="1" dirty="0">
                <a:solidFill>
                  <a:srgbClr val="333333"/>
                </a:solidFill>
                <a:latin typeface="+mn-lt"/>
                <a:cs typeface="Arial" pitchFamily="34" charset="0"/>
              </a:rPr>
              <a:t>Население:</a:t>
            </a:r>
          </a:p>
          <a:p>
            <a:pPr lvl="1" indent="-457200" eaLnBrk="0" hangingPunct="0">
              <a:defRPr/>
            </a:pPr>
            <a:r>
              <a:rPr lang="ru-RU" sz="2400" dirty="0">
                <a:solidFill>
                  <a:srgbClr val="333333"/>
                </a:solidFill>
                <a:latin typeface="+mn-lt"/>
                <a:cs typeface="Arial" pitchFamily="34" charset="0"/>
              </a:rPr>
              <a:t>227 507 чел.</a:t>
            </a:r>
          </a:p>
          <a:p>
            <a:pPr eaLnBrk="0" hangingPunct="0">
              <a:defRPr/>
            </a:pPr>
            <a:endParaRPr lang="ru-RU" dirty="0">
              <a:latin typeface="Times New Roman" pitchFamily="18" charset="0"/>
            </a:endParaRPr>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1229941942_6-copy.jpg"/>
          <p:cNvPicPr>
            <a:picLocks noChangeAspect="1" noChangeArrowheads="1"/>
          </p:cNvPicPr>
          <p:nvPr/>
        </p:nvPicPr>
        <p:blipFill>
          <a:blip r:embed="rId2" cstate="print">
            <a:lum bright="40000" contrast="-30000"/>
          </a:blip>
          <a:srcRect r="746" b="1000"/>
          <a:stretch>
            <a:fillRect/>
          </a:stretch>
        </p:blipFill>
        <p:spPr bwMode="auto">
          <a:xfrm>
            <a:off x="714348" y="-2428916"/>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Прямоугольник 2"/>
          <p:cNvSpPr/>
          <p:nvPr/>
        </p:nvSpPr>
        <p:spPr>
          <a:xfrm>
            <a:off x="0" y="1268413"/>
            <a:ext cx="8964613" cy="2308225"/>
          </a:xfrm>
          <a:prstGeom prst="rect">
            <a:avLst/>
          </a:prstGeom>
        </p:spPr>
        <p:txBody>
          <a:bodyPr>
            <a:spAutoFit/>
          </a:bodyPr>
          <a:lstStyle/>
          <a:p>
            <a:pPr fontAlgn="auto">
              <a:spcBef>
                <a:spcPts val="0"/>
              </a:spcBef>
              <a:spcAft>
                <a:spcPts val="0"/>
              </a:spcAft>
              <a:defRPr/>
            </a:pPr>
            <a:r>
              <a:rPr lang="ru-RU" sz="2400" i="1" dirty="0">
                <a:solidFill>
                  <a:schemeClr val="bg1">
                    <a:lumMod val="95000"/>
                    <a:lumOff val="5000"/>
                  </a:schemeClr>
                </a:solidFill>
                <a:latin typeface="+mn-lt"/>
                <a:cs typeface="+mn-cs"/>
              </a:rPr>
              <a:t> </a:t>
            </a:r>
            <a:r>
              <a:rPr lang="ru-RU" sz="2400" i="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По территории района проходит транссибирская магистраль и федеральная трасса М53 «Байкал». Ангарск является важным узлом трубопроводного транспорта. По территории проходит нефтепровод «</a:t>
            </a:r>
            <a:r>
              <a:rPr lang="ru-RU" sz="2400" i="1" dirty="0" err="1">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Омск-Ангарск</a:t>
            </a:r>
            <a:r>
              <a:rPr lang="ru-RU" sz="2400" i="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и </a:t>
            </a:r>
            <a:r>
              <a:rPr lang="ru-RU" sz="2400" i="1" dirty="0" err="1">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этиленопровод</a:t>
            </a:r>
            <a:r>
              <a:rPr lang="ru-RU" sz="2400" i="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i="1" dirty="0" err="1">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Ангарск-Саянск</a:t>
            </a:r>
            <a:r>
              <a:rPr lang="ru-RU" sz="2400" i="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Также в Ангарске действует авто-, </a:t>
            </a:r>
            <a:r>
              <a:rPr lang="ru-RU" sz="2400" i="1" dirty="0" err="1">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электро</a:t>
            </a:r>
            <a:r>
              <a:rPr lang="ru-RU" sz="2400" i="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и железнодорожный транспорт.</a:t>
            </a:r>
            <a:endParaRPr lang="ru-RU" sz="2400" i="1" dirty="0">
              <a:solidFill>
                <a:schemeClr val="bg1">
                  <a:lumMod val="95000"/>
                  <a:lumOff val="5000"/>
                </a:schemeClr>
              </a:solidFill>
              <a:latin typeface="+mn-lt"/>
              <a:cs typeface="+mn-cs"/>
            </a:endParaRPr>
          </a:p>
        </p:txBody>
      </p:sp>
      <p:sp>
        <p:nvSpPr>
          <p:cNvPr id="8196" name="Прямоугольник 3"/>
          <p:cNvSpPr>
            <a:spLocks noChangeArrowheads="1"/>
          </p:cNvSpPr>
          <p:nvPr/>
        </p:nvSpPr>
        <p:spPr bwMode="auto">
          <a:xfrm>
            <a:off x="2339975" y="188913"/>
            <a:ext cx="413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4000" b="1">
                <a:solidFill>
                  <a:srgbClr val="0070C0"/>
                </a:solidFill>
                <a:latin typeface="Times New Roman" pitchFamily="18" charset="0"/>
              </a:rPr>
              <a:t>Инфраструктура</a:t>
            </a:r>
          </a:p>
        </p:txBody>
      </p:sp>
      <p:pic>
        <p:nvPicPr>
          <p:cNvPr id="5" name="Picture 2" descr="G:\image34689116.jpg"/>
          <p:cNvPicPr>
            <a:picLocks noChangeAspect="1" noChangeArrowheads="1"/>
          </p:cNvPicPr>
          <p:nvPr/>
        </p:nvPicPr>
        <p:blipFill>
          <a:blip r:embed="rId3"/>
          <a:srcRect/>
          <a:stretch>
            <a:fillRect/>
          </a:stretch>
        </p:blipFill>
        <p:spPr bwMode="auto">
          <a:xfrm>
            <a:off x="395288" y="4221163"/>
            <a:ext cx="3786187" cy="2405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descr="G:\23_12_15.jpg"/>
          <p:cNvPicPr>
            <a:picLocks noChangeAspect="1" noChangeArrowheads="1"/>
          </p:cNvPicPr>
          <p:nvPr/>
        </p:nvPicPr>
        <p:blipFill>
          <a:blip r:embed="rId4"/>
          <a:srcRect/>
          <a:stretch>
            <a:fillRect/>
          </a:stretch>
        </p:blipFill>
        <p:spPr bwMode="auto">
          <a:xfrm>
            <a:off x="4859338" y="4221163"/>
            <a:ext cx="3887787" cy="2357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Ангарский Трамвай</a:t>
            </a:r>
            <a:br>
              <a:rPr lang="ru-RU" dirty="0" smtClean="0"/>
            </a:br>
            <a:r>
              <a:rPr lang="ru-RU" dirty="0" smtClean="0"/>
              <a:t/>
            </a:r>
            <a:br>
              <a:rPr lang="ru-RU" dirty="0" smtClean="0"/>
            </a:br>
            <a:endParaRPr lang="ru-RU" dirty="0"/>
          </a:p>
        </p:txBody>
      </p:sp>
      <p:sp>
        <p:nvSpPr>
          <p:cNvPr id="3" name="Текст 2"/>
          <p:cNvSpPr>
            <a:spLocks noGrp="1"/>
          </p:cNvSpPr>
          <p:nvPr>
            <p:ph type="body" idx="2"/>
          </p:nvPr>
        </p:nvSpPr>
        <p:spPr/>
        <p:txBody>
          <a:bodyPr>
            <a:normAutofit lnSpcReduction="10000"/>
          </a:bodyPr>
          <a:lstStyle/>
          <a:p>
            <a:pPr algn="ctr" eaLnBrk="1" fontAlgn="auto" hangingPunct="1">
              <a:spcAft>
                <a:spcPts val="0"/>
              </a:spcAft>
              <a:buClr>
                <a:schemeClr val="tx1">
                  <a:shade val="95000"/>
                </a:schemeClr>
              </a:buClr>
              <a:buFont typeface="Wingdings 2"/>
              <a:buNone/>
              <a:defRPr/>
            </a:pPr>
            <a:r>
              <a:rPr lang="ru-RU" sz="2000" b="1" i="1" dirty="0" smtClean="0">
                <a:solidFill>
                  <a:schemeClr val="accent6">
                    <a:lumMod val="50000"/>
                  </a:schemeClr>
                </a:solidFill>
                <a:latin typeface="Arial Narrow" pitchFamily="34" charset="0"/>
              </a:rPr>
              <a:t>Перевозку пассажиров электротранспортом с предоставлением льготного проезда отдельных категорий граждан осуществляет МУП «Ангарский трамвай» по девяти маршрутам, общей протяженностью 179,2 км, на инвентаре которого 96 единиц подвижного состава. Планомерно проводится работа по обновлению подвижного состава. </a:t>
            </a:r>
          </a:p>
          <a:p>
            <a:pPr eaLnBrk="1" fontAlgn="auto" hangingPunct="1">
              <a:spcAft>
                <a:spcPts val="0"/>
              </a:spcAft>
              <a:buClr>
                <a:schemeClr val="tx1">
                  <a:shade val="95000"/>
                </a:schemeClr>
              </a:buClr>
              <a:buFont typeface="Wingdings 2"/>
              <a:buNone/>
              <a:defRPr/>
            </a:pPr>
            <a:endParaRPr lang="ru-RU" b="1" dirty="0"/>
          </a:p>
        </p:txBody>
      </p:sp>
      <p:pic>
        <p:nvPicPr>
          <p:cNvPr id="9220" name="Рисунок 2" descr="Ангарский трамвай">
            <a:hlinkClick r:id="rId2" tooltip="&quot;Ангарский трамвай&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143250"/>
            <a:ext cx="442912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Users\М.Видео\Desktop\5618229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85750"/>
            <a:ext cx="38004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1162050"/>
          </a:xfrm>
        </p:spPr>
        <p:txBody>
          <a:bodyPr>
            <a:noAutofit/>
          </a:bodyPr>
          <a:lstStyle/>
          <a:p>
            <a:pPr eaLnBrk="1" fontAlgn="auto" hangingPunct="1">
              <a:spcAft>
                <a:spcPts val="0"/>
              </a:spcAft>
              <a:defRPr/>
            </a:pPr>
            <a:r>
              <a:rPr lang="en-US" sz="2800" dirty="0" smtClean="0"/>
              <a:t>                 </a:t>
            </a:r>
            <a:r>
              <a:rPr lang="ru-RU" sz="2800" dirty="0" smtClean="0"/>
              <a:t>Ангарская Библиотека</a:t>
            </a:r>
            <a:br>
              <a:rPr lang="ru-RU" sz="2800" dirty="0" smtClean="0"/>
            </a:br>
            <a:endParaRPr lang="ru-RU" sz="2800" dirty="0"/>
          </a:p>
        </p:txBody>
      </p:sp>
      <p:sp>
        <p:nvSpPr>
          <p:cNvPr id="3" name="Текст 2"/>
          <p:cNvSpPr>
            <a:spLocks noGrp="1"/>
          </p:cNvSpPr>
          <p:nvPr>
            <p:ph type="body" idx="2"/>
          </p:nvPr>
        </p:nvSpPr>
        <p:spPr>
          <a:xfrm>
            <a:off x="457200" y="1524000"/>
            <a:ext cx="7786688" cy="4602163"/>
          </a:xfrm>
        </p:spPr>
        <p:txBody>
          <a:bodyPr>
            <a:normAutofit/>
          </a:bodyPr>
          <a:lstStyle/>
          <a:p>
            <a:pPr algn="ctr" eaLnBrk="1" fontAlgn="auto" hangingPunct="1">
              <a:spcAft>
                <a:spcPts val="0"/>
              </a:spcAft>
              <a:buClr>
                <a:schemeClr val="tx1">
                  <a:shade val="95000"/>
                </a:schemeClr>
              </a:buClr>
              <a:buFont typeface="Wingdings 2"/>
              <a:buNone/>
              <a:defRPr/>
            </a:pPr>
            <a:r>
              <a:rPr lang="ru-RU" sz="4400" b="1" i="1" dirty="0" smtClean="0">
                <a:solidFill>
                  <a:schemeClr val="bg1">
                    <a:lumMod val="95000"/>
                    <a:lumOff val="5000"/>
                  </a:schemeClr>
                </a:solidFill>
              </a:rPr>
              <a:t>Центральная библиотечная система обладает книжным фондом более 1 </a:t>
            </a:r>
            <a:r>
              <a:rPr lang="ru-RU" sz="4400" b="1" i="1" dirty="0" err="1" smtClean="0">
                <a:solidFill>
                  <a:schemeClr val="bg1">
                    <a:lumMod val="95000"/>
                    <a:lumOff val="5000"/>
                  </a:schemeClr>
                </a:solidFill>
              </a:rPr>
              <a:t>млн</a:t>
            </a:r>
            <a:r>
              <a:rPr lang="ru-RU" sz="4400" b="1" i="1" dirty="0" smtClean="0">
                <a:solidFill>
                  <a:schemeClr val="bg1">
                    <a:lumMod val="95000"/>
                    <a:lumOff val="5000"/>
                  </a:schemeClr>
                </a:solidFill>
              </a:rPr>
              <a:t> экземпляров и ежегодно обслуживает 78 тыс. читателей.</a:t>
            </a:r>
          </a:p>
          <a:p>
            <a:pPr algn="ctr" eaLnBrk="1" fontAlgn="auto" hangingPunct="1">
              <a:spcAft>
                <a:spcPts val="0"/>
              </a:spcAft>
              <a:buClr>
                <a:schemeClr val="tx1">
                  <a:shade val="95000"/>
                </a:schemeClr>
              </a:buClr>
              <a:buFont typeface="Wingdings 2"/>
              <a:buNone/>
              <a:defRPr/>
            </a:pPr>
            <a:endParaRPr lang="ru-RU" sz="44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b="1" dirty="0" smtClean="0"/>
              <a:t>Физическая культура и спорт</a:t>
            </a:r>
            <a:r>
              <a:rPr lang="ru-RU" dirty="0" smtClean="0"/>
              <a:t/>
            </a:r>
            <a:br>
              <a:rPr lang="ru-RU" dirty="0" smtClean="0"/>
            </a:br>
            <a:endParaRPr lang="ru-RU" dirty="0"/>
          </a:p>
        </p:txBody>
      </p:sp>
      <p:sp>
        <p:nvSpPr>
          <p:cNvPr id="3" name="Текст 2"/>
          <p:cNvSpPr>
            <a:spLocks noGrp="1"/>
          </p:cNvSpPr>
          <p:nvPr>
            <p:ph type="body" idx="2"/>
          </p:nvPr>
        </p:nvSpPr>
        <p:spPr/>
        <p:txBody>
          <a:bodyPr>
            <a:normAutofit fontScale="92500" lnSpcReduction="20000"/>
          </a:bodyPr>
          <a:lstStyle/>
          <a:p>
            <a:pPr algn="ctr" eaLnBrk="1" fontAlgn="auto" hangingPunct="1">
              <a:spcAft>
                <a:spcPts val="0"/>
              </a:spcAft>
              <a:buClr>
                <a:schemeClr val="tx1">
                  <a:shade val="95000"/>
                </a:schemeClr>
              </a:buClr>
              <a:buFont typeface="Wingdings 2"/>
              <a:buNone/>
              <a:defRPr/>
            </a:pPr>
            <a:r>
              <a:rPr lang="ru-RU" sz="1800" b="1" i="1" dirty="0" smtClean="0">
                <a:solidFill>
                  <a:schemeClr val="accent3">
                    <a:lumMod val="50000"/>
                  </a:schemeClr>
                </a:solidFill>
              </a:rPr>
              <a:t>В городе Ангарске созданы хорошие условия для занятий физкультурой и спортом: имеются стадионы, спортивные комплексы, спортплощадки, корты и т. д. В 8 детско-юношеских спортивных школах и училище олимпийского резерва (УОР) занимается более 5 тыс. детей и подростков. Учебно-тренировочную работу ведут 150 тренеров, из которых 5 заслуженных тренеров России, 10 мастеров спорта международного класса, 40 тренеров имеют высшую квалификационную категорию.</a:t>
            </a:r>
          </a:p>
          <a:p>
            <a:pPr eaLnBrk="1" fontAlgn="auto" hangingPunct="1">
              <a:spcAft>
                <a:spcPts val="0"/>
              </a:spcAft>
              <a:buClr>
                <a:schemeClr val="tx1">
                  <a:shade val="95000"/>
                </a:schemeClr>
              </a:buClr>
              <a:buFont typeface="Wingdings 2"/>
              <a:buNone/>
              <a:defRPr/>
            </a:pPr>
            <a:endParaRPr lang="ru-RU" dirty="0"/>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292</TotalTime>
  <Words>857</Words>
  <Application>Microsoft Office PowerPoint</Application>
  <PresentationFormat>Экран (4:3)</PresentationFormat>
  <Paragraphs>276</Paragraphs>
  <Slides>26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26</vt:i4>
      </vt:variant>
    </vt:vector>
  </HeadingPairs>
  <TitlesOfParts>
    <vt:vector size="35" baseType="lpstr">
      <vt:lpstr>Arial</vt:lpstr>
      <vt:lpstr>Times New Roman</vt:lpstr>
      <vt:lpstr>Wingdings 2</vt:lpstr>
      <vt:lpstr>Wingdings</vt:lpstr>
      <vt:lpstr>Wingdings 3</vt:lpstr>
      <vt:lpstr>Calibri</vt:lpstr>
      <vt:lpstr>Tahoma</vt:lpstr>
      <vt:lpstr>Arial Narrow</vt:lpstr>
      <vt:lpstr>Апекс</vt:lpstr>
      <vt:lpstr>Ангарск Любимый Город.</vt:lpstr>
      <vt:lpstr>Презентация PowerPoint</vt:lpstr>
      <vt:lpstr>Презентация PowerPoint</vt:lpstr>
      <vt:lpstr>Презентация PowerPoint</vt:lpstr>
      <vt:lpstr>Презентация PowerPoint</vt:lpstr>
      <vt:lpstr>Презентация PowerPoint</vt:lpstr>
      <vt:lpstr>Ангарский Трамвай  </vt:lpstr>
      <vt:lpstr>                 Ангарская Библиотека </vt:lpstr>
      <vt:lpstr>Физическая культура и спорт </vt:lpstr>
      <vt:lpstr>Стадионы  </vt:lpstr>
      <vt:lpstr>Презентация PowerPoint</vt:lpstr>
      <vt:lpstr>Воинская часть</vt:lpstr>
      <vt:lpstr>Памятники нашего города</vt:lpstr>
      <vt:lpstr>Памятники нашего города</vt:lpstr>
      <vt:lpstr>Памятники нашего города</vt:lpstr>
      <vt:lpstr>Памятники нашего города</vt:lpstr>
      <vt:lpstr>Памятники нашего города</vt:lpstr>
      <vt:lpstr>Кафедральный собор</vt:lpstr>
      <vt:lpstr>Улицы нашего города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Ангарск Любимый Город</dc:title>
  <dc:creator>Admin</dc:creator>
  <cp:lastModifiedBy>admin</cp:lastModifiedBy>
  <cp:revision>31</cp:revision>
  <dcterms:created xsi:type="dcterms:W3CDTF">2008-12-31T15:55:32Z</dcterms:created>
  <dcterms:modified xsi:type="dcterms:W3CDTF">2016-10-02T04:08:39Z</dcterms:modified>
</cp:coreProperties>
</file>