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592" y="-12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Дата 14"/>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16" name="Номер слайда 15"/>
          <p:cNvSpPr>
            <a:spLocks noGrp="1"/>
          </p:cNvSpPr>
          <p:nvPr>
            <p:ph type="sldNum" sz="quarter" idx="11"/>
          </p:nvPr>
        </p:nvSpPr>
        <p:spPr/>
        <p:txBody>
          <a:bodyPr/>
          <a:lstStyle/>
          <a:p>
            <a:fld id="{D08D4D3F-62D9-44E4-A143-602C6E0E1EF2}" type="slidenum">
              <a:rPr lang="ru-RU" smtClean="0"/>
              <a:pPr/>
              <a:t>‹#›</a:t>
            </a:fld>
            <a:endParaRPr lang="ru-RU" dirty="0"/>
          </a:p>
        </p:txBody>
      </p:sp>
      <p:sp>
        <p:nvSpPr>
          <p:cNvPr id="17" name="Нижний колонтитул 16"/>
          <p:cNvSpPr>
            <a:spLocks noGrp="1"/>
          </p:cNvSpPr>
          <p:nvPr>
            <p:ph type="ftr" sz="quarter" idx="12"/>
          </p:nvPr>
        </p:nvSpPr>
        <p:spPr/>
        <p:txBody>
          <a:bodyPr/>
          <a:lstStyle/>
          <a:p>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08D4D3F-62D9-44E4-A143-602C6E0E1EF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08D4D3F-62D9-44E4-A143-602C6E0E1EF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EC63B9A-C5A6-48CC-A866-61C11EBC04BB}" type="datetimeFigureOut">
              <a:rPr lang="ru-RU" smtClean="0"/>
              <a:pPr/>
              <a:t>01.09.2016</a:t>
            </a:fld>
            <a:endParaRPr lang="ru-RU" dirty="0"/>
          </a:p>
        </p:txBody>
      </p:sp>
      <p:sp>
        <p:nvSpPr>
          <p:cNvPr id="15" name="Номер слайда 14"/>
          <p:cNvSpPr>
            <a:spLocks noGrp="1"/>
          </p:cNvSpPr>
          <p:nvPr>
            <p:ph type="sldNum" sz="quarter" idx="15"/>
          </p:nvPr>
        </p:nvSpPr>
        <p:spPr/>
        <p:txBody>
          <a:bodyPr/>
          <a:lstStyle>
            <a:lvl1pPr algn="ctr">
              <a:defRPr/>
            </a:lvl1pPr>
          </a:lstStyle>
          <a:p>
            <a:fld id="{D08D4D3F-62D9-44E4-A143-602C6E0E1EF2}" type="slidenum">
              <a:rPr lang="ru-RU" smtClean="0"/>
              <a:pPr/>
              <a:t>‹#›</a:t>
            </a:fld>
            <a:endParaRPr lang="ru-RU" dirty="0"/>
          </a:p>
        </p:txBody>
      </p:sp>
      <p:sp>
        <p:nvSpPr>
          <p:cNvPr id="16" name="Нижний колонтитул 15"/>
          <p:cNvSpPr>
            <a:spLocks noGrp="1"/>
          </p:cNvSpPr>
          <p:nvPr>
            <p:ph type="ftr" sz="quarter" idx="16"/>
          </p:nvPr>
        </p:nvSpPr>
        <p:spPr/>
        <p:txBody>
          <a:bodyPr/>
          <a:lstStyle/>
          <a:p>
            <a:endParaRPr lang="ru-RU"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08D4D3F-62D9-44E4-A143-602C6E0E1EF2}" type="slidenum">
              <a:rPr lang="ru-RU" smtClean="0"/>
              <a:pPr/>
              <a:t>‹#›</a:t>
            </a:fld>
            <a:endParaRPr lang="ru-RU"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08D4D3F-62D9-44E4-A143-602C6E0E1EF2}"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08D4D3F-62D9-44E4-A143-602C6E0E1EF2}" type="slidenum">
              <a:rPr lang="ru-RU" smtClean="0"/>
              <a:pPr/>
              <a:t>‹#›</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7" name="Дата 6"/>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08D4D3F-62D9-44E4-A143-602C6E0E1EF2}"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08D4D3F-62D9-44E4-A143-602C6E0E1EF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EC63B9A-C5A6-48CC-A866-61C11EBC04BB}" type="datetimeFigureOut">
              <a:rPr lang="ru-RU" smtClean="0"/>
              <a:pPr/>
              <a:t>01.09.2016</a:t>
            </a:fld>
            <a:endParaRPr lang="ru-RU" dirty="0"/>
          </a:p>
        </p:txBody>
      </p:sp>
      <p:sp>
        <p:nvSpPr>
          <p:cNvPr id="9" name="Номер слайда 8"/>
          <p:cNvSpPr>
            <a:spLocks noGrp="1"/>
          </p:cNvSpPr>
          <p:nvPr>
            <p:ph type="sldNum" sz="quarter" idx="15"/>
          </p:nvPr>
        </p:nvSpPr>
        <p:spPr/>
        <p:txBody>
          <a:bodyPr/>
          <a:lstStyle/>
          <a:p>
            <a:fld id="{D08D4D3F-62D9-44E4-A143-602C6E0E1EF2}" type="slidenum">
              <a:rPr lang="ru-RU" smtClean="0"/>
              <a:pPr/>
              <a:t>‹#›</a:t>
            </a:fld>
            <a:endParaRPr lang="ru-RU" dirty="0"/>
          </a:p>
        </p:txBody>
      </p:sp>
      <p:sp>
        <p:nvSpPr>
          <p:cNvPr id="10" name="Нижний колонтитул 9"/>
          <p:cNvSpPr>
            <a:spLocks noGrp="1"/>
          </p:cNvSpPr>
          <p:nvPr>
            <p:ph type="ftr" sz="quarter" idx="16"/>
          </p:nvPr>
        </p:nvSpPr>
        <p:spPr/>
        <p:txBody>
          <a:bodyPr/>
          <a:lstStyle/>
          <a:p>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EC63B9A-C5A6-48CC-A866-61C11EBC04BB}" type="datetimeFigureOut">
              <a:rPr lang="ru-RU" smtClean="0"/>
              <a:pPr/>
              <a:t>01.09.2016</a:t>
            </a:fld>
            <a:endParaRPr lang="ru-RU" dirty="0"/>
          </a:p>
        </p:txBody>
      </p:sp>
      <p:sp>
        <p:nvSpPr>
          <p:cNvPr id="9" name="Номер слайда 8"/>
          <p:cNvSpPr>
            <a:spLocks noGrp="1"/>
          </p:cNvSpPr>
          <p:nvPr>
            <p:ph type="sldNum" sz="quarter" idx="11"/>
          </p:nvPr>
        </p:nvSpPr>
        <p:spPr/>
        <p:txBody>
          <a:bodyPr/>
          <a:lstStyle/>
          <a:p>
            <a:fld id="{D08D4D3F-62D9-44E4-A143-602C6E0E1EF2}" type="slidenum">
              <a:rPr lang="ru-RU" smtClean="0"/>
              <a:pPr/>
              <a:t>‹#›</a:t>
            </a:fld>
            <a:endParaRPr lang="ru-RU" dirty="0"/>
          </a:p>
        </p:txBody>
      </p:sp>
      <p:sp>
        <p:nvSpPr>
          <p:cNvPr id="10" name="Нижний колонтитул 9"/>
          <p:cNvSpPr>
            <a:spLocks noGrp="1"/>
          </p:cNvSpPr>
          <p:nvPr>
            <p:ph type="ftr" sz="quarter" idx="12"/>
          </p:nvPr>
        </p:nvSpPr>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EC63B9A-C5A6-48CC-A866-61C11EBC04BB}" type="datetimeFigureOut">
              <a:rPr lang="ru-RU" smtClean="0"/>
              <a:pPr/>
              <a:t>01.09.2016</a:t>
            </a:fld>
            <a:endParaRPr lang="ru-RU"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08D4D3F-62D9-44E4-A143-602C6E0E1EF2}" type="slidenum">
              <a:rPr lang="ru-RU" smtClean="0"/>
              <a:pPr/>
              <a:t>‹#›</a:t>
            </a:fld>
            <a:endParaRPr lang="ru-RU"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699804"/>
            <a:ext cx="8305800" cy="2465500"/>
          </a:xfrm>
        </p:spPr>
        <p:txBody>
          <a:bodyPr/>
          <a:lstStyle/>
          <a:p>
            <a:r>
              <a:rPr lang="ru-RU" sz="3200" dirty="0" smtClean="0">
                <a:solidFill>
                  <a:srgbClr val="002060"/>
                </a:solidFill>
              </a:rPr>
              <a:t>Изучение воспитательных возможностей детского сада и семьи.</a:t>
            </a:r>
          </a:p>
          <a:p>
            <a:endParaRPr lang="ru-RU" sz="3200" dirty="0" smtClean="0">
              <a:solidFill>
                <a:srgbClr val="002060"/>
              </a:solidFill>
            </a:endParaRPr>
          </a:p>
          <a:p>
            <a:pPr algn="r"/>
            <a:r>
              <a:rPr lang="ru-RU" sz="2400" dirty="0" smtClean="0">
                <a:solidFill>
                  <a:srgbClr val="002060"/>
                </a:solidFill>
              </a:rPr>
              <a:t>                                     Воспитатель: Чехова Н.Н</a:t>
            </a:r>
            <a:r>
              <a:rPr lang="ru-RU" sz="2400" smtClean="0">
                <a:solidFill>
                  <a:srgbClr val="002060"/>
                </a:solidFill>
              </a:rPr>
              <a:t>.             </a:t>
            </a:r>
            <a:endParaRPr lang="ru-RU" sz="2400" dirty="0">
              <a:solidFill>
                <a:srgbClr val="002060"/>
              </a:solidFill>
            </a:endParaRPr>
          </a:p>
          <a:p>
            <a:pPr algn="r"/>
            <a:endParaRPr lang="ru-RU" sz="2800" dirty="0">
              <a:solidFill>
                <a:srgbClr val="002060"/>
              </a:solidFill>
            </a:endParaRPr>
          </a:p>
        </p:txBody>
      </p:sp>
      <p:sp>
        <p:nvSpPr>
          <p:cNvPr id="2" name="Заголовок 1"/>
          <p:cNvSpPr>
            <a:spLocks noGrp="1"/>
          </p:cNvSpPr>
          <p:nvPr>
            <p:ph type="ctrTitle"/>
          </p:nvPr>
        </p:nvSpPr>
        <p:spPr>
          <a:xfrm>
            <a:off x="467544" y="1268760"/>
            <a:ext cx="8305800" cy="1981200"/>
          </a:xfrm>
        </p:spPr>
        <p:txBody>
          <a:bodyPr/>
          <a:lstStyle/>
          <a:p>
            <a:r>
              <a:rPr lang="ru-RU" dirty="0" smtClean="0">
                <a:solidFill>
                  <a:srgbClr val="002060"/>
                </a:solidFill>
              </a:rPr>
              <a:t>Взаимодействие детского сада и семьи.</a:t>
            </a:r>
            <a:endParaRPr lang="ru-RU"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157592" cy="5544616"/>
          </a:xfrm>
        </p:spPr>
        <p:txBody>
          <a:bodyPr>
            <a:normAutofit fontScale="90000"/>
          </a:bodyPr>
          <a:lstStyle/>
          <a:p>
            <a:r>
              <a:rPr lang="ru-RU" sz="2700" b="1" u="sng" dirty="0" smtClean="0">
                <a:solidFill>
                  <a:srgbClr val="002060"/>
                </a:solidFill>
              </a:rPr>
              <a:t>Встречи – знакомства.</a:t>
            </a:r>
            <a:r>
              <a:rPr lang="ru-RU" sz="2500" b="1" dirty="0" smtClean="0">
                <a:solidFill>
                  <a:srgbClr val="002060"/>
                </a:solidFill>
              </a:rPr>
              <a:t/>
            </a:r>
            <a:br>
              <a:rPr lang="ru-RU" sz="2500" b="1" dirty="0" smtClean="0">
                <a:solidFill>
                  <a:srgbClr val="002060"/>
                </a:solidFill>
              </a:rPr>
            </a:br>
            <a:r>
              <a:rPr lang="ru-RU" sz="2700" dirty="0" smtClean="0">
                <a:solidFill>
                  <a:srgbClr val="002060"/>
                </a:solidFill>
              </a:rPr>
              <a:t>Методы позволяющие снять барьеры общения, перейти к открытым, доверительным отношениям:</a:t>
            </a:r>
            <a:br>
              <a:rPr lang="ru-RU" sz="2700" dirty="0" smtClean="0">
                <a:solidFill>
                  <a:srgbClr val="002060"/>
                </a:solidFill>
              </a:rPr>
            </a:br>
            <a:r>
              <a:rPr lang="ru-RU" sz="2700" b="1" dirty="0" smtClean="0">
                <a:solidFill>
                  <a:srgbClr val="002060"/>
                </a:solidFill>
              </a:rPr>
              <a:t>1. «Выбери дистанцию» </a:t>
            </a:r>
            <a:r>
              <a:rPr lang="ru-RU" sz="2700" dirty="0" smtClean="0">
                <a:solidFill>
                  <a:srgbClr val="002060"/>
                </a:solidFill>
              </a:rPr>
              <a:t/>
            </a:r>
            <a:br>
              <a:rPr lang="ru-RU" sz="2700" dirty="0" smtClean="0">
                <a:solidFill>
                  <a:srgbClr val="002060"/>
                </a:solidFill>
              </a:rPr>
            </a:br>
            <a:r>
              <a:rPr lang="ru-RU" sz="2700" dirty="0" smtClean="0">
                <a:solidFill>
                  <a:srgbClr val="002060"/>
                </a:solidFill>
              </a:rPr>
              <a:t>(какой-либо предмет – символ обсуждаемой темы встречи с родителями. Каждый родитель выбирает расстояние до предмета – это отношение его к теме встречи и объясняет выбранное им расстояние одной фразой);</a:t>
            </a:r>
            <a:br>
              <a:rPr lang="ru-RU" sz="2700" dirty="0" smtClean="0">
                <a:solidFill>
                  <a:srgbClr val="002060"/>
                </a:solidFill>
              </a:rPr>
            </a:br>
            <a:r>
              <a:rPr lang="ru-RU" sz="2700" b="1" dirty="0" smtClean="0">
                <a:solidFill>
                  <a:srgbClr val="002060"/>
                </a:solidFill>
              </a:rPr>
              <a:t>2. «Ассоциативный ряд»</a:t>
            </a:r>
            <a:r>
              <a:rPr lang="ru-RU" sz="2700" dirty="0" smtClean="0">
                <a:solidFill>
                  <a:srgbClr val="002060"/>
                </a:solidFill>
              </a:rPr>
              <a:t/>
            </a:r>
            <a:br>
              <a:rPr lang="ru-RU" sz="2700" dirty="0" smtClean="0">
                <a:solidFill>
                  <a:srgbClr val="002060"/>
                </a:solidFill>
              </a:rPr>
            </a:br>
            <a:r>
              <a:rPr lang="ru-RU" sz="2700" dirty="0" smtClean="0">
                <a:solidFill>
                  <a:srgbClr val="002060"/>
                </a:solidFill>
              </a:rPr>
              <a:t>(какое-либо опорное слово по теме встречи – продолжить ассоциативный ряд)</a:t>
            </a:r>
            <a:br>
              <a:rPr lang="ru-RU" sz="2700" dirty="0" smtClean="0">
                <a:solidFill>
                  <a:srgbClr val="002060"/>
                </a:solidFill>
              </a:rPr>
            </a:br>
            <a:r>
              <a:rPr lang="ru-RU" sz="2700" dirty="0" smtClean="0">
                <a:solidFill>
                  <a:srgbClr val="002060"/>
                </a:solidFill>
              </a:rPr>
              <a:t>например: Родитель? (Мучитель. Исполнитель. и т.д.)</a:t>
            </a:r>
            <a:br>
              <a:rPr lang="ru-RU" sz="2700" dirty="0" smtClean="0">
                <a:solidFill>
                  <a:srgbClr val="002060"/>
                </a:solidFill>
              </a:rPr>
            </a:br>
            <a:r>
              <a:rPr lang="ru-RU" sz="2700" b="1" dirty="0" smtClean="0">
                <a:solidFill>
                  <a:srgbClr val="002060"/>
                </a:solidFill>
              </a:rPr>
              <a:t>3. «Язык фотографий»</a:t>
            </a:r>
            <a:r>
              <a:rPr lang="ru-RU" sz="2700" dirty="0" smtClean="0">
                <a:solidFill>
                  <a:srgbClr val="002060"/>
                </a:solidFill>
              </a:rPr>
              <a:t/>
            </a:r>
            <a:br>
              <a:rPr lang="ru-RU" sz="2700" dirty="0" smtClean="0">
                <a:solidFill>
                  <a:srgbClr val="002060"/>
                </a:solidFill>
              </a:rPr>
            </a:br>
            <a:r>
              <a:rPr lang="ru-RU" sz="2700" dirty="0" smtClean="0">
                <a:solidFill>
                  <a:srgbClr val="002060"/>
                </a:solidFill>
              </a:rPr>
              <a:t>(фотографии по теме встречи – родитель выбирает и коротко комментирует свой выбор (мысли, чувства, ассоциации))</a:t>
            </a:r>
            <a:endParaRPr lang="ru-RU" sz="2700" b="1" u="sng" dirty="0">
              <a:solidFill>
                <a:srgbClr val="002060"/>
              </a:solidFill>
            </a:endParaRPr>
          </a:p>
        </p:txBody>
      </p:sp>
    </p:spTree>
    <p:extLst>
      <p:ext uri="{BB962C8B-B14F-4D97-AF65-F5344CB8AC3E}">
        <p14:creationId xmlns:p14="http://schemas.microsoft.com/office/powerpoint/2010/main" val="1471509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013576" cy="5760640"/>
          </a:xfrm>
        </p:spPr>
        <p:txBody>
          <a:bodyPr>
            <a:noAutofit/>
          </a:bodyPr>
          <a:lstStyle/>
          <a:p>
            <a:r>
              <a:rPr lang="ru-RU" sz="2500" b="1" dirty="0" smtClean="0">
                <a:solidFill>
                  <a:srgbClr val="002060"/>
                </a:solidFill>
              </a:rPr>
              <a:t>4. «Разговор без умолку»</a:t>
            </a:r>
            <a:r>
              <a:rPr lang="ru-RU" sz="2500" dirty="0" smtClean="0">
                <a:solidFill>
                  <a:srgbClr val="002060"/>
                </a:solidFill>
              </a:rPr>
              <a:t/>
            </a:r>
            <a:br>
              <a:rPr lang="ru-RU" sz="2500" dirty="0" smtClean="0">
                <a:solidFill>
                  <a:srgbClr val="002060"/>
                </a:solidFill>
              </a:rPr>
            </a:br>
            <a:r>
              <a:rPr lang="ru-RU" sz="2500" dirty="0" smtClean="0">
                <a:solidFill>
                  <a:srgbClr val="002060"/>
                </a:solidFill>
              </a:rPr>
              <a:t>Коммуникативный тренинг.</a:t>
            </a:r>
            <a:br>
              <a:rPr lang="ru-RU" sz="2500" dirty="0" smtClean="0">
                <a:solidFill>
                  <a:srgbClr val="002060"/>
                </a:solidFill>
              </a:rPr>
            </a:br>
            <a:r>
              <a:rPr lang="ru-RU" sz="2500" dirty="0" smtClean="0">
                <a:solidFill>
                  <a:srgbClr val="002060"/>
                </a:solidFill>
              </a:rPr>
              <a:t>(Педагог называет тему – родитель выбирает себе собеседника и высказывается в течение 4-8 минут. Собеседник внимательно слушает, выражая своё отношение  только мимикой и жестами. Затем формируются новые пары. Анализ проделанной работы.</a:t>
            </a:r>
            <a:br>
              <a:rPr lang="ru-RU" sz="2500" dirty="0" smtClean="0">
                <a:solidFill>
                  <a:srgbClr val="002060"/>
                </a:solidFill>
              </a:rPr>
            </a:br>
            <a:r>
              <a:rPr lang="ru-RU" sz="2500" b="1" dirty="0" smtClean="0">
                <a:solidFill>
                  <a:srgbClr val="002060"/>
                </a:solidFill>
              </a:rPr>
              <a:t>5. «Зеркало группы»</a:t>
            </a:r>
            <a:r>
              <a:rPr lang="ru-RU" sz="2500" dirty="0" smtClean="0">
                <a:solidFill>
                  <a:srgbClr val="002060"/>
                </a:solidFill>
              </a:rPr>
              <a:t/>
            </a:r>
            <a:br>
              <a:rPr lang="ru-RU" sz="2500" dirty="0" smtClean="0">
                <a:solidFill>
                  <a:srgbClr val="002060"/>
                </a:solidFill>
              </a:rPr>
            </a:br>
            <a:r>
              <a:rPr lang="ru-RU" sz="2500" dirty="0" smtClean="0">
                <a:solidFill>
                  <a:srgbClr val="002060"/>
                </a:solidFill>
              </a:rPr>
              <a:t>На стене – плакат. Каждый родитель коротко рассказывает о себе. Педагог фиксирует на плакате анкетные данные и увлечения. Или родители делают карточки о себе и приклеивают на плакат (стенд)</a:t>
            </a:r>
            <a:br>
              <a:rPr lang="ru-RU" sz="2500" dirty="0" smtClean="0">
                <a:solidFill>
                  <a:srgbClr val="002060"/>
                </a:solidFill>
              </a:rPr>
            </a:br>
            <a:r>
              <a:rPr lang="ru-RU" sz="2500" b="1" dirty="0" smtClean="0">
                <a:solidFill>
                  <a:srgbClr val="002060"/>
                </a:solidFill>
              </a:rPr>
              <a:t>6. «Фамильная символика» </a:t>
            </a:r>
            <a:br>
              <a:rPr lang="ru-RU" sz="2500" b="1" dirty="0" smtClean="0">
                <a:solidFill>
                  <a:srgbClr val="002060"/>
                </a:solidFill>
              </a:rPr>
            </a:br>
            <a:r>
              <a:rPr lang="ru-RU" sz="2500" dirty="0">
                <a:solidFill>
                  <a:srgbClr val="002060"/>
                </a:solidFill>
              </a:rPr>
              <a:t>Р</a:t>
            </a:r>
            <a:r>
              <a:rPr lang="ru-RU" sz="2500" dirty="0" smtClean="0">
                <a:solidFill>
                  <a:srgbClr val="002060"/>
                </a:solidFill>
              </a:rPr>
              <a:t>одитель рисуют свой символ, поясняя связь между нарисованным и его фамилией.</a:t>
            </a:r>
            <a:endParaRPr lang="ru-RU" sz="2500" b="1" dirty="0">
              <a:solidFill>
                <a:srgbClr val="002060"/>
              </a:solidFill>
            </a:endParaRPr>
          </a:p>
        </p:txBody>
      </p:sp>
    </p:spTree>
    <p:extLst>
      <p:ext uri="{BB962C8B-B14F-4D97-AF65-F5344CB8AC3E}">
        <p14:creationId xmlns:p14="http://schemas.microsoft.com/office/powerpoint/2010/main" val="2202091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36712"/>
            <a:ext cx="8157592" cy="2371328"/>
          </a:xfrm>
        </p:spPr>
        <p:txBody>
          <a:bodyPr>
            <a:noAutofit/>
          </a:bodyPr>
          <a:lstStyle/>
          <a:p>
            <a:r>
              <a:rPr lang="ru-RU" sz="2500" dirty="0" smtClean="0">
                <a:solidFill>
                  <a:srgbClr val="002060"/>
                </a:solidFill>
              </a:rPr>
              <a:t/>
            </a:r>
            <a:br>
              <a:rPr lang="ru-RU" sz="2500" dirty="0" smtClean="0">
                <a:solidFill>
                  <a:srgbClr val="002060"/>
                </a:solidFill>
              </a:rPr>
            </a:br>
            <a:r>
              <a:rPr lang="ru-RU" sz="2500" dirty="0">
                <a:solidFill>
                  <a:srgbClr val="002060"/>
                </a:solidFill>
              </a:rPr>
              <a:t/>
            </a:r>
            <a:br>
              <a:rPr lang="ru-RU" sz="2500" dirty="0">
                <a:solidFill>
                  <a:srgbClr val="002060"/>
                </a:solidFill>
              </a:rPr>
            </a:br>
            <a:r>
              <a:rPr lang="ru-RU" sz="2500" dirty="0" smtClean="0">
                <a:solidFill>
                  <a:srgbClr val="002060"/>
                </a:solidFill>
              </a:rPr>
              <a:t>7. «Интервью в парах»</a:t>
            </a:r>
            <a:br>
              <a:rPr lang="ru-RU" sz="2500" dirty="0" smtClean="0">
                <a:solidFill>
                  <a:srgbClr val="002060"/>
                </a:solidFill>
              </a:rPr>
            </a:br>
            <a:r>
              <a:rPr lang="ru-RU" sz="2500" dirty="0" smtClean="0">
                <a:solidFill>
                  <a:srgbClr val="002060"/>
                </a:solidFill>
              </a:rPr>
              <a:t>Перед интервью родители разбиваются в пары, делают необходимые записи. Затем по очереди представляют друг друга остальным. </a:t>
            </a:r>
            <a:r>
              <a:rPr lang="ru-RU" sz="2500" dirty="0">
                <a:solidFill>
                  <a:srgbClr val="002060"/>
                </a:solidFill>
              </a:rPr>
              <a:t>Время 5 минут. </a:t>
            </a:r>
            <a:r>
              <a:rPr lang="ru-RU" sz="2500" dirty="0" smtClean="0">
                <a:solidFill>
                  <a:srgbClr val="002060"/>
                </a:solidFill>
              </a:rPr>
              <a:t>Форма интервью свободная или с помощью вспомогательных вопросов, предлагаемых педагогами.</a:t>
            </a:r>
            <a:endParaRPr lang="ru-RU" sz="2500" dirty="0">
              <a:solidFill>
                <a:srgbClr val="002060"/>
              </a:solidFill>
            </a:endParaRPr>
          </a:p>
        </p:txBody>
      </p:sp>
    </p:spTree>
    <p:extLst>
      <p:ext uri="{BB962C8B-B14F-4D97-AF65-F5344CB8AC3E}">
        <p14:creationId xmlns:p14="http://schemas.microsoft.com/office/powerpoint/2010/main" val="3399115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219200"/>
          </a:xfrm>
        </p:spPr>
        <p:txBody>
          <a:bodyPr/>
          <a:lstStyle/>
          <a:p>
            <a:r>
              <a:rPr lang="ru-RU" b="1" dirty="0" smtClean="0">
                <a:solidFill>
                  <a:srgbClr val="002060"/>
                </a:solidFill>
              </a:rPr>
              <a:t>     СПАСИБО ЗА ВНИМАНИЕ!</a:t>
            </a:r>
            <a:endParaRPr lang="ru-RU" b="1" dirty="0">
              <a:solidFill>
                <a:srgbClr val="002060"/>
              </a:solidFill>
            </a:endParaRPr>
          </a:p>
        </p:txBody>
      </p:sp>
    </p:spTree>
    <p:extLst>
      <p:ext uri="{BB962C8B-B14F-4D97-AF65-F5344CB8AC3E}">
        <p14:creationId xmlns:p14="http://schemas.microsoft.com/office/powerpoint/2010/main" val="401013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419872"/>
          </a:xfrm>
        </p:spPr>
        <p:txBody>
          <a:bodyPr>
            <a:normAutofit fontScale="90000"/>
          </a:bodyPr>
          <a:lstStyle/>
          <a:p>
            <a:r>
              <a:rPr lang="ru-RU" sz="2800" dirty="0" smtClean="0">
                <a:solidFill>
                  <a:srgbClr val="002060"/>
                </a:solidFill>
              </a:rPr>
              <a:t>Продуктивное  совместное с родителями воспитание дошкольника – это взаимодействие семьи и детского сада по предупреждению и решению актуальных проблем воспитания при обоюдной активности и ответственности воспитывающих взрослых, включающее:</a:t>
            </a:r>
            <a:br>
              <a:rPr lang="ru-RU" sz="2800" dirty="0" smtClean="0">
                <a:solidFill>
                  <a:srgbClr val="002060"/>
                </a:solidFill>
              </a:rPr>
            </a:br>
            <a:r>
              <a:rPr lang="ru-RU" sz="2800" dirty="0" smtClean="0">
                <a:solidFill>
                  <a:srgbClr val="002060"/>
                </a:solidFill>
              </a:rPr>
              <a:t>1. изучение обеими сторонами воспитательных возможностей;</a:t>
            </a:r>
            <a:br>
              <a:rPr lang="ru-RU" sz="2800" dirty="0" smtClean="0">
                <a:solidFill>
                  <a:srgbClr val="002060"/>
                </a:solidFill>
              </a:rPr>
            </a:br>
            <a:r>
              <a:rPr lang="ru-RU" sz="2800" dirty="0" smtClean="0">
                <a:solidFill>
                  <a:srgbClr val="002060"/>
                </a:solidFill>
              </a:rPr>
              <a:t>2. совместное со специалистами выявление достижений и трудностей в семейном воспитании ребёнка;</a:t>
            </a:r>
            <a:br>
              <a:rPr lang="ru-RU" sz="2800" dirty="0" smtClean="0">
                <a:solidFill>
                  <a:srgbClr val="002060"/>
                </a:solidFill>
              </a:rPr>
            </a:br>
            <a:r>
              <a:rPr lang="ru-RU" sz="2800" dirty="0" smtClean="0">
                <a:solidFill>
                  <a:srgbClr val="002060"/>
                </a:solidFill>
              </a:rPr>
              <a:t>3. совместная проектная деятельность детей и взрослых;</a:t>
            </a:r>
            <a:br>
              <a:rPr lang="ru-RU" sz="2800" dirty="0" smtClean="0">
                <a:solidFill>
                  <a:srgbClr val="002060"/>
                </a:solidFill>
              </a:rPr>
            </a:br>
            <a:r>
              <a:rPr lang="ru-RU" sz="2800" dirty="0" smtClean="0">
                <a:solidFill>
                  <a:srgbClr val="002060"/>
                </a:solidFill>
              </a:rPr>
              <a:t>4. совместное создание и последующая реализация плана деятельности с прогнозируемыми результатами для каждого субъекта и его реализация.</a:t>
            </a:r>
            <a:br>
              <a:rPr lang="ru-RU" sz="2800" dirty="0" smtClean="0">
                <a:solidFill>
                  <a:srgbClr val="002060"/>
                </a:solidFill>
              </a:rPr>
            </a:br>
            <a:r>
              <a:rPr lang="ru-RU" sz="2800" dirty="0" smtClean="0">
                <a:solidFill>
                  <a:srgbClr val="002060"/>
                </a:solidFill>
              </a:rPr>
              <a:t/>
            </a:r>
            <a:br>
              <a:rPr lang="ru-RU" sz="2800" dirty="0" smtClean="0">
                <a:solidFill>
                  <a:srgbClr val="002060"/>
                </a:solidFill>
              </a:rPr>
            </a:br>
            <a:endParaRPr lang="ru-RU" sz="28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276996"/>
          </a:xfrm>
        </p:spPr>
        <p:txBody>
          <a:bodyPr>
            <a:normAutofit/>
          </a:bodyPr>
          <a:lstStyle/>
          <a:p>
            <a:r>
              <a:rPr lang="ru-RU" sz="2800" u="sng" dirty="0" smtClean="0">
                <a:solidFill>
                  <a:srgbClr val="002060"/>
                </a:solidFill>
              </a:rPr>
              <a:t>Источником знаний о семье является социально-педагогическая диагностика, предполагающая использование таких методов, как наблюдение, беседа, анкетирование, сочинение и др.</a:t>
            </a:r>
            <a:r>
              <a:rPr lang="ru-RU" sz="2800" dirty="0" smtClean="0">
                <a:solidFill>
                  <a:srgbClr val="002060"/>
                </a:solidFill>
              </a:rPr>
              <a:t/>
            </a:r>
            <a:br>
              <a:rPr lang="ru-RU" sz="2800" dirty="0" smtClean="0">
                <a:solidFill>
                  <a:srgbClr val="002060"/>
                </a:solidFill>
              </a:rPr>
            </a:br>
            <a:r>
              <a:rPr lang="ru-RU" sz="2800" dirty="0" smtClean="0">
                <a:solidFill>
                  <a:srgbClr val="002060"/>
                </a:solidFill>
              </a:rPr>
              <a:t>этапы диагностики:</a:t>
            </a:r>
            <a:br>
              <a:rPr lang="ru-RU" sz="2800" dirty="0" smtClean="0">
                <a:solidFill>
                  <a:srgbClr val="002060"/>
                </a:solidFill>
              </a:rPr>
            </a:br>
            <a:r>
              <a:rPr lang="ru-RU" sz="2800" dirty="0" smtClean="0">
                <a:solidFill>
                  <a:srgbClr val="002060"/>
                </a:solidFill>
              </a:rPr>
              <a:t>1. проектирование социально-педагогической диагностики.</a:t>
            </a:r>
            <a:br>
              <a:rPr lang="ru-RU" sz="2800" dirty="0" smtClean="0">
                <a:solidFill>
                  <a:srgbClr val="002060"/>
                </a:solidFill>
              </a:rPr>
            </a:br>
            <a:r>
              <a:rPr lang="ru-RU" sz="2800" dirty="0" smtClean="0">
                <a:solidFill>
                  <a:srgbClr val="002060"/>
                </a:solidFill>
              </a:rPr>
              <a:t>2. техническая подготовка к диагностике.</a:t>
            </a:r>
            <a:br>
              <a:rPr lang="ru-RU" sz="2800" dirty="0" smtClean="0">
                <a:solidFill>
                  <a:srgbClr val="002060"/>
                </a:solidFill>
              </a:rPr>
            </a:br>
            <a:r>
              <a:rPr lang="ru-RU" sz="2800" dirty="0" smtClean="0">
                <a:solidFill>
                  <a:srgbClr val="002060"/>
                </a:solidFill>
              </a:rPr>
              <a:t>3. информирование семьи о проведении диагностики.</a:t>
            </a:r>
            <a:br>
              <a:rPr lang="ru-RU" sz="2800" dirty="0" smtClean="0">
                <a:solidFill>
                  <a:srgbClr val="002060"/>
                </a:solidFill>
              </a:rPr>
            </a:br>
            <a:r>
              <a:rPr lang="ru-RU" sz="2800" dirty="0" smtClean="0">
                <a:solidFill>
                  <a:srgbClr val="002060"/>
                </a:solidFill>
              </a:rPr>
              <a:t>4. проведение диагностики.</a:t>
            </a:r>
            <a:br>
              <a:rPr lang="ru-RU" sz="2800" dirty="0" smtClean="0">
                <a:solidFill>
                  <a:srgbClr val="002060"/>
                </a:solidFill>
              </a:rPr>
            </a:br>
            <a:r>
              <a:rPr lang="ru-RU" sz="2800" dirty="0" smtClean="0">
                <a:solidFill>
                  <a:srgbClr val="002060"/>
                </a:solidFill>
              </a:rPr>
              <a:t>5. сбор материалов, анализ.</a:t>
            </a:r>
            <a:br>
              <a:rPr lang="ru-RU" sz="2800" dirty="0" smtClean="0">
                <a:solidFill>
                  <a:srgbClr val="002060"/>
                </a:solidFill>
              </a:rPr>
            </a:br>
            <a:r>
              <a:rPr lang="ru-RU" sz="2800" dirty="0" smtClean="0">
                <a:solidFill>
                  <a:srgbClr val="002060"/>
                </a:solidFill>
              </a:rPr>
              <a:t>6. обмен информацией между детским садом и семьёй.</a:t>
            </a:r>
            <a:endParaRPr lang="ru-RU" sz="28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276996"/>
          </a:xfrm>
        </p:spPr>
        <p:txBody>
          <a:bodyPr>
            <a:normAutofit fontScale="90000"/>
          </a:bodyPr>
          <a:lstStyle/>
          <a:p>
            <a:r>
              <a:rPr lang="ru-RU" sz="2800" b="1" u="sng" dirty="0" smtClean="0">
                <a:solidFill>
                  <a:srgbClr val="002060"/>
                </a:solidFill>
              </a:rPr>
              <a:t>Наблюдение</a:t>
            </a:r>
            <a:r>
              <a:rPr lang="ru-RU" sz="2800" dirty="0" smtClean="0">
                <a:solidFill>
                  <a:srgbClr val="002060"/>
                </a:solidFill>
              </a:rPr>
              <a:t> в контексте социально-педагогической диагностики семьи – это метод познания и исследования, используемый при изучении внешних проявлений поведения родителей и детей без вмешательства со стороны наблюдающего.</a:t>
            </a:r>
            <a:br>
              <a:rPr lang="ru-RU" sz="2800" dirty="0" smtClean="0">
                <a:solidFill>
                  <a:srgbClr val="002060"/>
                </a:solidFill>
              </a:rPr>
            </a:br>
            <a:r>
              <a:rPr lang="ru-RU" sz="2800" dirty="0" smtClean="0">
                <a:solidFill>
                  <a:srgbClr val="002060"/>
                </a:solidFill>
              </a:rPr>
              <a:t>1. наблюдение проводится в естественных условиях, утром – в часы приёма, или вечером, когда родители приходят за ребёнком, а также на встречах (собраниях, заседаниях и т.д.)</a:t>
            </a:r>
            <a:br>
              <a:rPr lang="ru-RU" sz="2800" dirty="0" smtClean="0">
                <a:solidFill>
                  <a:srgbClr val="002060"/>
                </a:solidFill>
              </a:rPr>
            </a:br>
            <a:r>
              <a:rPr lang="ru-RU" sz="2800" dirty="0" smtClean="0">
                <a:solidFill>
                  <a:srgbClr val="002060"/>
                </a:solidFill>
              </a:rPr>
              <a:t>2. представления о семье, о характере семейных взаимоотношений можно также получить, наблюдая за поведением детей в сюжетно-ролевых играх «семья», «дочки-матери».</a:t>
            </a:r>
            <a:br>
              <a:rPr lang="ru-RU" sz="2800" dirty="0" smtClean="0">
                <a:solidFill>
                  <a:srgbClr val="002060"/>
                </a:solidFill>
              </a:rPr>
            </a:br>
            <a:r>
              <a:rPr lang="ru-RU" sz="2800" dirty="0" smtClean="0">
                <a:solidFill>
                  <a:srgbClr val="002060"/>
                </a:solidFill>
              </a:rPr>
              <a:t>3. прекрасную возможность для естественного наблюдения, получения информации о семье даёт посещение семьи воспитанника.</a:t>
            </a:r>
            <a:endParaRPr lang="ru-RU" sz="2800"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276996"/>
          </a:xfrm>
        </p:spPr>
        <p:txBody>
          <a:bodyPr>
            <a:normAutofit fontScale="90000"/>
          </a:bodyPr>
          <a:lstStyle/>
          <a:p>
            <a:r>
              <a:rPr lang="ru-RU" sz="2800" b="1" u="sng" dirty="0" smtClean="0">
                <a:solidFill>
                  <a:srgbClr val="002060"/>
                </a:solidFill>
              </a:rPr>
              <a:t>Посещение  семьи.</a:t>
            </a:r>
            <a:r>
              <a:rPr lang="ru-RU" sz="2800" dirty="0" smtClean="0">
                <a:solidFill>
                  <a:srgbClr val="002060"/>
                </a:solidFill>
              </a:rPr>
              <a:t/>
            </a:r>
            <a:br>
              <a:rPr lang="ru-RU" sz="2800" dirty="0" smtClean="0">
                <a:solidFill>
                  <a:srgbClr val="002060"/>
                </a:solidFill>
              </a:rPr>
            </a:br>
            <a:r>
              <a:rPr lang="ru-RU" sz="2800" dirty="0" smtClean="0">
                <a:solidFill>
                  <a:srgbClr val="002060"/>
                </a:solidFill>
              </a:rPr>
              <a:t>Семья – это не только открытая, но и закрытая система. Поэтому воспитателям бывает трудно посещать семью ребёнка, если между воспитывающими взрослыми не выстроены доверительные открытые отношения.</a:t>
            </a:r>
            <a:br>
              <a:rPr lang="ru-RU" sz="2800" dirty="0" smtClean="0">
                <a:solidFill>
                  <a:srgbClr val="002060"/>
                </a:solidFill>
              </a:rPr>
            </a:br>
            <a:r>
              <a:rPr lang="ru-RU" sz="2800" dirty="0" smtClean="0">
                <a:solidFill>
                  <a:srgbClr val="002060"/>
                </a:solidFill>
              </a:rPr>
              <a:t>Для того чтобы посещение семьи не приняло характер вторжения, воспитатель должен заранее предупредить родителей о своём приходе, выбрав удобный для обеих сторон день.</a:t>
            </a:r>
            <a:br>
              <a:rPr lang="ru-RU" sz="2800" dirty="0" smtClean="0">
                <a:solidFill>
                  <a:srgbClr val="002060"/>
                </a:solidFill>
              </a:rPr>
            </a:br>
            <a:r>
              <a:rPr lang="ru-RU" sz="2800" dirty="0" smtClean="0">
                <a:solidFill>
                  <a:srgbClr val="002060"/>
                </a:solidFill>
              </a:rPr>
              <a:t>Целью посещения семьи воспитанника может быть поддержка успехов ребёнка, развитие контактов с семьёй, изучение опыта семейного воспитания или совместное обсуждение значимых для семьи и детского сада проблем воспитания ребёнка. Результаты посещения семьи служат материалом для проектирования последующих взаимодействий с  родителями.</a:t>
            </a:r>
            <a:endParaRPr lang="ru-RU" sz="280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276996"/>
          </a:xfrm>
        </p:spPr>
        <p:txBody>
          <a:bodyPr>
            <a:normAutofit fontScale="90000"/>
          </a:bodyPr>
          <a:lstStyle/>
          <a:p>
            <a:r>
              <a:rPr lang="ru-RU" sz="2800" b="1" u="sng" dirty="0" smtClean="0">
                <a:solidFill>
                  <a:srgbClr val="002060"/>
                </a:solidFill>
              </a:rPr>
              <a:t>Беседа.</a:t>
            </a:r>
            <a:r>
              <a:rPr lang="ru-RU" sz="2800" dirty="0" smtClean="0">
                <a:solidFill>
                  <a:srgbClr val="002060"/>
                </a:solidFill>
              </a:rPr>
              <a:t/>
            </a:r>
            <a:br>
              <a:rPr lang="ru-RU" sz="2800" dirty="0" smtClean="0">
                <a:solidFill>
                  <a:srgbClr val="002060"/>
                </a:solidFill>
              </a:rPr>
            </a:br>
            <a:r>
              <a:rPr lang="ru-RU" sz="2800" dirty="0" smtClean="0">
                <a:solidFill>
                  <a:srgbClr val="002060"/>
                </a:solidFill>
              </a:rPr>
              <a:t>Беседа – это метод получения и корректировки информации на основе общения. Беседа позволяет воспитателю прикоснуться к внутреннему миру родителя.</a:t>
            </a:r>
            <a:br>
              <a:rPr lang="ru-RU" sz="2800" dirty="0" smtClean="0">
                <a:solidFill>
                  <a:srgbClr val="002060"/>
                </a:solidFill>
              </a:rPr>
            </a:br>
            <a:r>
              <a:rPr lang="ru-RU" sz="2800" dirty="0" smtClean="0">
                <a:solidFill>
                  <a:srgbClr val="002060"/>
                </a:solidFill>
              </a:rPr>
              <a:t>Успех беседы зависит от:</a:t>
            </a:r>
            <a:br>
              <a:rPr lang="ru-RU" sz="2800" dirty="0" smtClean="0">
                <a:solidFill>
                  <a:srgbClr val="002060"/>
                </a:solidFill>
              </a:rPr>
            </a:br>
            <a:r>
              <a:rPr lang="ru-RU" sz="2800" dirty="0" smtClean="0">
                <a:solidFill>
                  <a:srgbClr val="002060"/>
                </a:solidFill>
              </a:rPr>
              <a:t>1. предварительно установленного контакта.</a:t>
            </a:r>
            <a:br>
              <a:rPr lang="ru-RU" sz="2800" dirty="0" smtClean="0">
                <a:solidFill>
                  <a:srgbClr val="002060"/>
                </a:solidFill>
              </a:rPr>
            </a:br>
            <a:r>
              <a:rPr lang="ru-RU" sz="2800" dirty="0" smtClean="0">
                <a:solidFill>
                  <a:srgbClr val="002060"/>
                </a:solidFill>
              </a:rPr>
              <a:t>2. степени подготовленности беседы.</a:t>
            </a:r>
            <a:br>
              <a:rPr lang="ru-RU" sz="2800" dirty="0" smtClean="0">
                <a:solidFill>
                  <a:srgbClr val="002060"/>
                </a:solidFill>
              </a:rPr>
            </a:br>
            <a:r>
              <a:rPr lang="ru-RU" sz="2800" dirty="0" smtClean="0">
                <a:solidFill>
                  <a:srgbClr val="002060"/>
                </a:solidFill>
              </a:rPr>
              <a:t>3. умения вести беседу.</a:t>
            </a:r>
            <a:br>
              <a:rPr lang="ru-RU" sz="2800" dirty="0" smtClean="0">
                <a:solidFill>
                  <a:srgbClr val="002060"/>
                </a:solidFill>
              </a:rPr>
            </a:br>
            <a:r>
              <a:rPr lang="ru-RU" sz="2800" dirty="0" smtClean="0">
                <a:solidFill>
                  <a:srgbClr val="002060"/>
                </a:solidFill>
              </a:rPr>
              <a:t>Беседа воспитателя с родителями начинается с краткого вступления, в котором обозначаются тема, цели и задачи разговора.</a:t>
            </a:r>
            <a:br>
              <a:rPr lang="ru-RU" sz="2800" dirty="0" smtClean="0">
                <a:solidFill>
                  <a:srgbClr val="002060"/>
                </a:solidFill>
              </a:rPr>
            </a:br>
            <a:r>
              <a:rPr lang="ru-RU" sz="2800" dirty="0" smtClean="0">
                <a:solidFill>
                  <a:srgbClr val="002060"/>
                </a:solidFill>
              </a:rPr>
              <a:t>Затем воспитатель предлагает вопросы: простые, нейтральные по смыслу – в начале; сложные, требующие размышления, припоминания разных жизненных ситуаций – в середине; вопросы, стимулирующие формирование родителями своего запроса педагогам – в конце.</a:t>
            </a:r>
            <a:endParaRPr lang="ru-RU" sz="28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48434"/>
          </a:xfrm>
        </p:spPr>
        <p:txBody>
          <a:bodyPr>
            <a:normAutofit/>
          </a:bodyPr>
          <a:lstStyle/>
          <a:p>
            <a:r>
              <a:rPr lang="ru-RU" sz="2200" b="1" u="sng" dirty="0" smtClean="0">
                <a:solidFill>
                  <a:srgbClr val="002060"/>
                </a:solidFill>
              </a:rPr>
              <a:t>Анкетирование.</a:t>
            </a:r>
            <a:r>
              <a:rPr lang="ru-RU" sz="2200" dirty="0" smtClean="0">
                <a:solidFill>
                  <a:srgbClr val="002060"/>
                </a:solidFill>
              </a:rPr>
              <a:t/>
            </a:r>
            <a:br>
              <a:rPr lang="ru-RU" sz="2200" dirty="0" smtClean="0">
                <a:solidFill>
                  <a:srgbClr val="002060"/>
                </a:solidFill>
              </a:rPr>
            </a:br>
            <a:r>
              <a:rPr lang="ru-RU" sz="2200" dirty="0" smtClean="0">
                <a:solidFill>
                  <a:srgbClr val="002060"/>
                </a:solidFill>
              </a:rPr>
              <a:t>Это метод сбора информации путём письменных ответов на поставленные вопросы. Анкетирование – самый популярный метод изучения отношений, предпочтений, ожиданий родителей.</a:t>
            </a:r>
            <a:br>
              <a:rPr lang="ru-RU" sz="2200" dirty="0" smtClean="0">
                <a:solidFill>
                  <a:srgbClr val="002060"/>
                </a:solidFill>
              </a:rPr>
            </a:br>
            <a:r>
              <a:rPr lang="ru-RU" sz="2200" dirty="0" smtClean="0">
                <a:solidFill>
                  <a:srgbClr val="002060"/>
                </a:solidFill>
              </a:rPr>
              <a:t>Важным элементом анкеты является обращение к родителям. Следующий элемент анкеты – преамбула. От того, как вы определите цель опроса, а также предоставите объяснения по заполнению анкеты, зависит отношение родителей к анкетированию.</a:t>
            </a:r>
            <a:br>
              <a:rPr lang="ru-RU" sz="2200" dirty="0" smtClean="0">
                <a:solidFill>
                  <a:srgbClr val="002060"/>
                </a:solidFill>
              </a:rPr>
            </a:br>
            <a:r>
              <a:rPr lang="ru-RU" sz="2200" b="1" u="sng" dirty="0" smtClean="0">
                <a:solidFill>
                  <a:srgbClr val="002060"/>
                </a:solidFill>
              </a:rPr>
              <a:t>Правила составления»рабочего поля» анкеты:</a:t>
            </a:r>
            <a:r>
              <a:rPr lang="ru-RU" sz="2200" dirty="0" smtClean="0">
                <a:solidFill>
                  <a:srgbClr val="002060"/>
                </a:solidFill>
              </a:rPr>
              <a:t/>
            </a:r>
            <a:br>
              <a:rPr lang="ru-RU" sz="2200" dirty="0" smtClean="0">
                <a:solidFill>
                  <a:srgbClr val="002060"/>
                </a:solidFill>
              </a:rPr>
            </a:br>
            <a:r>
              <a:rPr lang="ru-RU" sz="2200" dirty="0" smtClean="0">
                <a:solidFill>
                  <a:srgbClr val="002060"/>
                </a:solidFill>
              </a:rPr>
              <a:t>1. «чем меньше вопросов – тем больше шансов получить ответы на них.</a:t>
            </a:r>
            <a:br>
              <a:rPr lang="ru-RU" sz="2200" dirty="0" smtClean="0">
                <a:solidFill>
                  <a:srgbClr val="002060"/>
                </a:solidFill>
              </a:rPr>
            </a:br>
            <a:r>
              <a:rPr lang="ru-RU" sz="2200" dirty="0" smtClean="0">
                <a:solidFill>
                  <a:srgbClr val="002060"/>
                </a:solidFill>
              </a:rPr>
              <a:t>2. излагайте вопросы в определённой последовательности.</a:t>
            </a:r>
            <a:br>
              <a:rPr lang="ru-RU" sz="2200" dirty="0" smtClean="0">
                <a:solidFill>
                  <a:srgbClr val="002060"/>
                </a:solidFill>
              </a:rPr>
            </a:br>
            <a:r>
              <a:rPr lang="ru-RU" sz="2200" dirty="0" smtClean="0">
                <a:solidFill>
                  <a:srgbClr val="002060"/>
                </a:solidFill>
              </a:rPr>
              <a:t>3. не используйте малоизвестные термины.</a:t>
            </a:r>
            <a:br>
              <a:rPr lang="ru-RU" sz="2200" dirty="0" smtClean="0">
                <a:solidFill>
                  <a:srgbClr val="002060"/>
                </a:solidFill>
              </a:rPr>
            </a:br>
            <a:r>
              <a:rPr lang="ru-RU" sz="2200" dirty="0" smtClean="0">
                <a:solidFill>
                  <a:srgbClr val="002060"/>
                </a:solidFill>
              </a:rPr>
              <a:t>4. не предлагайте слишком большое количество вариантов ответов.</a:t>
            </a:r>
            <a:br>
              <a:rPr lang="ru-RU" sz="2200" dirty="0" smtClean="0">
                <a:solidFill>
                  <a:srgbClr val="002060"/>
                </a:solidFill>
              </a:rPr>
            </a:br>
            <a:r>
              <a:rPr lang="ru-RU" sz="2200" dirty="0" smtClean="0">
                <a:solidFill>
                  <a:srgbClr val="002060"/>
                </a:solidFill>
              </a:rPr>
              <a:t>5. избегайте формулировки в одном предложении двух вопросов.</a:t>
            </a:r>
            <a:br>
              <a:rPr lang="ru-RU" sz="2200" dirty="0" smtClean="0">
                <a:solidFill>
                  <a:srgbClr val="002060"/>
                </a:solidFill>
              </a:rPr>
            </a:br>
            <a:r>
              <a:rPr lang="ru-RU" sz="2200" dirty="0" smtClean="0">
                <a:solidFill>
                  <a:srgbClr val="002060"/>
                </a:solidFill>
              </a:rPr>
              <a:t>6. не навязывайте респонденту своё мнение.</a:t>
            </a:r>
            <a:br>
              <a:rPr lang="ru-RU" sz="2200" dirty="0" smtClean="0">
                <a:solidFill>
                  <a:srgbClr val="002060"/>
                </a:solidFill>
              </a:rPr>
            </a:br>
            <a:r>
              <a:rPr lang="ru-RU" sz="2200" dirty="0" smtClean="0">
                <a:solidFill>
                  <a:srgbClr val="002060"/>
                </a:solidFill>
              </a:rPr>
              <a:t>7. завершение анкеты – сведения о респонденте. </a:t>
            </a:r>
            <a:endParaRPr lang="ru-RU" sz="22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48434"/>
          </a:xfrm>
        </p:spPr>
        <p:txBody>
          <a:bodyPr>
            <a:normAutofit/>
          </a:bodyPr>
          <a:lstStyle/>
          <a:p>
            <a:r>
              <a:rPr lang="ru-RU" sz="2500" b="1" u="sng" dirty="0" smtClean="0">
                <a:solidFill>
                  <a:srgbClr val="002060"/>
                </a:solidFill>
              </a:rPr>
              <a:t>Сочинение.</a:t>
            </a:r>
            <a:r>
              <a:rPr lang="ru-RU" sz="2500" dirty="0" smtClean="0">
                <a:solidFill>
                  <a:srgbClr val="002060"/>
                </a:solidFill>
              </a:rPr>
              <a:t/>
            </a:r>
            <a:br>
              <a:rPr lang="ru-RU" sz="2500" dirty="0" smtClean="0">
                <a:solidFill>
                  <a:srgbClr val="002060"/>
                </a:solidFill>
              </a:rPr>
            </a:br>
            <a:r>
              <a:rPr lang="ru-RU" sz="2500" dirty="0" smtClean="0">
                <a:solidFill>
                  <a:srgbClr val="002060"/>
                </a:solidFill>
              </a:rPr>
              <a:t>      Метод исследования, позволяющий увидеть точку зрения автора по определённому вопросу (проблеме).</a:t>
            </a:r>
            <a:r>
              <a:rPr lang="en-US" sz="2500" dirty="0" smtClean="0">
                <a:solidFill>
                  <a:srgbClr val="002060"/>
                </a:solidFill>
              </a:rPr>
              <a:t/>
            </a:r>
            <a:br>
              <a:rPr lang="en-US" sz="2500" dirty="0" smtClean="0">
                <a:solidFill>
                  <a:srgbClr val="002060"/>
                </a:solidFill>
              </a:rPr>
            </a:br>
            <a:r>
              <a:rPr lang="ru-RU" sz="2500" dirty="0" smtClean="0">
                <a:solidFill>
                  <a:srgbClr val="002060"/>
                </a:solidFill>
              </a:rPr>
              <a:t>      Методика «Родительское сочинение» позволяет:</a:t>
            </a:r>
            <a:br>
              <a:rPr lang="ru-RU" sz="2500" dirty="0" smtClean="0">
                <a:solidFill>
                  <a:srgbClr val="002060"/>
                </a:solidFill>
              </a:rPr>
            </a:br>
            <a:r>
              <a:rPr lang="ru-RU" sz="2500" dirty="0" smtClean="0">
                <a:solidFill>
                  <a:srgbClr val="002060"/>
                </a:solidFill>
              </a:rPr>
              <a:t>1. выявить особенности родительской позиции в воспитании ребёнка;</a:t>
            </a:r>
            <a:br>
              <a:rPr lang="ru-RU" sz="2500" dirty="0" smtClean="0">
                <a:solidFill>
                  <a:srgbClr val="002060"/>
                </a:solidFill>
              </a:rPr>
            </a:br>
            <a:r>
              <a:rPr lang="ru-RU" sz="2500" dirty="0" smtClean="0">
                <a:solidFill>
                  <a:srgbClr val="002060"/>
                </a:solidFill>
              </a:rPr>
              <a:t>2. получить какую-либо информацию или описание проблемы развития ребёнка;</a:t>
            </a:r>
            <a:br>
              <a:rPr lang="ru-RU" sz="2500" dirty="0" smtClean="0">
                <a:solidFill>
                  <a:srgbClr val="002060"/>
                </a:solidFill>
              </a:rPr>
            </a:br>
            <a:r>
              <a:rPr lang="ru-RU" sz="2500" dirty="0" smtClean="0">
                <a:solidFill>
                  <a:srgbClr val="002060"/>
                </a:solidFill>
              </a:rPr>
              <a:t>3. выявить зоны конфликтности в детско-родительском взаимодействии.</a:t>
            </a:r>
            <a:br>
              <a:rPr lang="ru-RU" sz="2500" dirty="0" smtClean="0">
                <a:solidFill>
                  <a:srgbClr val="002060"/>
                </a:solidFill>
              </a:rPr>
            </a:br>
            <a:r>
              <a:rPr lang="ru-RU" sz="2500" dirty="0" smtClean="0">
                <a:solidFill>
                  <a:srgbClr val="002060"/>
                </a:solidFill>
              </a:rPr>
              <a:t>     Прекрасным дополнением к родительским сочинениям является интервью с ребёнком по типу «вопрос-ответ», с целью получения информации о восприятии ребёнком себя и своего места в семье.</a:t>
            </a:r>
            <a:br>
              <a:rPr lang="ru-RU" sz="2500" dirty="0" smtClean="0">
                <a:solidFill>
                  <a:srgbClr val="002060"/>
                </a:solidFill>
              </a:rPr>
            </a:br>
            <a:r>
              <a:rPr lang="ru-RU" sz="2500" dirty="0" smtClean="0">
                <a:solidFill>
                  <a:srgbClr val="002060"/>
                </a:solidFill>
              </a:rPr>
              <a:t>Вся полученная информация обобщается, анализируется и отражается в форме «Карта семьи» («Паспорт семьи»).  </a:t>
            </a:r>
            <a:endParaRPr lang="ru-RU" sz="25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4252" y="849809"/>
            <a:ext cx="8195984" cy="4752528"/>
          </a:xfrm>
        </p:spPr>
        <p:txBody>
          <a:bodyPr>
            <a:normAutofit fontScale="90000"/>
          </a:bodyPr>
          <a:lstStyle/>
          <a:p>
            <a:r>
              <a:rPr lang="ru-RU" sz="2700" dirty="0" smtClean="0">
                <a:solidFill>
                  <a:srgbClr val="002060"/>
                </a:solidFill>
              </a:rPr>
              <a:t>       Каждая семья имеет право на информацию о детском саде.</a:t>
            </a:r>
            <a:r>
              <a:rPr lang="ru-RU" sz="2500" dirty="0" smtClean="0">
                <a:solidFill>
                  <a:srgbClr val="002060"/>
                </a:solidFill>
              </a:rPr>
              <a:t/>
            </a:r>
            <a:br>
              <a:rPr lang="ru-RU" sz="2500" dirty="0" smtClean="0">
                <a:solidFill>
                  <a:srgbClr val="002060"/>
                </a:solidFill>
              </a:rPr>
            </a:br>
            <a:r>
              <a:rPr lang="ru-RU" sz="2500" dirty="0">
                <a:solidFill>
                  <a:srgbClr val="002060"/>
                </a:solidFill>
              </a:rPr>
              <a:t/>
            </a:r>
            <a:br>
              <a:rPr lang="ru-RU" sz="2500" dirty="0">
                <a:solidFill>
                  <a:srgbClr val="002060"/>
                </a:solidFill>
              </a:rPr>
            </a:br>
            <a:r>
              <a:rPr lang="ru-RU" sz="2500" dirty="0" smtClean="0">
                <a:solidFill>
                  <a:srgbClr val="002060"/>
                </a:solidFill>
              </a:rPr>
              <a:t>                  </a:t>
            </a:r>
            <a:br>
              <a:rPr lang="ru-RU" sz="2500" dirty="0" smtClean="0">
                <a:solidFill>
                  <a:srgbClr val="002060"/>
                </a:solidFill>
              </a:rPr>
            </a:br>
            <a:r>
              <a:rPr lang="ru-RU" sz="2500" dirty="0" smtClean="0">
                <a:solidFill>
                  <a:srgbClr val="002060"/>
                </a:solidFill>
              </a:rPr>
              <a:t/>
            </a:r>
            <a:br>
              <a:rPr lang="ru-RU" sz="2500" dirty="0" smtClean="0">
                <a:solidFill>
                  <a:srgbClr val="002060"/>
                </a:solidFill>
              </a:rPr>
            </a:br>
            <a:r>
              <a:rPr lang="ru-RU" sz="2500" dirty="0" smtClean="0">
                <a:solidFill>
                  <a:srgbClr val="002060"/>
                </a:solidFill>
              </a:rPr>
              <a:t/>
            </a:r>
            <a:br>
              <a:rPr lang="ru-RU" sz="2500" dirty="0" smtClean="0">
                <a:solidFill>
                  <a:srgbClr val="002060"/>
                </a:solidFill>
              </a:rPr>
            </a:br>
            <a:r>
              <a:rPr lang="ru-RU" sz="2500" dirty="0" smtClean="0">
                <a:solidFill>
                  <a:srgbClr val="002060"/>
                </a:solidFill>
              </a:rPr>
              <a:t/>
            </a:r>
            <a:br>
              <a:rPr lang="ru-RU" sz="2500" dirty="0" smtClean="0">
                <a:solidFill>
                  <a:srgbClr val="002060"/>
                </a:solidFill>
              </a:rPr>
            </a:br>
            <a:r>
              <a:rPr lang="ru-RU" sz="2700" dirty="0" smtClean="0">
                <a:solidFill>
                  <a:srgbClr val="002060"/>
                </a:solidFill>
              </a:rPr>
              <a:t>  1. достижения  ДОУ                               1. знакомство семей</a:t>
            </a:r>
            <a:r>
              <a:rPr lang="ru-RU" sz="2800" dirty="0" smtClean="0">
                <a:solidFill>
                  <a:srgbClr val="002060"/>
                </a:solidFill>
              </a:rPr>
              <a:t/>
            </a:r>
            <a:br>
              <a:rPr lang="ru-RU" sz="2800" dirty="0" smtClean="0">
                <a:solidFill>
                  <a:srgbClr val="002060"/>
                </a:solidFill>
              </a:rPr>
            </a:br>
            <a:r>
              <a:rPr lang="ru-RU" sz="2700" dirty="0" smtClean="0">
                <a:solidFill>
                  <a:srgbClr val="002060"/>
                </a:solidFill>
              </a:rPr>
              <a:t>  2. программа развития ДОУ              2. знакомство с педагогами</a:t>
            </a:r>
            <a:r>
              <a:rPr lang="ru-RU" sz="2400" dirty="0">
                <a:solidFill>
                  <a:srgbClr val="002060"/>
                </a:solidFill>
              </a:rPr>
              <a:t/>
            </a:r>
            <a:br>
              <a:rPr lang="ru-RU" sz="2400" dirty="0">
                <a:solidFill>
                  <a:srgbClr val="002060"/>
                </a:solidFill>
              </a:rPr>
            </a:br>
            <a:r>
              <a:rPr lang="ru-RU" sz="2700" dirty="0" smtClean="0">
                <a:solidFill>
                  <a:srgbClr val="002060"/>
                </a:solidFill>
              </a:rPr>
              <a:t>  3. образовательная </a:t>
            </a:r>
            <a:r>
              <a:rPr lang="ru-RU" sz="2700" dirty="0" err="1" smtClean="0">
                <a:solidFill>
                  <a:srgbClr val="002060"/>
                </a:solidFill>
              </a:rPr>
              <a:t>пр-ма</a:t>
            </a:r>
            <a:r>
              <a:rPr lang="ru-RU" sz="2700" dirty="0" smtClean="0">
                <a:solidFill>
                  <a:srgbClr val="002060"/>
                </a:solidFill>
              </a:rPr>
              <a:t>  ДОУ      </a:t>
            </a:r>
            <a:br>
              <a:rPr lang="ru-RU" sz="2700" dirty="0" smtClean="0">
                <a:solidFill>
                  <a:srgbClr val="002060"/>
                </a:solidFill>
              </a:rPr>
            </a:br>
            <a:r>
              <a:rPr lang="ru-RU" sz="2700" dirty="0" smtClean="0">
                <a:solidFill>
                  <a:srgbClr val="002060"/>
                </a:solidFill>
              </a:rPr>
              <a:t>  4. НОД с детьми</a:t>
            </a:r>
            <a:r>
              <a:rPr lang="ru-RU" sz="2700" dirty="0">
                <a:solidFill>
                  <a:srgbClr val="002060"/>
                </a:solidFill>
              </a:rPr>
              <a:t/>
            </a:r>
            <a:br>
              <a:rPr lang="ru-RU" sz="2700" dirty="0">
                <a:solidFill>
                  <a:srgbClr val="002060"/>
                </a:solidFill>
              </a:rPr>
            </a:br>
            <a:r>
              <a:rPr lang="ru-RU" sz="2700" dirty="0" smtClean="0">
                <a:solidFill>
                  <a:srgbClr val="002060"/>
                </a:solidFill>
              </a:rPr>
              <a:t>  5. совместная деятельность</a:t>
            </a:r>
            <a:br>
              <a:rPr lang="ru-RU" sz="2700" dirty="0" smtClean="0">
                <a:solidFill>
                  <a:srgbClr val="002060"/>
                </a:solidFill>
              </a:rPr>
            </a:br>
            <a:r>
              <a:rPr lang="ru-RU" sz="2700" dirty="0" smtClean="0">
                <a:solidFill>
                  <a:srgbClr val="002060"/>
                </a:solidFill>
              </a:rPr>
              <a:t>  детей с родителями</a:t>
            </a:r>
            <a:endParaRPr lang="ru-RU" sz="2700" dirty="0"/>
          </a:p>
        </p:txBody>
      </p:sp>
      <p:cxnSp>
        <p:nvCxnSpPr>
          <p:cNvPr id="4" name="Прямая со стрелкой 3"/>
          <p:cNvCxnSpPr/>
          <p:nvPr/>
        </p:nvCxnSpPr>
        <p:spPr>
          <a:xfrm flipH="1">
            <a:off x="2742178" y="2298224"/>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6228184" y="2302159"/>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p:nvSpPr>
        <p:spPr>
          <a:xfrm>
            <a:off x="642554" y="2661858"/>
            <a:ext cx="77048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200" b="1" dirty="0" smtClean="0">
                <a:solidFill>
                  <a:srgbClr val="002060"/>
                </a:solidFill>
              </a:rPr>
              <a:t>«День открытых дверей»          «Встречи – знакомства»     </a:t>
            </a:r>
          </a:p>
        </p:txBody>
      </p:sp>
      <p:sp>
        <p:nvSpPr>
          <p:cNvPr id="14" name="Прямоугольник 13"/>
          <p:cNvSpPr/>
          <p:nvPr/>
        </p:nvSpPr>
        <p:spPr>
          <a:xfrm>
            <a:off x="2286000" y="3105835"/>
            <a:ext cx="4572000" cy="646331"/>
          </a:xfrm>
          <a:prstGeom prst="rect">
            <a:avLst/>
          </a:prstGeom>
        </p:spPr>
        <p:txBody>
          <a:bodyPr>
            <a:spAutoFit/>
          </a:bodyPr>
          <a:lstStyle/>
          <a:p>
            <a:r>
              <a:rPr lang="ru-RU" dirty="0"/>
              <a:t/>
            </a:r>
            <a:br>
              <a:rPr lang="ru-RU" dirty="0"/>
            </a:br>
            <a:endParaRPr lang="ru-RU" dirty="0"/>
          </a:p>
        </p:txBody>
      </p:sp>
      <p:sp>
        <p:nvSpPr>
          <p:cNvPr id="15" name="Прямоугольник 14"/>
          <p:cNvSpPr/>
          <p:nvPr/>
        </p:nvSpPr>
        <p:spPr>
          <a:xfrm>
            <a:off x="2286000" y="1772816"/>
            <a:ext cx="4392488" cy="454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rgbClr val="002060"/>
                </a:solidFill>
              </a:rPr>
              <a:t>Формы взаимодействия</a:t>
            </a:r>
            <a:endParaRPr lang="ru-RU" sz="2400" b="1" dirty="0"/>
          </a:p>
        </p:txBody>
      </p:sp>
    </p:spTree>
    <p:extLst>
      <p:ext uri="{BB962C8B-B14F-4D97-AF65-F5344CB8AC3E}">
        <p14:creationId xmlns:p14="http://schemas.microsoft.com/office/powerpoint/2010/main" val="41701310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366</TotalTime>
  <Words>150</Words>
  <Application>Microsoft Office PowerPoint</Application>
  <PresentationFormat>Экран (4:3)</PresentationFormat>
  <Paragraphs>19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Взаимодействие детского сада и семьи.</vt:lpstr>
      <vt:lpstr>Продуктивное  совместное с родителями воспитание дошкольника – это взаимодействие семьи и детского сада по предупреждению и решению актуальных проблем воспитания при обоюдной активности и ответственности воспитывающих взрослых, включающее: 1. изучение обеими сторонами воспитательных возможностей; 2. совместное со специалистами выявление достижений и трудностей в семейном воспитании ребёнка; 3. совместная проектная деятельность детей и взрослых; 4. совместное создание и последующая реализация плана деятельности с прогнозируемыми результатами для каждого субъекта и его реализация.  </vt:lpstr>
      <vt:lpstr>Источником знаний о семье является социально-педагогическая диагностика, предполагающая использование таких методов, как наблюдение, беседа, анкетирование, сочинение и др. этапы диагностики: 1. проектирование социально-педагогической диагностики. 2. техническая подготовка к диагностике. 3. информирование семьи о проведении диагностики. 4. проведение диагностики. 5. сбор материалов, анализ. 6. обмен информацией между детским садом и семьёй.</vt:lpstr>
      <vt:lpstr>Наблюдение в контексте социально-педагогической диагностики семьи – это метод познания и исследования, используемый при изучении внешних проявлений поведения родителей и детей без вмешательства со стороны наблюдающего. 1. наблюдение проводится в естественных условиях, утром – в часы приёма, или вечером, когда родители приходят за ребёнком, а также на встречах (собраниях, заседаниях и т.д.) 2. представления о семье, о характере семейных взаимоотношений можно также получить, наблюдая за поведением детей в сюжетно-ролевых играх «семья», «дочки-матери». 3. прекрасную возможность для естественного наблюдения, получения информации о семье даёт посещение семьи воспитанника.</vt:lpstr>
      <vt:lpstr>Посещение  семьи. Семья – это не только открытая, но и закрытая система. Поэтому воспитателям бывает трудно посещать семью ребёнка, если между воспитывающими взрослыми не выстроены доверительные открытые отношения. Для того чтобы посещение семьи не приняло характер вторжения, воспитатель должен заранее предупредить родителей о своём приходе, выбрав удобный для обеих сторон день. Целью посещения семьи воспитанника может быть поддержка успехов ребёнка, развитие контактов с семьёй, изучение опыта семейного воспитания или совместное обсуждение значимых для семьи и детского сада проблем воспитания ребёнка. Результаты посещения семьи служат материалом для проектирования последующих взаимодействий с  родителями.</vt:lpstr>
      <vt:lpstr>Беседа. Беседа – это метод получения и корректировки информации на основе общения. Беседа позволяет воспитателю прикоснуться к внутреннему миру родителя. Успех беседы зависит от: 1. предварительно установленного контакта. 2. степени подготовленности беседы. 3. умения вести беседу. Беседа воспитателя с родителями начинается с краткого вступления, в котором обозначаются тема, цели и задачи разговора. Затем воспитатель предлагает вопросы: простые, нейтральные по смыслу – в начале; сложные, требующие размышления, припоминания разных жизненных ситуаций – в середине; вопросы, стимулирующие формирование родителями своего запроса педагогам – в конце.</vt:lpstr>
      <vt:lpstr>Анкетирование. Это метод сбора информации путём письменных ответов на поставленные вопросы. Анкетирование – самый популярный метод изучения отношений, предпочтений, ожиданий родителей. Важным элементом анкеты является обращение к родителям. Следующий элемент анкеты – преамбула. От того, как вы определите цель опроса, а также предоставите объяснения по заполнению анкеты, зависит отношение родителей к анкетированию. Правила составления»рабочего поля» анкеты: 1. «чем меньше вопросов – тем больше шансов получить ответы на них. 2. излагайте вопросы в определённой последовательности. 3. не используйте малоизвестные термины. 4. не предлагайте слишком большое количество вариантов ответов. 5. избегайте формулировки в одном предложении двух вопросов. 6. не навязывайте респонденту своё мнение. 7. завершение анкеты – сведения о респонденте. </vt:lpstr>
      <vt:lpstr>Сочинение.       Метод исследования, позволяющий увидеть точку зрения автора по определённому вопросу (проблеме).       Методика «Родительское сочинение» позволяет: 1. выявить особенности родительской позиции в воспитании ребёнка; 2. получить какую-либо информацию или описание проблемы развития ребёнка; 3. выявить зоны конфликтности в детско-родительском взаимодействии.      Прекрасным дополнением к родительским сочинениям является интервью с ребёнком по типу «вопрос-ответ», с целью получения информации о восприятии ребёнком себя и своего места в семье. Вся полученная информация обобщается, анализируется и отражается в форме «Карта семьи» («Паспорт семьи»).  </vt:lpstr>
      <vt:lpstr>       Каждая семья имеет право на информацию о детском саде.                          1. достижения  ДОУ                               1. знакомство семей   2. программа развития ДОУ              2. знакомство с педагогами   3. образовательная пр-ма  ДОУ         4. НОД с детьми   5. совместная деятельность   детей с родителями</vt:lpstr>
      <vt:lpstr>Встречи – знакомства. Методы позволяющие снять барьеры общения, перейти к открытым, доверительным отношениям: 1. «Выбери дистанцию»  (какой-либо предмет – символ обсуждаемой темы встречи с родителями. Каждый родитель выбирает расстояние до предмета – это отношение его к теме встречи и объясняет выбранное им расстояние одной фразой); 2. «Ассоциативный ряд» (какое-либо опорное слово по теме встречи – продолжить ассоциативный ряд) например: Родитель? (Мучитель. Исполнитель. и т.д.) 3. «Язык фотографий» (фотографии по теме встречи – родитель выбирает и коротко комментирует свой выбор (мысли, чувства, ассоциации))</vt:lpstr>
      <vt:lpstr>4. «Разговор без умолку» Коммуникативный тренинг. (Педагог называет тему – родитель выбирает себе собеседника и высказывается в течение 4-8 минут. Собеседник внимательно слушает, выражая своё отношение  только мимикой и жестами. Затем формируются новые пары. Анализ проделанной работы. 5. «Зеркало группы» На стене – плакат. Каждый родитель коротко рассказывает о себе. Педагог фиксирует на плакате анкетные данные и увлечения. Или родители делают карточки о себе и приклеивают на плакат (стенд) 6. «Фамильная символика»  Родитель рисуют свой символ, поясняя связь между нарисованным и его фамилией.</vt:lpstr>
      <vt:lpstr>  7. «Интервью в парах» Перед интервью родители разбиваются в пары, делают необходимые записи. Затем по очереди представляют друг друга остальным. Время 5 минут. Форма интервью свободная или с помощью вспомогательных вопросов, предлагаемых педагогами.</vt:lpstr>
      <vt:lpstr>     СПАСИБО ЗА ВНИМАНИЕ!</vt:lpstr>
    </vt:vector>
  </TitlesOfParts>
  <Company>gpx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Взаимодействие детского сада и семьи.</dc:title>
  <dc:creator>GYPNORION</dc:creator>
  <cp:lastModifiedBy>admin</cp:lastModifiedBy>
  <cp:revision>38</cp:revision>
  <dcterms:created xsi:type="dcterms:W3CDTF">2015-10-13T09:48:47Z</dcterms:created>
  <dcterms:modified xsi:type="dcterms:W3CDTF">2016-09-01T08:07:18Z</dcterms:modified>
</cp:coreProperties>
</file>