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6" r:id="rId4"/>
    <p:sldId id="269" r:id="rId5"/>
    <p:sldId id="267" r:id="rId6"/>
    <p:sldId id="270" r:id="rId7"/>
    <p:sldId id="274" r:id="rId8"/>
    <p:sldId id="257" r:id="rId9"/>
    <p:sldId id="258" r:id="rId10"/>
    <p:sldId id="275" r:id="rId11"/>
    <p:sldId id="281" r:id="rId12"/>
    <p:sldId id="282" r:id="rId13"/>
    <p:sldId id="296" r:id="rId14"/>
    <p:sldId id="260" r:id="rId15"/>
    <p:sldId id="285" r:id="rId16"/>
    <p:sldId id="272" r:id="rId17"/>
    <p:sldId id="291" r:id="rId18"/>
    <p:sldId id="292" r:id="rId19"/>
    <p:sldId id="277" r:id="rId20"/>
    <p:sldId id="287" r:id="rId21"/>
    <p:sldId id="278" r:id="rId22"/>
    <p:sldId id="293" r:id="rId23"/>
    <p:sldId id="294" r:id="rId24"/>
    <p:sldId id="295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CC"/>
    <a:srgbClr val="33CC33"/>
    <a:srgbClr val="003399"/>
    <a:srgbClr val="3399FF"/>
    <a:srgbClr val="CCCC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172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3F73E-610D-42D7-9C70-B1EC20A6D2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468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BBC9F-97B0-497E-B01A-5043B91F69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52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DD919-9723-4772-B3B1-B9BB548895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895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13B6BB-F2AB-48DA-B144-599631320B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446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E9616-121B-417B-8EA6-B999AC8CED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6606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111E5-4156-44A0-82AA-F7477C4EA9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708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30424-932F-4AB3-AADA-C5D664CCC4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513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5C187-ECDE-4BC6-BF94-1AFEF88C9A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5411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C18E5-6B3F-426B-8533-76FD0FC735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19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9E752-2C63-494A-91B5-36F7E9FD34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541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91D43-D221-47AE-A100-6B29C40EFC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239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89EE8-9F23-4090-8D82-E9DB6BCDD5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640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7CFCAC-59E5-4A90-AD6C-AB97CDF423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http://forum.materinstvo.ru/uploads/1287948651/post-270142-1288019896.jpg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16.jpe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304800" y="533400"/>
            <a:ext cx="85344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"Формирование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правильного звукопроизношения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у дошкольников 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посредством нетрадиционных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методик и приёмов".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876800" y="5105400"/>
            <a:ext cx="3886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b="1">
                <a:solidFill>
                  <a:schemeClr val="accent2"/>
                </a:solidFill>
              </a:rPr>
              <a:t>Баврина </a:t>
            </a:r>
          </a:p>
          <a:p>
            <a:r>
              <a:rPr lang="ru-RU" altLang="ru-RU" sz="1800" b="1">
                <a:solidFill>
                  <a:schemeClr val="accent2"/>
                </a:solidFill>
              </a:rPr>
              <a:t>Светлана Владимировна </a:t>
            </a:r>
          </a:p>
          <a:p>
            <a:r>
              <a:rPr lang="ru-RU" altLang="ru-RU" sz="1800" b="1">
                <a:solidFill>
                  <a:schemeClr val="accent2"/>
                </a:solidFill>
              </a:rPr>
              <a:t>учитель – логопед </a:t>
            </a:r>
          </a:p>
          <a:p>
            <a:r>
              <a:rPr lang="ru-RU" altLang="ru-RU" sz="1800" b="1">
                <a:solidFill>
                  <a:schemeClr val="accent2"/>
                </a:solidFill>
              </a:rPr>
              <a:t>МДОУ детский сад №3 «Ёлочка» г. Малоярославец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WordArt 6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75533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Использование предметов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в работе по автоматизации звуков</a:t>
            </a:r>
          </a:p>
        </p:txBody>
      </p:sp>
      <p:pic>
        <p:nvPicPr>
          <p:cNvPr id="36873" name="Picture 9" descr="Photo0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057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Photo0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 descr="Photo0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Photo00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10780"/>
          <a:stretch>
            <a:fillRect/>
          </a:stretch>
        </p:blipFill>
        <p:spPr bwMode="auto">
          <a:xfrm>
            <a:off x="228600" y="3352800"/>
            <a:ext cx="2057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7" name="Picture 13" descr="Photo00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52800"/>
            <a:ext cx="2135188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9" name="Picture 15" descr="Photo00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9" b="21094"/>
          <a:stretch>
            <a:fillRect/>
          </a:stretch>
        </p:blipFill>
        <p:spPr bwMode="auto">
          <a:xfrm>
            <a:off x="228600" y="5105400"/>
            <a:ext cx="205898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 descr="Photo00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5544" r="24165" b="57764"/>
          <a:stretch>
            <a:fillRect/>
          </a:stretch>
        </p:blipFill>
        <p:spPr bwMode="auto">
          <a:xfrm>
            <a:off x="6858000" y="33528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3" name="Picture 19" descr="Photo008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2135188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4" name="Picture 20" descr="Photo008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054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5" name="Picture 21" descr="Photo009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"/>
          <a:stretch>
            <a:fillRect/>
          </a:stretch>
        </p:blipFill>
        <p:spPr bwMode="auto">
          <a:xfrm>
            <a:off x="2362200" y="5105400"/>
            <a:ext cx="2133600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6" name="Picture 22" descr="Photo00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6" b="13638"/>
          <a:stretch>
            <a:fillRect/>
          </a:stretch>
        </p:blipFill>
        <p:spPr bwMode="auto">
          <a:xfrm>
            <a:off x="6858000" y="1524000"/>
            <a:ext cx="2057400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7" name="Picture 23" descr="Photo008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r="6496"/>
          <a:stretch>
            <a:fillRect/>
          </a:stretch>
        </p:blipFill>
        <p:spPr bwMode="auto">
          <a:xfrm>
            <a:off x="6781800" y="5105400"/>
            <a:ext cx="2141538" cy="1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жж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948113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WordArt 5"/>
          <p:cNvSpPr>
            <a:spLocks noChangeArrowheads="1" noChangeShapeType="1" noTextEdit="1"/>
          </p:cNvSpPr>
          <p:nvPr/>
        </p:nvSpPr>
        <p:spPr bwMode="auto">
          <a:xfrm>
            <a:off x="2057400" y="152400"/>
            <a:ext cx="4876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Счётные палочки</a:t>
            </a:r>
          </a:p>
        </p:txBody>
      </p:sp>
      <p:pic>
        <p:nvPicPr>
          <p:cNvPr id="54278" name="Picture 6" descr="shemy-iz-spihek-ez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4"/>
          <a:stretch>
            <a:fillRect/>
          </a:stretch>
        </p:blipFill>
        <p:spPr bwMode="auto">
          <a:xfrm>
            <a:off x="4648200" y="990600"/>
            <a:ext cx="38766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4191000" y="3810000"/>
            <a:ext cx="49530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 b="1"/>
              <a:t>Счётные палочки. </a:t>
            </a:r>
            <a:r>
              <a:rPr lang="ru-RU" altLang="ru-RU" sz="1800"/>
              <a:t>Выклвдывание счётных палочек (строя заборчик) и одновременное проговаривание слогов, слов с автоматизированным звуком. 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Или выкладывание картинок из счётных палочек и закрепление правильного произношения звуков в стихотворной речи.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3657600" y="533400"/>
            <a:ext cx="3505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Прищепки</a:t>
            </a:r>
          </a:p>
        </p:txBody>
      </p:sp>
      <p:pic>
        <p:nvPicPr>
          <p:cNvPr id="55301" name="Picture 5" descr="Photo00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135188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Photo0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1143000" y="2667000"/>
            <a:ext cx="228600" cy="223838"/>
          </a:xfrm>
          <a:prstGeom prst="rect">
            <a:avLst/>
          </a:prstGeom>
          <a:solidFill>
            <a:srgbClr val="3366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838200" y="2514600"/>
            <a:ext cx="228600" cy="2238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1143000" y="2362200"/>
            <a:ext cx="228600" cy="223838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Рисунок 9" descr="DSCF09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t="9245" r="4387" b="7675"/>
          <a:stretch>
            <a:fillRect/>
          </a:stretch>
        </p:blipFill>
        <p:spPr bwMode="auto">
          <a:xfrm>
            <a:off x="304800" y="3505200"/>
            <a:ext cx="216217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SCF09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27737"/>
          <a:stretch>
            <a:fillRect/>
          </a:stretch>
        </p:blipFill>
        <p:spPr bwMode="auto">
          <a:xfrm>
            <a:off x="304800" y="5105400"/>
            <a:ext cx="22383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0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2743200" y="3352800"/>
            <a:ext cx="59436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1800"/>
              <a:t>                      </a:t>
            </a:r>
            <a:r>
              <a:rPr lang="ru-RU" altLang="ru-RU" sz="1800" b="1"/>
              <a:t>ЦЕЛИ ДЛЯ ВСЕХ ИГР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1800" b="1"/>
          </a:p>
          <a:p>
            <a:pPr>
              <a:lnSpc>
                <a:spcPct val="90000"/>
              </a:lnSpc>
            </a:pPr>
            <a:r>
              <a:rPr lang="ru-RU" altLang="ru-RU" sz="1800"/>
              <a:t>Проводить звукобуквенный анализ слогов и слов.</a:t>
            </a:r>
          </a:p>
          <a:p>
            <a:pPr>
              <a:lnSpc>
                <a:spcPct val="90000"/>
              </a:lnSpc>
            </a:pPr>
            <a:r>
              <a:rPr lang="ru-RU" altLang="ru-RU" sz="1800"/>
              <a:t>Закреплять правильное произношение звуков в слогах и словах.</a:t>
            </a:r>
          </a:p>
          <a:p>
            <a:pPr>
              <a:lnSpc>
                <a:spcPct val="90000"/>
              </a:lnSpc>
            </a:pPr>
            <a:r>
              <a:rPr lang="ru-RU" altLang="ru-RU" sz="1800"/>
              <a:t>Упражнять в слоговом анализе и синтезе.</a:t>
            </a:r>
          </a:p>
          <a:p>
            <a:pPr>
              <a:lnSpc>
                <a:spcPct val="90000"/>
              </a:lnSpc>
            </a:pPr>
            <a:r>
              <a:rPr lang="ru-RU" altLang="ru-RU" sz="1800"/>
              <a:t>Развивать мелкую моторику рук.</a:t>
            </a:r>
          </a:p>
          <a:p>
            <a:pPr>
              <a:lnSpc>
                <a:spcPct val="90000"/>
              </a:lnSpc>
            </a:pPr>
            <a:r>
              <a:rPr lang="ru-RU" altLang="ru-RU" sz="1800"/>
              <a:t>Обучать дифференциации звуков в слогах. </a:t>
            </a:r>
          </a:p>
        </p:txBody>
      </p:sp>
      <p:sp>
        <p:nvSpPr>
          <p:cNvPr id="55311" name="Rectangle 15"/>
          <p:cNvSpPr>
            <a:spLocks noGrp="1" noChangeArrowheads="1"/>
          </p:cNvSpPr>
          <p:nvPr>
            <p:ph type="body" sz="half" idx="2"/>
          </p:nvPr>
        </p:nvSpPr>
        <p:spPr>
          <a:xfrm>
            <a:off x="2133600" y="1447800"/>
            <a:ext cx="7010400" cy="1295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1800"/>
              <a:t>     </a:t>
            </a:r>
            <a:r>
              <a:rPr lang="ru-RU" altLang="ru-RU" sz="1800" b="1">
                <a:solidFill>
                  <a:srgbClr val="003399"/>
                </a:solidFill>
              </a:rPr>
              <a:t>Игры с хозяйственной утварью — самые простые, доступные и приносят детям огромную радость. Такой игрушкой могут стать бельевые прищепки, занятия с которыми можно отнести к нетрадиционной форме работы.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r="3517"/>
          <a:stretch>
            <a:fillRect/>
          </a:stretch>
        </p:blipFill>
        <p:spPr bwMode="auto">
          <a:xfrm rot="1249568">
            <a:off x="6858000" y="4038600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7365">
            <a:off x="2971800" y="3352800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004">
            <a:off x="7162800" y="1143000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188">
            <a:off x="4953000" y="762000"/>
            <a:ext cx="1676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448">
            <a:off x="5022850" y="3590925"/>
            <a:ext cx="18288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 descr="Увеличить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2238">
            <a:off x="762000" y="3886200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12" descr="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6873">
            <a:off x="609600" y="609600"/>
            <a:ext cx="1752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Рисунок 3" descr="DSC00065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670175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3581400" y="152400"/>
            <a:ext cx="1981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Игры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Звуковые дорожки</a:t>
            </a:r>
          </a:p>
        </p:txBody>
      </p:sp>
      <p:pic>
        <p:nvPicPr>
          <p:cNvPr id="11270" name="Picture 6" descr="Photo0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b="28152"/>
          <a:stretch>
            <a:fillRect/>
          </a:stretch>
        </p:blipFill>
        <p:spPr bwMode="auto">
          <a:xfrm>
            <a:off x="6477000" y="152400"/>
            <a:ext cx="2438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315200" y="2133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Маски</a:t>
            </a:r>
          </a:p>
        </p:txBody>
      </p:sp>
      <p:pic>
        <p:nvPicPr>
          <p:cNvPr id="11272" name="Picture 8" descr="Photo0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r="9938"/>
          <a:stretch>
            <a:fillRect/>
          </a:stretch>
        </p:blipFill>
        <p:spPr bwMode="auto">
          <a:xfrm>
            <a:off x="2819400" y="762000"/>
            <a:ext cx="19812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Photo00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20000"/>
          <a:stretch>
            <a:fillRect/>
          </a:stretch>
        </p:blipFill>
        <p:spPr bwMode="auto">
          <a:xfrm>
            <a:off x="4724400" y="762000"/>
            <a:ext cx="1676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3657600" y="2438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Звуковые улитки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1143000" y="4267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Наполни баночку</a:t>
            </a:r>
          </a:p>
        </p:txBody>
      </p:sp>
      <p:pic>
        <p:nvPicPr>
          <p:cNvPr id="11277" name="Picture 13" descr="Photo00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Photo00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" r="8292" b="5511"/>
          <a:stretch>
            <a:fillRect/>
          </a:stretch>
        </p:blipFill>
        <p:spPr bwMode="auto">
          <a:xfrm>
            <a:off x="6477000" y="2514600"/>
            <a:ext cx="251618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858000" y="4267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В гостях у сказки</a:t>
            </a:r>
          </a:p>
        </p:txBody>
      </p:sp>
      <p:pic>
        <p:nvPicPr>
          <p:cNvPr id="11281" name="Picture 17" descr="Photo00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r="20589"/>
          <a:stretch>
            <a:fillRect/>
          </a:stretch>
        </p:blipFill>
        <p:spPr bwMode="auto">
          <a:xfrm>
            <a:off x="457200" y="4800600"/>
            <a:ext cx="2286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Photo005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6567"/>
          <a:stretch>
            <a:fillRect/>
          </a:stretch>
        </p:blipFill>
        <p:spPr bwMode="auto">
          <a:xfrm>
            <a:off x="3276600" y="4724400"/>
            <a:ext cx="2278063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752600" y="64912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Пробка - путешественница</a:t>
            </a:r>
          </a:p>
        </p:txBody>
      </p:sp>
      <p:pic>
        <p:nvPicPr>
          <p:cNvPr id="11284" name="Рисунок 9" descr="DSC00038.JP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2670175" cy="18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Photo00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439988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6400800" y="6491288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Пальцеход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WordArt 5"/>
          <p:cNvSpPr>
            <a:spLocks noChangeArrowheads="1" noChangeShapeType="1" noTextEdit="1"/>
          </p:cNvSpPr>
          <p:nvPr/>
        </p:nvSpPr>
        <p:spPr bwMode="auto">
          <a:xfrm>
            <a:off x="5410200" y="152400"/>
            <a:ext cx="1981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Игры</a:t>
            </a:r>
          </a:p>
        </p:txBody>
      </p:sp>
      <p:pic>
        <p:nvPicPr>
          <p:cNvPr id="61446" name="Picture 6" descr="Photo0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268788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10" descr="Копия Photo0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271963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304800" y="3962400"/>
            <a:ext cx="4191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b="1"/>
              <a:t>Кубик. </a:t>
            </a:r>
            <a:r>
              <a:rPr lang="ru-RU" altLang="ru-RU" sz="1800"/>
              <a:t>Ребёнок бросает кубик. Выпавшее число укажет </a:t>
            </a:r>
          </a:p>
          <a:p>
            <a:r>
              <a:rPr lang="ru-RU" altLang="ru-RU" sz="1800"/>
              <a:t>сколько раз повторить слово (слог, предложение).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4495800" y="4572000"/>
            <a:ext cx="4495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b="1"/>
              <a:t>Пирамидка, бусы, счёты.</a:t>
            </a:r>
          </a:p>
          <a:p>
            <a:r>
              <a:rPr lang="ru-RU" altLang="ru-RU" sz="1800" b="1"/>
              <a:t> </a:t>
            </a:r>
            <a:r>
              <a:rPr lang="ru-RU" altLang="ru-RU" sz="1800"/>
              <a:t>Ребёнок нанизывает колечки на </a:t>
            </a:r>
          </a:p>
          <a:p>
            <a:r>
              <a:rPr lang="ru-RU" altLang="ru-RU" sz="1800"/>
              <a:t>стержень пирамидки, перебирает крупные бусины, откладывает </a:t>
            </a:r>
          </a:p>
          <a:p>
            <a:r>
              <a:rPr lang="ru-RU" altLang="ru-RU" sz="1800"/>
              <a:t>колёсики на счётах с одновременным проговариванием речевого материала.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38400"/>
            <a:ext cx="9144000" cy="12954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altLang="ru-RU" sz="1800"/>
              <a:t>Кисти, и стопы — единственные части человеческого тела, являются, по мнению самого автора системы Су-Джок, «пультами дистанционного управления» здоровьем человека. На кистях и стопах в строгом порядке располагаются биологически активные точки, соответствующие всем органам и участкам тела.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altLang="ru-RU" sz="1800"/>
              <a:t> </a:t>
            </a:r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685800" y="228600"/>
            <a:ext cx="4876800" cy="71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Су - Джок  терапия</a:t>
            </a:r>
          </a:p>
        </p:txBody>
      </p:sp>
      <p:pic>
        <p:nvPicPr>
          <p:cNvPr id="32773" name="Picture 5" descr="Photo0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r="11765" b="5890"/>
          <a:stretch>
            <a:fillRect/>
          </a:stretch>
        </p:blipFill>
        <p:spPr bwMode="auto">
          <a:xfrm>
            <a:off x="5867400" y="304800"/>
            <a:ext cx="295116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WordArt 6"/>
          <p:cNvSpPr>
            <a:spLocks noChangeArrowheads="1" noChangeShapeType="1" noTextEdit="1"/>
          </p:cNvSpPr>
          <p:nvPr/>
        </p:nvSpPr>
        <p:spPr bwMode="auto">
          <a:xfrm>
            <a:off x="1219200" y="3733800"/>
            <a:ext cx="6629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Приёмы работы Су - Ждок массажёром</a:t>
            </a:r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609600" y="4800600"/>
            <a:ext cx="2209800" cy="18288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762000" y="5257800"/>
            <a:ext cx="1828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/>
              <a:t>Массаж специальным шариком</a:t>
            </a:r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6096000" y="4800600"/>
            <a:ext cx="2209800" cy="18288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477000" y="5181600"/>
            <a:ext cx="152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/>
              <a:t>Массаж эластичным кольцом</a:t>
            </a:r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 flipH="1">
            <a:off x="2514600" y="4495800"/>
            <a:ext cx="15240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4495800" y="4495800"/>
            <a:ext cx="16764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2783" name="Picture 15" descr="Photo0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2" b="14047"/>
          <a:stretch>
            <a:fillRect/>
          </a:stretch>
        </p:blipFill>
        <p:spPr bwMode="auto">
          <a:xfrm>
            <a:off x="1600200" y="990600"/>
            <a:ext cx="183832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hoto0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3177" r="19008" b="14229"/>
          <a:stretch>
            <a:fillRect/>
          </a:stretch>
        </p:blipFill>
        <p:spPr bwMode="auto">
          <a:xfrm>
            <a:off x="152400" y="2895600"/>
            <a:ext cx="2209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Photo00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8824"/>
          <a:stretch>
            <a:fillRect/>
          </a:stretch>
        </p:blipFill>
        <p:spPr bwMode="auto">
          <a:xfrm>
            <a:off x="152400" y="762000"/>
            <a:ext cx="2209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WordArt 4"/>
          <p:cNvSpPr>
            <a:spLocks noChangeArrowheads="1" noChangeShapeType="1" noTextEdit="1"/>
          </p:cNvSpPr>
          <p:nvPr/>
        </p:nvSpPr>
        <p:spPr bwMode="auto">
          <a:xfrm>
            <a:off x="457200" y="0"/>
            <a:ext cx="7315200" cy="71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Использование Су - Джок в логопедии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04800" y="30480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0" y="685800"/>
            <a:ext cx="6858000" cy="6172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b="1"/>
              <a:t>Пальчиковая гимнастика в стихах</a:t>
            </a:r>
            <a:r>
              <a:rPr lang="ru-RU" altLang="ru-RU" sz="1800"/>
              <a:t> </a:t>
            </a:r>
            <a:r>
              <a:rPr lang="ru-RU" altLang="ru-RU" sz="1800" b="1"/>
              <a:t>с применением Су-Джок шарика</a:t>
            </a:r>
            <a:r>
              <a:rPr lang="ru-RU" altLang="ru-RU" sz="1800"/>
              <a:t> – уникальное средство для развития речи ребенка. Дети любят играть шариком с колючками. Прокатывая его между ладонями, они массируют мышцы руки. Дети повторяют слова и выполняют действия с шариком в соответствии с текстом. </a:t>
            </a:r>
            <a:r>
              <a:rPr lang="ru-RU" altLang="ru-RU" sz="1800" b="1"/>
              <a:t>При массаже пальцев</a:t>
            </a:r>
            <a:r>
              <a:rPr lang="ru-RU" altLang="ru-RU" sz="1800"/>
              <a:t> </a:t>
            </a:r>
            <a:r>
              <a:rPr lang="ru-RU" altLang="ru-RU" sz="1800" b="1"/>
              <a:t>эластичным кольцом</a:t>
            </a:r>
            <a:r>
              <a:rPr lang="ru-RU" altLang="ru-RU" sz="1800"/>
              <a:t>, дети поочередно надевают массажные кольца на каждый палец, сначала на правой, затем на левой руке, проговаривая стихотворение пальчиковой гимнастики.</a:t>
            </a:r>
          </a:p>
          <a:p>
            <a:pPr>
              <a:lnSpc>
                <a:spcPct val="80000"/>
              </a:lnSpc>
            </a:pPr>
            <a:r>
              <a:rPr lang="ru-RU" altLang="ru-RU" sz="1800" b="1"/>
              <a:t>Автоматизация поставленных звуков. Чтобы процесс массажа не показался детям скучным, используется стихотворный материал, и одновременно с массажным эффектом происходит автоматизация поставленного звука в речи.</a:t>
            </a:r>
            <a:r>
              <a:rPr lang="ru-RU" altLang="ru-RU" sz="1800"/>
              <a:t> Ребенок поочередно надевает массажное кольцо на каждый палец, одновременно проговаривая стихотворение на автоматизацию поставленного звука.</a:t>
            </a:r>
          </a:p>
          <a:p>
            <a:pPr>
              <a:lnSpc>
                <a:spcPct val="80000"/>
              </a:lnSpc>
            </a:pPr>
            <a:r>
              <a:rPr lang="ru-RU" altLang="ru-RU" sz="1800" b="1"/>
              <a:t>Использование Су–Джок шаров при совершенствовании лексико-грамматических категорий.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800" i="1"/>
              <a:t>     Упражнение «Один-много».</a:t>
            </a:r>
            <a:r>
              <a:rPr lang="ru-RU" altLang="ru-RU" sz="1800"/>
              <a:t> Логопед катит «чудо-шарик» по столу ребенку, называя предмет в единственном числе. Ребенок, поймав ладонью шарик, откатывает его назад, называя существительные во множественном числе.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    Аналогично проводим упражнения </a:t>
            </a:r>
            <a:r>
              <a:rPr lang="ru-RU" altLang="ru-RU" sz="1800" i="1"/>
              <a:t>«Назови ласково», «Скажи наоборот».</a:t>
            </a:r>
            <a:r>
              <a:rPr lang="ru-RU" altLang="ru-RU" sz="1800"/>
              <a:t> </a:t>
            </a:r>
            <a:endParaRPr lang="ru-RU" altLang="ru-RU" sz="1800" b="1"/>
          </a:p>
          <a:p>
            <a:pPr>
              <a:lnSpc>
                <a:spcPct val="80000"/>
              </a:lnSpc>
            </a:pPr>
            <a:endParaRPr lang="ru-RU" altLang="ru-RU" sz="1800" b="1"/>
          </a:p>
        </p:txBody>
      </p:sp>
      <p:pic>
        <p:nvPicPr>
          <p:cNvPr id="68615" name="Picture 7" descr="Photo00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2138363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hoto0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2286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Photo0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r="11060" b="3630"/>
          <a:stretch>
            <a:fillRect/>
          </a:stretch>
        </p:blipFill>
        <p:spPr bwMode="auto">
          <a:xfrm>
            <a:off x="228600" y="2362200"/>
            <a:ext cx="2286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438400" y="152400"/>
            <a:ext cx="6705600" cy="6705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1800"/>
              <a:t>При использовании Су – Джок шаров </a:t>
            </a:r>
            <a:r>
              <a:rPr lang="ru-RU" altLang="ru-RU" sz="1800" b="1"/>
              <a:t>для развития</a:t>
            </a:r>
            <a:r>
              <a:rPr lang="ru-RU" altLang="ru-RU" sz="1800"/>
              <a:t> </a:t>
            </a:r>
            <a:r>
              <a:rPr lang="ru-RU" altLang="ru-RU" sz="1800" b="1"/>
              <a:t>памяти и внимания</a:t>
            </a:r>
            <a:r>
              <a:rPr lang="ru-RU" altLang="ru-RU" sz="1800"/>
              <a:t> дети выполняют такие инструкции: «Надень колечко на мизинец правой руки, возьми шарик в правую руку и спрячь за спину и т.д.». Ребенок закрывает глаза, взрослый надевает колечко на любой его палец, а тот должен назвать, на какой палец какой руки надето кольцо. </a:t>
            </a:r>
          </a:p>
          <a:p>
            <a:pPr>
              <a:lnSpc>
                <a:spcPct val="90000"/>
              </a:lnSpc>
            </a:pPr>
            <a:r>
              <a:rPr lang="ru-RU" altLang="ru-RU" sz="1800" b="1"/>
              <a:t>При проведении звукового анализа слов</a:t>
            </a:r>
            <a:r>
              <a:rPr lang="ru-RU" altLang="ru-RU" sz="1800"/>
              <a:t> используются массажные шарики трех цветов красный, синий, зеленый. По заданию логопеда ребенок показывает соответствующий обозначению звука шарик. </a:t>
            </a:r>
          </a:p>
          <a:p>
            <a:pPr>
              <a:lnSpc>
                <a:spcPct val="90000"/>
              </a:lnSpc>
            </a:pPr>
            <a:r>
              <a:rPr lang="ru-RU" altLang="ru-RU" sz="1800"/>
              <a:t>Использование шариков </a:t>
            </a:r>
            <a:r>
              <a:rPr lang="ru-RU" altLang="ru-RU" sz="1800" b="1"/>
              <a:t>при совершенствовании навыков употребления предлогов.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/>
              <a:t>     На столе коробка, по инструкции логопеда ребенок кладет шарики соответственно красный шарик - в коробку; синий – под коробку; зеленый – около коробки. Затем наоборот, ребенок должен описать действие взрослого. </a:t>
            </a:r>
          </a:p>
          <a:p>
            <a:pPr>
              <a:lnSpc>
                <a:spcPct val="90000"/>
              </a:lnSpc>
            </a:pPr>
            <a:r>
              <a:rPr lang="ru-RU" altLang="ru-RU" sz="1800"/>
              <a:t>. </a:t>
            </a:r>
            <a:r>
              <a:rPr lang="ru-RU" altLang="ru-RU" sz="1800" b="1"/>
              <a:t>Использование шариков для слогового анализа слов.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/>
              <a:t>     Упражнение </a:t>
            </a:r>
            <a:r>
              <a:rPr lang="ru-RU" altLang="ru-RU" sz="1800" i="1"/>
              <a:t>«Раздели слова на слоги»</a:t>
            </a:r>
            <a:r>
              <a:rPr lang="ru-RU" altLang="ru-RU" sz="1800"/>
              <a:t> Ребенок называет слог и берет по одному шарику из коробки, затем считает количество слогов.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 i="1"/>
              <a:t>     Это лишь некоторые примеры использования су–джок массажера в коррекионной работе. </a:t>
            </a:r>
          </a:p>
        </p:txBody>
      </p:sp>
      <p:pic>
        <p:nvPicPr>
          <p:cNvPr id="70661" name="Picture 5" descr="Photo00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 r="14706"/>
          <a:stretch>
            <a:fillRect/>
          </a:stretch>
        </p:blipFill>
        <p:spPr bwMode="auto">
          <a:xfrm>
            <a:off x="304800" y="228600"/>
            <a:ext cx="2209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j0285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533400"/>
            <a:ext cx="1824037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4" name="WordArt 8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7315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Преимущества использования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 компьютерных технологий</a:t>
            </a:r>
          </a:p>
        </p:txBody>
      </p:sp>
      <p:sp>
        <p:nvSpPr>
          <p:cNvPr id="45070" name="Cloud"/>
          <p:cNvSpPr>
            <a:spLocks noChangeAspect="1" noEditPoints="1" noChangeArrowheads="1"/>
          </p:cNvSpPr>
          <p:nvPr/>
        </p:nvSpPr>
        <p:spPr bwMode="auto">
          <a:xfrm>
            <a:off x="0" y="1600200"/>
            <a:ext cx="4038600" cy="1838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5071" name="Cloud"/>
          <p:cNvSpPr>
            <a:spLocks noChangeAspect="1" noEditPoints="1" noChangeArrowheads="1"/>
          </p:cNvSpPr>
          <p:nvPr/>
        </p:nvSpPr>
        <p:spPr bwMode="auto">
          <a:xfrm>
            <a:off x="304800" y="4267200"/>
            <a:ext cx="4038600" cy="1838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5072" name="Cloud"/>
          <p:cNvSpPr>
            <a:spLocks noChangeAspect="1" noEditPoints="1" noChangeArrowheads="1"/>
          </p:cNvSpPr>
          <p:nvPr/>
        </p:nvSpPr>
        <p:spPr bwMode="auto">
          <a:xfrm>
            <a:off x="4572000" y="1600200"/>
            <a:ext cx="4038600" cy="1905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5073" name="Cloud"/>
          <p:cNvSpPr>
            <a:spLocks noChangeAspect="1" noEditPoints="1" noChangeArrowheads="1"/>
          </p:cNvSpPr>
          <p:nvPr/>
        </p:nvSpPr>
        <p:spPr bwMode="auto">
          <a:xfrm>
            <a:off x="4724400" y="4343400"/>
            <a:ext cx="4038600" cy="20669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533400" y="1905000"/>
            <a:ext cx="3200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>
                <a:solidFill>
                  <a:srgbClr val="000000"/>
                </a:solidFill>
              </a:rPr>
              <a:t>Упор на непроизвольное внимание,  длительное удерживание внимания на объекте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4953000" y="1981200"/>
            <a:ext cx="39624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>
                <a:solidFill>
                  <a:srgbClr val="000000"/>
                </a:solidFill>
              </a:rPr>
              <a:t>Материал предоставляется в иллюстративном и схематичном видах, инструкция многократно  повторяется</a:t>
            </a:r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685800" y="4572000"/>
            <a:ext cx="3276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>
                <a:solidFill>
                  <a:srgbClr val="000000"/>
                </a:solidFill>
              </a:rPr>
              <a:t>Преодолевая трудности, учится контролировать свою деятельность и оценивать результаты</a:t>
            </a:r>
          </a:p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5257800" y="4648200"/>
            <a:ext cx="358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>
                <a:solidFill>
                  <a:srgbClr val="000000"/>
                </a:solidFill>
              </a:rPr>
              <a:t>Живой интерес в игровой и учебной деятельности развивает познавательную мотивацию, повышает работоспособность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143000" y="152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Инновационные технологии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в логопедической практике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867400" y="3048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371600" y="4648200"/>
            <a:ext cx="708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-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3124200" y="57912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228600" y="1828800"/>
            <a:ext cx="8686800" cy="1371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381000" y="17526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457200" y="1981200"/>
            <a:ext cx="84582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ru-RU" altLang="ru-RU" sz="1800"/>
              <a:t>это лишь дополнение к общепринятым, проверенным временем технологиям (технология диагностики, технология звукопостановки, технология формирования речевого дыхания при различных нарушениях произносительной стороны речи и другие), </a:t>
            </a:r>
          </a:p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228600" y="3429000"/>
            <a:ext cx="8763000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80" name="AutoShape 20"/>
          <p:cNvSpPr>
            <a:spLocks noChangeArrowheads="1"/>
          </p:cNvSpPr>
          <p:nvPr/>
        </p:nvSpPr>
        <p:spPr bwMode="auto">
          <a:xfrm>
            <a:off x="304800" y="4495800"/>
            <a:ext cx="86868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304800" y="3505200"/>
            <a:ext cx="8458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- новые и обладающие повышенной эффективностью методы и инструменты, приёмы, являющиеся конечным результатом интеллектуальной деятельности педагога</a:t>
            </a:r>
          </a:p>
        </p:txBody>
      </p:sp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304800" y="5257800"/>
            <a:ext cx="8686800" cy="129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381000" y="4648200"/>
            <a:ext cx="861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- новые способы взаимодействия педагога и ребёнка,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381000" y="5334000"/>
            <a:ext cx="8610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/>
              <a:t>- новые стимулы, служат для создания благоприятного эмоционального фона, способствуют включению в работу сохранных и активизации нарушенных психических функций.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WordArt 5"/>
          <p:cNvSpPr>
            <a:spLocks noChangeArrowheads="1" noChangeShapeType="1" noTextEdit="1"/>
          </p:cNvSpPr>
          <p:nvPr/>
        </p:nvSpPr>
        <p:spPr bwMode="auto">
          <a:xfrm>
            <a:off x="762000" y="381000"/>
            <a:ext cx="7848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Виды ИКТ, испольэуемые в работе 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учителя - логопеда</a:t>
            </a:r>
          </a:p>
        </p:txBody>
      </p:sp>
      <p:pic>
        <p:nvPicPr>
          <p:cNvPr id="64518" name="Picture 6" descr="Photo0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2749550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Photo00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74637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Photo00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74637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52400" y="16764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Компьютерные игры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5562600" y="16002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Компьютерные игры с использованием интернета</a:t>
            </a: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3048000" y="3276600"/>
            <a:ext cx="2819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Мультимедийные презентации (авторские и из ресурсов интернета)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991600" cy="5867400"/>
          </a:xfrm>
        </p:spPr>
        <p:txBody>
          <a:bodyPr/>
          <a:lstStyle/>
          <a:p>
            <a:pPr algn="ctr"/>
            <a:r>
              <a:rPr lang="ru-RU" altLang="ru-RU" sz="2000" b="1">
                <a:solidFill>
                  <a:schemeClr val="accent2"/>
                </a:solidFill>
              </a:rPr>
              <a:t>Мнемотехника – совокупность правил и приёмов, облегчающих процесс запоминания информации.</a:t>
            </a:r>
          </a:p>
        </p:txBody>
      </p:sp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457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Мнемотехника</a:t>
            </a:r>
          </a:p>
        </p:txBody>
      </p:sp>
      <p:pic>
        <p:nvPicPr>
          <p:cNvPr id="46085" name="Picture 5" descr="Photo0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b="9998"/>
          <a:stretch>
            <a:fillRect/>
          </a:stretch>
        </p:blipFill>
        <p:spPr bwMode="auto">
          <a:xfrm>
            <a:off x="1752600" y="1600200"/>
            <a:ext cx="5486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6"/>
          <p:cNvSpPr>
            <a:spLocks noChangeArrowheads="1" noChangeShapeType="1" noTextEdit="1"/>
          </p:cNvSpPr>
          <p:nvPr/>
        </p:nvSpPr>
        <p:spPr bwMode="auto">
          <a:xfrm>
            <a:off x="2133600" y="304800"/>
            <a:ext cx="502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Музыкотерапия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 i="1"/>
              <a:t>Коррекционные задачи музыкотерапии:</a:t>
            </a:r>
            <a:endParaRPr lang="ru-RU" altLang="ru-RU" sz="2000"/>
          </a:p>
          <a:p>
            <a:pPr>
              <a:lnSpc>
                <a:spcPct val="80000"/>
              </a:lnSpc>
            </a:pPr>
            <a:r>
              <a:rPr lang="ru-RU" altLang="ru-RU" sz="2000"/>
              <a:t>нормализация нейродинамических процессов коры головного мозга, нормализация биоритма;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стимуляция слухового восприятия (активизация правополушарных функций) 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улучшение общего состояния детей;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улучшение исполнения качества движений (развиваются выразительность, ритмичность, плавность) 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коррекция и развитие ощущений, восприятий, представлений;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стимуляции речевой функции;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нормализация просодической стороны речи (тембр, темп, ритм, выразительность интонации) 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формирование навыков словообразования;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формирование слоговой структуры слова.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04800" y="990600"/>
            <a:ext cx="8839200" cy="5794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8915400" cy="8223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</a:rPr>
              <a:t>Это метод психотерапии, основанный на эмоциональном восприятии музыки.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4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419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Список литературы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58594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Arial" charset="0"/>
              </a:defRPr>
            </a:lvl1pPr>
            <a:lvl2pPr marL="1066800" indent="-609600">
              <a:defRPr>
                <a:solidFill>
                  <a:schemeClr val="tx1"/>
                </a:solidFill>
                <a:latin typeface="Arial" charset="0"/>
              </a:defRPr>
            </a:lvl2pPr>
            <a:lvl3pPr marL="1524000" indent="-609600">
              <a:defRPr>
                <a:solidFill>
                  <a:schemeClr val="tx1"/>
                </a:solidFill>
                <a:latin typeface="Arial" charset="0"/>
              </a:defRPr>
            </a:lvl3pPr>
            <a:lvl4pPr marL="1981200" indent="-609600">
              <a:defRPr>
                <a:solidFill>
                  <a:schemeClr val="tx1"/>
                </a:solidFill>
                <a:latin typeface="Arial" charset="0"/>
              </a:defRPr>
            </a:lvl4pPr>
            <a:lvl5pPr marL="2438400" indent="-609600">
              <a:defRPr>
                <a:solidFill>
                  <a:schemeClr val="tx1"/>
                </a:solidFill>
                <a:latin typeface="Arial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800"/>
              <a:t>1. Громова О. Е. Инновации – в логопедическую практику. Методическое пособие для дошкольных образовательных учреждений. – М.: ЛИНКА-ПРЕСС,               2008. – 232 с.</a:t>
            </a:r>
          </a:p>
          <a:p>
            <a:r>
              <a:rPr lang="ru-RU" altLang="ru-RU" sz="1800"/>
              <a:t>2. Акименко В. М. Новые логопедические технологии. Учебно-методическая  пособие. – 2-е. изд. – Ростов н/Д: Феникс, 2009. – 105с.3.</a:t>
            </a:r>
          </a:p>
          <a:p>
            <a:r>
              <a:rPr lang="ru-RU" altLang="ru-RU" sz="1800"/>
              <a:t>3. Буслаева Е. Н. Актуальные проблемы логопедии глазами логопедов-практиков: сборник методических материалов. – Калуга: Институт повышения квалификации работников образования, 2009. – 76с.</a:t>
            </a:r>
          </a:p>
          <a:p>
            <a:r>
              <a:rPr lang="ru-RU" altLang="ru-RU" sz="1800"/>
              <a:t>4. Воробьёва В. К. Методика развития связной речи у детей с недоразвитием речи. – М.: АСТ: Астрель, 2009. – 158с. – (Высшая школа).</a:t>
            </a:r>
          </a:p>
          <a:p>
            <a:r>
              <a:rPr lang="ru-RU" altLang="ru-RU" sz="1800"/>
              <a:t>5. Коноваленко В. В., Коноваленко С. В. Хлоп-топ: Нетрадиционные приёмы коррекционной логопедической работы с детьми 6-10 лет. – М.: Издательство «ГНОМ и Д», 2009 – 20с. – (Практическая логопедия).</a:t>
            </a:r>
          </a:p>
          <a:p>
            <a:r>
              <a:rPr lang="ru-RU" altLang="ru-RU" sz="1800"/>
              <a:t>6. Венгер Л. А., Венгер А. Л. Готов ли ваш ребёнок к школе? – М.: Знание, 1994. – 192с.</a:t>
            </a:r>
          </a:p>
          <a:p>
            <a:r>
              <a:rPr lang="ru-RU" altLang="ru-RU" sz="1800"/>
              <a:t>7. Краузе Е. Н. Логопедический массаж и артикуляционная гимнастика: Практическое пособие. – 4-е изд. – СПб.: КОРОНА-Век, 2009. – 80с.</a:t>
            </a:r>
          </a:p>
          <a:p>
            <a:r>
              <a:rPr lang="ru-RU" altLang="ru-RU" sz="1800"/>
              <a:t>8. Метельская Н. Г. 100 физкультминуток на занятиях по развитию речи. – М.: ТЦ Сфера, 2007. – 64с.</a:t>
            </a:r>
          </a:p>
          <a:p>
            <a:r>
              <a:rPr lang="ru-RU" altLang="ru-RU" sz="1800"/>
              <a:t>9. Гадасина Л. Я., Ивановская О. Г. Звуки на все руки: Пятьдесят логопедических игр. – СПб.: ДЕТСТВО – ПРЕСС, 2008. – 95с.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4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419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Список литературы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8610600" cy="5794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52400" y="762000"/>
            <a:ext cx="8991600" cy="3667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52400" y="609600"/>
            <a:ext cx="8839200" cy="61341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Arial" charset="0"/>
              </a:defRPr>
            </a:lvl1pPr>
            <a:lvl2pPr marL="1066800" indent="-609600">
              <a:defRPr>
                <a:solidFill>
                  <a:schemeClr val="tx1"/>
                </a:solidFill>
                <a:latin typeface="Arial" charset="0"/>
              </a:defRPr>
            </a:lvl2pPr>
            <a:lvl3pPr marL="1524000" indent="-609600">
              <a:defRPr>
                <a:solidFill>
                  <a:schemeClr val="tx1"/>
                </a:solidFill>
                <a:latin typeface="Arial" charset="0"/>
              </a:defRPr>
            </a:lvl3pPr>
            <a:lvl4pPr marL="1981200" indent="-609600">
              <a:defRPr>
                <a:solidFill>
                  <a:schemeClr val="tx1"/>
                </a:solidFill>
                <a:latin typeface="Arial" charset="0"/>
              </a:defRPr>
            </a:lvl4pPr>
            <a:lvl5pPr marL="2438400" indent="-609600">
              <a:defRPr>
                <a:solidFill>
                  <a:schemeClr val="tx1"/>
                </a:solidFill>
                <a:latin typeface="Arial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800"/>
              <a:t>10. Сиротюк А. Л. Упражнения для психомоторного развития дошкольников: Практическое пособие. – 2-е изд., испр. и доп. – М.: АРКТИ, 2009. – 60с. (Развитие и воспитание).</a:t>
            </a:r>
          </a:p>
          <a:p>
            <a:r>
              <a:rPr lang="ru-RU" altLang="ru-RU" sz="1800"/>
              <a:t> 11. Гальская Н. В.  Тетрадь для закрепления произношения звуков …– Копплект из 7 тетрадей: Пособие для детей с нарушениями речи / Н. В. Гальская; Худож. Е. С. Шапошникова. — Мн.: «Аверсэв», 2003. — 16 с. — (Говорящий карандашик).</a:t>
            </a:r>
          </a:p>
          <a:p>
            <a:r>
              <a:rPr lang="ru-RU" altLang="ru-RU" sz="1800"/>
              <a:t> 12. Кузьмина Е.В. «Использование информационных технологий в работе учителя-логопеда общеобразовательной школы», журнал «Логопед», №5 – 2008 </a:t>
            </a:r>
          </a:p>
          <a:p>
            <a:r>
              <a:rPr lang="ru-RU" altLang="ru-RU" sz="1800"/>
              <a:t> 13. Ковалько В.И. Здоровье сберегающие технологии: школьник и компьютер. М., 2007.</a:t>
            </a:r>
          </a:p>
          <a:p>
            <a:r>
              <a:rPr lang="ru-RU" altLang="ru-RU" sz="1800"/>
              <a:t> 14. Комарова Т.С., Комарова И.И., Туликов А.В. Информационно-коммуникационные технологии в дошкольном образовании. – М.: МОЗАИКА-СИНТЕЗ, 2011.</a:t>
            </a:r>
          </a:p>
          <a:p>
            <a:r>
              <a:rPr lang="ru-RU" altLang="ru-RU" sz="1800"/>
              <a:t> 15. Левина Е.В. «Использование компьютерных технологий на индивидуальных логопедических занятиях», журнал «Логопед», № 3 – 2011, с.68</a:t>
            </a:r>
          </a:p>
          <a:p>
            <a:r>
              <a:rPr lang="ru-RU" altLang="ru-RU" sz="1800"/>
              <a:t> 16. Лизунова Л.Р. Компьютерная технология коррекции общего недоразвития речи у детей старшего дошкольного возраста. - Пермь, 2007.</a:t>
            </a:r>
          </a:p>
          <a:p>
            <a:r>
              <a:rPr lang="ru-RU" altLang="ru-RU" sz="1800"/>
              <a:t>17.  Фатихова Л.Ф. Компьютерные технологии в психолого-педагогической коррекции детей.// Научно-методический журнал. — Москва: Сфера, 2014. — 128 с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85800" y="1524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Инновационные (нетрадиционные)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 логопедические технологии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09600" y="1447800"/>
            <a:ext cx="76930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2000"/>
              <a:t>Логопедический массаж (массаж языка)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Массаж пальцев рук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Аурикулотерапия (воздействие на точки ушной раковины)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Су-Джок терапия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Информационные технологии (компьютерные игры)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Арт-терапевтические технологии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i="1"/>
              <a:t>           Виды арт-терапии: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Музыкотерапия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Мнемотехника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Сказкотерапия - психокоррекция средствами сказки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Ароматотерапия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Фитотерапия (лекарственные травы)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Хромотерапия (воздействие цвета)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Пескотерапия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Литотерапия (терапевтическое воздействие камней, минералов на организм человека)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Куклотерапия, либропсихотерапия – лечебное чтение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Изотерапия (нетрадиционная техника рисования)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/>
          </a:p>
          <a:p>
            <a:pPr>
              <a:lnSpc>
                <a:spcPct val="80000"/>
              </a:lnSpc>
            </a:pPr>
            <a:endParaRPr lang="ru-RU" altLang="ru-RU" sz="2000"/>
          </a:p>
          <a:p>
            <a:pPr>
              <a:lnSpc>
                <a:spcPct val="80000"/>
              </a:lnSpc>
            </a:pPr>
            <a:endParaRPr lang="ru-RU" altLang="ru-RU" sz="2000"/>
          </a:p>
          <a:p>
            <a:pPr>
              <a:lnSpc>
                <a:spcPct val="80000"/>
              </a:lnSpc>
            </a:pPr>
            <a:endParaRPr lang="ru-RU" altLang="ru-RU" sz="2000"/>
          </a:p>
        </p:txBody>
      </p:sp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685800" y="1524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Инновационные (нетрадиционные)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 логопедические технологии</a:t>
            </a:r>
          </a:p>
        </p:txBody>
      </p:sp>
      <p:sp>
        <p:nvSpPr>
          <p:cNvPr id="5128" name="WordArt 8"/>
          <p:cNvSpPr>
            <a:spLocks noChangeArrowheads="1" noChangeShapeType="1" noTextEdit="1"/>
          </p:cNvSpPr>
          <p:nvPr/>
        </p:nvSpPr>
        <p:spPr bwMode="auto">
          <a:xfrm>
            <a:off x="685800" y="1524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Инновационные (нетрадиционные)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 логопедические технологии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2"/>
          <p:cNvSpPr>
            <a:spLocks noChangeArrowheads="1"/>
          </p:cNvSpPr>
          <p:nvPr/>
        </p:nvSpPr>
        <p:spPr bwMode="auto">
          <a:xfrm>
            <a:off x="2819400" y="3124200"/>
            <a:ext cx="3352800" cy="14478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2916238" y="333375"/>
            <a:ext cx="3384550" cy="1800225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429000" y="3429000"/>
            <a:ext cx="2305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5400" b="1"/>
              <a:t>Игра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276600" y="609600"/>
            <a:ext cx="26638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способствует более успешному овладению детьми знаниями, умениями и навыками</a:t>
            </a: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759450" y="1773238"/>
            <a:ext cx="3384550" cy="1800225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0" y="1628775"/>
            <a:ext cx="3419475" cy="1800225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5219700" y="4724400"/>
            <a:ext cx="3384550" cy="1800225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468313" y="4724400"/>
            <a:ext cx="3384550" cy="1800225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V="1">
            <a:off x="4495800" y="2286000"/>
            <a:ext cx="0" cy="660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 flipH="1">
            <a:off x="3132138" y="4508500"/>
            <a:ext cx="431800" cy="3603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5580063" y="4508500"/>
            <a:ext cx="287337" cy="3603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 flipV="1">
            <a:off x="3429000" y="2819400"/>
            <a:ext cx="287338" cy="28733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V="1">
            <a:off x="5364163" y="2852738"/>
            <a:ext cx="358775" cy="2873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5795963" y="2057400"/>
            <a:ext cx="33480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становится важным направлением коррекционной работы над речевыми нарушениями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181600" y="5181600"/>
            <a:ext cx="35274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включает внимание, развивает произвольную память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457200" y="5257800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33400" y="5181600"/>
            <a:ext cx="3384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повышает эмоциональную и активирует мыслительную деятельность</a:t>
            </a:r>
            <a:r>
              <a:rPr lang="ru-RU" altLang="ru-RU" sz="1600" b="1"/>
              <a:t> 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0" y="2057400"/>
            <a:ext cx="33480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даёт возможность без труда переключаться  одного вида деятельности на другой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8229600" cy="3352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/>
              <a:t>Продольное, поперечное, кругообразное поглаживания;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Кругообразное спиралевидное растирание;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Продольное кругообразное надавливание, разминание;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Ударная прерывистая или непрерывистая вибрация</a:t>
            </a:r>
          </a:p>
          <a:p>
            <a:pPr>
              <a:lnSpc>
                <a:spcPct val="80000"/>
              </a:lnSpc>
            </a:pPr>
            <a:endParaRPr lang="ru-RU" altLang="ru-RU" sz="2000"/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/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sz="2000"/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sz="2000"/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000"/>
              <a:t>Массаж проводится как руками, так и механическими приспособлениями (зубной щеткой, логопедическими шпателями)</a:t>
            </a:r>
          </a:p>
          <a:p>
            <a:pPr>
              <a:lnSpc>
                <a:spcPct val="80000"/>
              </a:lnSpc>
            </a:pPr>
            <a:endParaRPr lang="ru-RU" altLang="ru-RU" sz="2000"/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1219200" y="457200"/>
            <a:ext cx="6934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Основные приёмы</a:t>
            </a:r>
          </a:p>
          <a:p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логопедического массажа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6200"/>
            <a:ext cx="3887788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0" name="WordArt 20"/>
          <p:cNvSpPr>
            <a:spLocks noChangeArrowheads="1" noChangeShapeType="1" noTextEdit="1"/>
          </p:cNvSpPr>
          <p:nvPr/>
        </p:nvSpPr>
        <p:spPr bwMode="auto">
          <a:xfrm>
            <a:off x="1905000" y="228600"/>
            <a:ext cx="5257800" cy="144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Arial"/>
                <a:cs typeface="Arial"/>
              </a:rPr>
              <a:t>Развивающий </a:t>
            </a:r>
          </a:p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Arial"/>
                <a:cs typeface="Arial"/>
              </a:rPr>
              <a:t>массаж</a:t>
            </a:r>
          </a:p>
        </p:txBody>
      </p:sp>
      <p:sp>
        <p:nvSpPr>
          <p:cNvPr id="30742" name="AutoShape 22"/>
          <p:cNvSpPr>
            <a:spLocks noChangeArrowheads="1"/>
          </p:cNvSpPr>
          <p:nvPr/>
        </p:nvSpPr>
        <p:spPr bwMode="auto">
          <a:xfrm>
            <a:off x="152400" y="2514600"/>
            <a:ext cx="2667000" cy="4038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0743" name="AutoShape 23"/>
          <p:cNvSpPr>
            <a:spLocks noChangeArrowheads="1"/>
          </p:cNvSpPr>
          <p:nvPr/>
        </p:nvSpPr>
        <p:spPr bwMode="auto">
          <a:xfrm>
            <a:off x="3276600" y="2438400"/>
            <a:ext cx="2362200" cy="4038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4" name="AutoShape 24"/>
          <p:cNvSpPr>
            <a:spLocks noChangeArrowheads="1"/>
          </p:cNvSpPr>
          <p:nvPr/>
        </p:nvSpPr>
        <p:spPr bwMode="auto">
          <a:xfrm>
            <a:off x="6096000" y="2514600"/>
            <a:ext cx="2895600" cy="4038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457200" y="2819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152400" y="2590800"/>
            <a:ext cx="2819400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Самомассаж кистей и пальцев рук: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самомассаж тыльной стороны кистей рук;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самомассаж ладоней;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самомассаж пальцев рук;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упражнения для суставов пальцев с элементами сопротиления.</a:t>
            </a:r>
          </a:p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3352800" y="2590800"/>
            <a:ext cx="2133600" cy="21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Плантарный массаж (массаж стоп):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поглаживание;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растирание;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надавливание.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6019800" y="2590800"/>
            <a:ext cx="31242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/>
              <a:t>Аурикулярный массаж (массаж ушных раковин).</a:t>
            </a:r>
            <a:endParaRPr lang="ru-RU" altLang="ru-RU" sz="1800"/>
          </a:p>
          <a:p>
            <a:pPr>
              <a:spcBef>
                <a:spcPct val="50000"/>
              </a:spcBef>
            </a:pPr>
            <a:r>
              <a:rPr lang="ru-RU" altLang="ru-RU" sz="1800"/>
              <a:t>Массируются по порядку 4 области ушной раковины: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противокозелок;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треугольная рамка;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место перехода ножки завитка в восходящую часть;</a:t>
            </a:r>
          </a:p>
          <a:p>
            <a:pPr>
              <a:spcBef>
                <a:spcPct val="50000"/>
              </a:spcBef>
            </a:pPr>
            <a:r>
              <a:rPr lang="ru-RU" altLang="ru-RU" sz="1800"/>
              <a:t> - воронка.</a:t>
            </a:r>
            <a:endParaRPr lang="ru-RU" altLang="ru-RU" sz="1800" b="1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H="1">
            <a:off x="1295400" y="1752600"/>
            <a:ext cx="3124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4419600" y="1752600"/>
            <a:ext cx="32004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4419600" y="17526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к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4034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079625" y="8382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276600" y="457200"/>
            <a:ext cx="54864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упражнения для массажа или самомассажа (пощипывание, прижимание, похлопывание, постукивание и т.д.) </a:t>
            </a:r>
          </a:p>
          <a:p>
            <a:pPr>
              <a:spcBef>
                <a:spcPct val="50000"/>
              </a:spcBef>
            </a:pPr>
            <a:endParaRPr lang="ru-RU" altLang="ru-RU" sz="2000"/>
          </a:p>
        </p:txBody>
      </p:sp>
      <p:pic>
        <p:nvPicPr>
          <p:cNvPr id="34821" name="Picture 5" descr="Photo00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894013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Photo00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2900363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Photo00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894013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Photo00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894013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276600" y="2133600"/>
            <a:ext cx="5867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Повторяя слоговые ряды, слова, чистоговорки с определённым звуком, ребёнок  массирует стопы во время ходьбы по различным коврикам; поглаживает, растирает, надавливает, производит вращательные движения стопой поверхность ковриков.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5791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Аурикулярный массаж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2112963" cy="2124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28600" y="114300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152400" y="1066800"/>
            <a:ext cx="701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2000"/>
              <a:t>Это лечебное воздействие на точки ушной раковины. которые проецируют все органы и системы человеческого организма (картография ушной раковины П. Ножье). </a:t>
            </a:r>
          </a:p>
          <a:p>
            <a:r>
              <a:rPr lang="ru-RU" altLang="ru-RU" sz="2000"/>
              <a:t>Самомассаж ушных раковин производится одновременно с обеих сторон с помощью подушечек большого и указательного пальцев рук.</a:t>
            </a:r>
          </a:p>
          <a:p>
            <a:r>
              <a:rPr lang="ru-RU" altLang="ru-RU" sz="2000"/>
              <a:t>Приёмы массажа: разминание, растирание, надавливание  поглаживание, до лёгкого покраснения и появления чувства тепла</a:t>
            </a:r>
          </a:p>
          <a:p>
            <a:r>
              <a:rPr lang="ru-RU" altLang="ru-RU" sz="2000"/>
              <a:t>Массаж проводится только теплыми, разогретыми руками.</a:t>
            </a:r>
          </a:p>
          <a:p>
            <a:r>
              <a:rPr lang="ru-RU" altLang="ru-RU" sz="2000"/>
              <a:t>  Время, необходимое для самомассажа обеих    ушных раковин, не превышает 2 минут.</a:t>
            </a:r>
          </a:p>
          <a:p>
            <a:r>
              <a:rPr lang="ru-RU" altLang="ru-RU" sz="2000"/>
              <a:t>  Самомассаж ушных раковин можно проводить от 1 — 2 и более раз в день в зависимости от эффективности его действия и общего самочувствия.</a:t>
            </a:r>
          </a:p>
          <a:p>
            <a:endParaRPr lang="ru-RU" altLang="ru-RU" sz="2000"/>
          </a:p>
          <a:p>
            <a:endParaRPr lang="ru-RU" altLang="ru-RU" sz="2000"/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/>
              <a:t>     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28600" y="3505200"/>
            <a:ext cx="861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38200" y="1828800"/>
            <a:ext cx="815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1295400" y="152400"/>
            <a:ext cx="5791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"/>
                <a:cs typeface="Arial"/>
              </a:rPr>
              <a:t>Аурикулярный массаж</a:t>
            </a:r>
          </a:p>
        </p:txBody>
      </p:sp>
      <p:pic>
        <p:nvPicPr>
          <p:cNvPr id="13317" name="Picture 5" descr="Photo0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3203575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352800" y="1889125"/>
            <a:ext cx="54864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000"/>
              <a:t>Взяли ушки за макушки    </a:t>
            </a:r>
          </a:p>
          <a:p>
            <a:pPr algn="ctr"/>
            <a:r>
              <a:rPr lang="ru-RU" altLang="ru-RU" sz="2000" i="1"/>
              <a:t>(Большим и указательным пальцами с обеих сторон)</a:t>
            </a:r>
            <a:endParaRPr lang="ru-RU" altLang="ru-RU" sz="2000"/>
          </a:p>
          <a:p>
            <a:pPr algn="ctr"/>
            <a:r>
              <a:rPr lang="ru-RU" altLang="ru-RU" sz="2000"/>
              <a:t>Потянули…</a:t>
            </a:r>
            <a:r>
              <a:rPr lang="ru-RU" altLang="ru-RU" sz="2000" i="1"/>
              <a:t>(Несильно потянуть вверх)</a:t>
            </a:r>
            <a:endParaRPr lang="ru-RU" altLang="ru-RU" sz="2000"/>
          </a:p>
          <a:p>
            <a:pPr algn="ctr"/>
            <a:r>
              <a:rPr lang="ru-RU" altLang="ru-RU" sz="2000"/>
              <a:t>Пощипали…</a:t>
            </a:r>
            <a:r>
              <a:rPr lang="ru-RU" altLang="ru-RU" sz="2000" i="1"/>
              <a:t>(Несильные нажимы пальцами)</a:t>
            </a:r>
            <a:endParaRPr lang="ru-RU" altLang="ru-RU" sz="2000"/>
          </a:p>
          <a:p>
            <a:pPr algn="ctr"/>
            <a:r>
              <a:rPr lang="ru-RU" altLang="ru-RU" sz="2000"/>
              <a:t>Вниз до мочек добежали.</a:t>
            </a:r>
          </a:p>
          <a:p>
            <a:pPr algn="ctr"/>
            <a:r>
              <a:rPr lang="ru-RU" altLang="ru-RU" sz="2000" i="1"/>
              <a:t>(С постепенным   продвижением вниз)</a:t>
            </a:r>
            <a:endParaRPr lang="ru-RU" altLang="ru-RU" sz="2000"/>
          </a:p>
          <a:p>
            <a:pPr algn="ctr"/>
            <a:r>
              <a:rPr lang="ru-RU" altLang="ru-RU" sz="2000"/>
              <a:t>Мочки надо пощипать:</a:t>
            </a:r>
          </a:p>
          <a:p>
            <a:pPr algn="ctr"/>
            <a:r>
              <a:rPr lang="ru-RU" altLang="ru-RU" sz="2000" i="1"/>
              <a:t>(Пощипывание в такт речи)</a:t>
            </a:r>
            <a:endParaRPr lang="ru-RU" altLang="ru-RU" sz="2000"/>
          </a:p>
          <a:p>
            <a:pPr algn="ctr"/>
            <a:r>
              <a:rPr lang="ru-RU" altLang="ru-RU" sz="2000"/>
              <a:t>Пальцами скорей размять...</a:t>
            </a:r>
          </a:p>
          <a:p>
            <a:pPr algn="ctr"/>
            <a:r>
              <a:rPr lang="ru-RU" altLang="ru-RU" sz="2000" i="1"/>
              <a:t>(Приятным движением разминаем между пальцами)</a:t>
            </a:r>
            <a:endParaRPr lang="ru-RU" altLang="ru-RU" sz="2000"/>
          </a:p>
          <a:p>
            <a:pPr algn="ctr"/>
            <a:r>
              <a:rPr lang="ru-RU" altLang="ru-RU" sz="2000"/>
              <a:t>Вверх по ушкам проведём</a:t>
            </a:r>
          </a:p>
          <a:p>
            <a:pPr algn="ctr"/>
            <a:r>
              <a:rPr lang="ru-RU" altLang="ru-RU" sz="2000" i="1"/>
              <a:t>(Провести по краю уха, слегка сжимая большим и указательным пальцами)</a:t>
            </a:r>
            <a:endParaRPr lang="ru-RU" altLang="ru-RU" sz="2000"/>
          </a:p>
          <a:p>
            <a:pPr algn="ctr"/>
            <a:r>
              <a:rPr lang="ru-RU" altLang="ru-RU" sz="2000"/>
              <a:t>И к макушкам вновь придём</a:t>
            </a:r>
            <a:r>
              <a:rPr lang="ru-RU" altLang="ru-RU" sz="1800"/>
              <a:t>.        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81000" y="838200"/>
            <a:ext cx="8763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/>
              <a:t>Предлагаю детям массировать мочки ушей, затем – всю ушную раковину, после чего растереть уши руками, свернуть и развернуть ушные раковины. Это упражнение можно выполнять в парах.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1882</Words>
  <Application>Microsoft Office PowerPoint</Application>
  <PresentationFormat>Экран (4:3)</PresentationFormat>
  <Paragraphs>194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cp:lastPrinted>1601-01-01T00:00:00Z</cp:lastPrinted>
  <dcterms:created xsi:type="dcterms:W3CDTF">1601-01-01T00:00:00Z</dcterms:created>
  <dcterms:modified xsi:type="dcterms:W3CDTF">2016-09-01T06:38:49Z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