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7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8F60-2F3F-4406-BC22-B85A2B02ED4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4AE4-96AD-4018-823D-6100B57C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Установление партнёрских отношений с семьями воспитанников через внедрение эффективных форм работы с родителями (законными представителями)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3886200"/>
            <a:ext cx="4143404" cy="2114568"/>
          </a:xfrm>
        </p:spPr>
        <p:txBody>
          <a:bodyPr>
            <a:normAutofit/>
          </a:bodyPr>
          <a:lstStyle/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Консультацию подготовила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воспитатель  МДОУ «Детский сад «Жар-птица», п. Шексна</a:t>
            </a:r>
          </a:p>
          <a:p>
            <a:r>
              <a:rPr lang="ru-RU" sz="1800" dirty="0" err="1" smtClean="0">
                <a:solidFill>
                  <a:schemeClr val="tx1"/>
                </a:solidFill>
              </a:rPr>
              <a:t>Сидловская</a:t>
            </a:r>
            <a:r>
              <a:rPr lang="ru-RU" sz="1800" dirty="0" smtClean="0">
                <a:solidFill>
                  <a:schemeClr val="tx1"/>
                </a:solidFill>
              </a:rPr>
              <a:t> Анна Владимировна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«Расскажи мне – и я забуду</a:t>
            </a:r>
            <a:br>
              <a:rPr lang="ru-RU" sz="2400" b="1" dirty="0" smtClean="0"/>
            </a:br>
            <a:r>
              <a:rPr lang="ru-RU" sz="2400" b="1" dirty="0" smtClean="0"/>
              <a:t>Покажи мне – и я запомню</a:t>
            </a:r>
            <a:br>
              <a:rPr lang="ru-RU" sz="2400" b="1" dirty="0" smtClean="0"/>
            </a:br>
            <a:r>
              <a:rPr lang="ru-RU" sz="2400" b="1" dirty="0" smtClean="0"/>
              <a:t>Вовлеки меня – и я пойму и чему-то научусь…»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1600" dirty="0"/>
              <a:t>	</a:t>
            </a:r>
            <a:r>
              <a:rPr lang="ru-RU" sz="2600" dirty="0" smtClean="0"/>
              <a:t>Доказано</a:t>
            </a:r>
            <a:r>
              <a:rPr lang="ru-RU" sz="2600" dirty="0"/>
              <a:t>, что человек усваивает информацию так:</a:t>
            </a:r>
          </a:p>
          <a:p>
            <a:pPr>
              <a:buNone/>
            </a:pPr>
            <a:r>
              <a:rPr lang="ru-RU" sz="2600" dirty="0" smtClean="0"/>
              <a:t>	-</a:t>
            </a:r>
            <a:r>
              <a:rPr lang="ru-RU" sz="2600" dirty="0"/>
              <a:t>10% того, что слышит,</a:t>
            </a:r>
            <a:br>
              <a:rPr lang="ru-RU" sz="2600" dirty="0"/>
            </a:br>
            <a:r>
              <a:rPr lang="ru-RU" sz="2600" dirty="0"/>
              <a:t>-50% того, что видит,</a:t>
            </a:r>
            <a:br>
              <a:rPr lang="ru-RU" sz="2600" dirty="0"/>
            </a:br>
            <a:r>
              <a:rPr lang="ru-RU" sz="2600" dirty="0"/>
              <a:t>-70% того, что сам проговаривает,</a:t>
            </a:r>
          </a:p>
          <a:p>
            <a:pPr>
              <a:buNone/>
            </a:pPr>
            <a:r>
              <a:rPr lang="ru-RU" sz="2600" dirty="0" smtClean="0"/>
              <a:t>	-</a:t>
            </a:r>
            <a:r>
              <a:rPr lang="ru-RU" sz="2600" dirty="0"/>
              <a:t>90% того, что сам делает</a:t>
            </a:r>
            <a:r>
              <a:rPr lang="ru-RU" sz="2600" dirty="0" smtClean="0"/>
              <a:t>.</a:t>
            </a:r>
          </a:p>
          <a:p>
            <a:pPr>
              <a:buNone/>
            </a:pPr>
            <a:endParaRPr lang="ru-RU" sz="2600" dirty="0" smtClean="0"/>
          </a:p>
          <a:p>
            <a:pPr lvl="1">
              <a:buNone/>
            </a:pPr>
            <a:r>
              <a:rPr lang="ru-RU" sz="2600" dirty="0"/>
              <a:t>Достичь высокого качества образования наших воспитанников, полностью удовлетворить запросы родителей и интересы детей, создать для ребенка единое образовательное пространство, возможно только при условии разработки новой системы </a:t>
            </a:r>
            <a:r>
              <a:rPr lang="ru-RU" sz="2600" dirty="0" smtClean="0"/>
              <a:t>взаимодействий </a:t>
            </a:r>
            <a:r>
              <a:rPr lang="ru-RU" sz="2600" dirty="0"/>
              <a:t>ДОУ и семьи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sz="2600" dirty="0" smtClean="0"/>
              <a:t>	Среди </a:t>
            </a:r>
            <a:r>
              <a:rPr lang="ru-RU" sz="2600" dirty="0"/>
              <a:t>различных принципов дошкольного образования(а именно: индивидуальный подход, доброжелательный стиль общения, и т.д.)  в соответствии с ФГОС ДО содержится принцип сотрудничества ОУ с семьёй</a:t>
            </a:r>
            <a:r>
              <a:rPr lang="ru-RU" sz="2600" dirty="0" smtClean="0"/>
              <a:t>.</a:t>
            </a:r>
          </a:p>
          <a:p>
            <a:pPr>
              <a:buNone/>
            </a:pPr>
            <a:endParaRPr lang="ru-RU" sz="2600" dirty="0"/>
          </a:p>
          <a:p>
            <a:pPr lvl="1">
              <a:buNone/>
            </a:pPr>
            <a:r>
              <a:rPr lang="ru-RU" sz="2600" b="1" dirty="0" smtClean="0"/>
              <a:t>Основные задачи работы: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- установить партнерские отношения с семьей каждого воспитанника;</a:t>
            </a:r>
            <a:br>
              <a:rPr lang="ru-RU" sz="2600" dirty="0" smtClean="0"/>
            </a:br>
            <a:r>
              <a:rPr lang="ru-RU" sz="2600" dirty="0" smtClean="0"/>
              <a:t>- объединить усилия для развития и воспитания детей; </a:t>
            </a:r>
            <a:br>
              <a:rPr lang="ru-RU" sz="2600" dirty="0" smtClean="0"/>
            </a:b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342900" lvl="1" indent="-342900">
              <a:buNone/>
            </a:pPr>
            <a:r>
              <a:rPr lang="ru-RU" sz="4500" dirty="0" smtClean="0"/>
              <a:t> - создать атмосферу взаимопонимания, общности интересов, эмоциональной взаимной поддержки;</a:t>
            </a:r>
          </a:p>
          <a:p>
            <a:pPr marL="342900" lvl="1" indent="-342900">
              <a:buNone/>
            </a:pPr>
            <a:r>
              <a:rPr lang="ru-RU" sz="4500" dirty="0" smtClean="0"/>
              <a:t> - активизировать и обогащать воспитательные умения родителей;</a:t>
            </a:r>
          </a:p>
          <a:p>
            <a:pPr marL="342900" lvl="1" indent="-342900">
              <a:buNone/>
            </a:pPr>
            <a:r>
              <a:rPr lang="ru-RU" sz="4500" dirty="0" smtClean="0"/>
              <a:t> - поддерживать их уверенность в собственных педагогических возможностях .</a:t>
            </a:r>
            <a:br>
              <a:rPr lang="ru-RU" sz="4500" dirty="0" smtClean="0"/>
            </a:br>
            <a:endParaRPr lang="ru-RU" sz="4500" dirty="0" smtClean="0"/>
          </a:p>
          <a:p>
            <a:pPr>
              <a:buNone/>
            </a:pP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В связи с этим в данный момент актуален вопрос необходимости нахождения оптимальных путей именно диалогового взаимодействия с родителями и отходить от формальных рамок сотрудничества ДОУ и семьи(это традиционные родительские собрания, консультации и т.д.).</a:t>
            </a:r>
          </a:p>
          <a:p>
            <a:pPr>
              <a:buNone/>
            </a:pP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Главное во взаимодействии – ориентация на результат, который бы отразился на ребенке. (например, праздник «Папа, мама, я – спортивная семья»).</a:t>
            </a:r>
          </a:p>
          <a:p>
            <a:pPr>
              <a:buNone/>
            </a:pPr>
            <a:r>
              <a:rPr lang="ru-RU" sz="4500" dirty="0" smtClean="0"/>
              <a:t>Следовательно, содержание и формы работы с семьей в ДОУ должны отличаться нетрадиционным разнообразием и не может быть единого стандарта,  т.к. жизненные задачи диктуют потребность  в новых знаниях и практических умениях взаимодействия педагогов с родителями.</a:t>
            </a:r>
          </a:p>
          <a:p>
            <a:pPr>
              <a:buNone/>
            </a:pPr>
            <a:r>
              <a:rPr lang="ru-RU" sz="4500" dirty="0" smtClean="0"/>
              <a:t>Главная </a:t>
            </a:r>
            <a:r>
              <a:rPr lang="ru-RU" sz="4500" b="1" dirty="0" smtClean="0"/>
              <a:t>цель </a:t>
            </a:r>
            <a:r>
              <a:rPr lang="ru-RU" sz="4500" dirty="0" smtClean="0"/>
              <a:t>педагогического коллектива ДОУ - уметь быть адекватными и внимательными к запросам семьи, компетентными в решении современных задач воспитания и образования.</a:t>
            </a:r>
          </a:p>
          <a:p>
            <a:endParaRPr lang="ru-RU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Для того чтобы работа с родителями не была формальностью, отношения семьи и детского сада должны строиться на основе понятий «сотрудничество» и «взаимодействие»: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	</a:t>
            </a:r>
            <a:r>
              <a:rPr lang="ru-RU" b="1" dirty="0" smtClean="0"/>
              <a:t>-«сотрудничество»-</a:t>
            </a:r>
            <a:r>
              <a:rPr lang="ru-RU" dirty="0" smtClean="0"/>
              <a:t> это общение на равных, где никому не принадлежит привилегия указывать, контролировать, оценивать.</a:t>
            </a:r>
          </a:p>
          <a:p>
            <a:r>
              <a:rPr lang="ru-RU" b="1" dirty="0" smtClean="0"/>
              <a:t>-«взаимодействие»-</a:t>
            </a:r>
            <a:r>
              <a:rPr lang="ru-RU" dirty="0" smtClean="0"/>
              <a:t> способ организации совместной деятельности с помощью общения, на основании открытости обеих сторон.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3574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Главные составляющие эффективного взаимодействия педагогов ДОУ и родителей это:</a:t>
            </a: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-общение;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-разнообразие форм и методов работы;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-обязательное изучение потребностей родителей по взаимодействию с ДОУ.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Решать задачи обеспечения эффективного взаимодействия с родителями невозможно без активного общения с ними. Что включает в себя понятие «общение?» Что значит «умение общаться»?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Общение – взаимодействие двух или более людей, состоящее в обмене между ними информацией. В педагогической практике общение является важнейшим фактором профессионального успеха.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300" dirty="0" smtClean="0"/>
              <a:t>В процессе взаимодействия педагога с родителем важным оказывается все: </a:t>
            </a:r>
            <a:r>
              <a:rPr lang="ru-RU" sz="2300" i="1" dirty="0" smtClean="0"/>
              <a:t>что мы говорим, как мы говорим</a:t>
            </a:r>
            <a:r>
              <a:rPr lang="ru-RU" sz="2300" dirty="0" smtClean="0"/>
              <a:t>, каким образом воспринимаем информацию партнера по общению. Поэтому первым необходимым условием успешности взаимодействия педагога с родителями является знание структуры общения. Выделяют три составляющих общения:</a:t>
            </a:r>
          </a:p>
          <a:p>
            <a:r>
              <a:rPr lang="ru-RU" sz="2300" dirty="0" smtClean="0"/>
              <a:t>1-перцептивная составляющая </a:t>
            </a:r>
          </a:p>
          <a:p>
            <a:r>
              <a:rPr lang="ru-RU" sz="2300" dirty="0" smtClean="0"/>
              <a:t>2-интерактивная составляющая</a:t>
            </a:r>
          </a:p>
          <a:p>
            <a:r>
              <a:rPr lang="ru-RU" sz="2300" dirty="0" smtClean="0"/>
              <a:t>3-коммуникативная составляющая</a:t>
            </a:r>
          </a:p>
          <a:p>
            <a:pPr lvl="1"/>
            <a:endParaRPr lang="ru-RU" sz="2300" dirty="0" smtClean="0"/>
          </a:p>
          <a:p>
            <a:pPr>
              <a:buNone/>
            </a:pPr>
            <a:r>
              <a:rPr lang="ru-RU" sz="2300" i="1" dirty="0" err="1" smtClean="0"/>
              <a:t>Перцептивная</a:t>
            </a:r>
            <a:r>
              <a:rPr lang="ru-RU" sz="2300" dirty="0" smtClean="0"/>
              <a:t> сторона включает в себя восприятие человека человеком в процессе общения.</a:t>
            </a:r>
          </a:p>
          <a:p>
            <a:pPr>
              <a:buNone/>
            </a:pPr>
            <a:r>
              <a:rPr lang="ru-RU" sz="2300" i="1" dirty="0" smtClean="0"/>
              <a:t>Коммуникативная</a:t>
            </a:r>
            <a:r>
              <a:rPr lang="ru-RU" sz="2300" dirty="0" smtClean="0"/>
              <a:t> составляющая представляет собой процесс передачи информации: обмен мнениями, переживаниями, сведениями, желаниями, - это то, что мы говорим.</a:t>
            </a:r>
          </a:p>
          <a:p>
            <a:pPr>
              <a:buNone/>
            </a:pPr>
            <a:r>
              <a:rPr lang="ru-RU" sz="2300" i="1" dirty="0" smtClean="0"/>
              <a:t>Интерактивная</a:t>
            </a:r>
            <a:r>
              <a:rPr lang="ru-RU" sz="2300" dirty="0" smtClean="0"/>
              <a:t> сторона подразумевает организацию совместной деятельности, взаимодействие в разговоре (как мы говорим, какие цели преследуем), которое может выражаться в давлении, уклонении, пассивности одного из партеров или обоих участников взаимодействия.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Все средства общения делят на вербальные, невербальные и паралингвистические.</a:t>
            </a:r>
          </a:p>
          <a:p>
            <a:r>
              <a:rPr lang="ru-RU" sz="2000" b="1" dirty="0" smtClean="0"/>
              <a:t>Вербальные</a:t>
            </a:r>
            <a:r>
              <a:rPr lang="ru-RU" sz="2000" dirty="0" smtClean="0"/>
              <a:t> средства – это слова, которые мы произносим в процессе общения.</a:t>
            </a:r>
          </a:p>
          <a:p>
            <a:r>
              <a:rPr lang="ru-RU" sz="2000" b="1" dirty="0" smtClean="0"/>
              <a:t>Невербальные</a:t>
            </a:r>
            <a:r>
              <a:rPr lang="ru-RU" sz="2000" dirty="0" smtClean="0"/>
              <a:t>– жесты, мимика, дистанции, позиции общения, позы и др.  </a:t>
            </a:r>
          </a:p>
          <a:p>
            <a:r>
              <a:rPr lang="ru-RU" sz="2000" b="1" dirty="0" smtClean="0"/>
              <a:t>Паралингвистические</a:t>
            </a:r>
            <a:r>
              <a:rPr lang="ru-RU" sz="2000" dirty="0" smtClean="0"/>
              <a:t> средства общения – тембр, темп голоса, интонация, паузы.</a:t>
            </a:r>
          </a:p>
          <a:p>
            <a:pPr>
              <a:buNone/>
            </a:pPr>
            <a:r>
              <a:rPr lang="ru-RU" sz="2000" dirty="0" smtClean="0"/>
              <a:t>Общение играет огромную роль в жизни любого человека. От процесса общения и его результатов во многом зависит психическое здоровье человека – его настроение, его чувства и эмоции могут быть окрашены в положительные или отрицательные тона в зависимости от того, насколько успешно проходит процесс общения его с другими людьми.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А сейчас остановимся на разнообразии форм и методов работы, которые помогают найти общие точки соприкосновения с разными категориями родителей. Эффективное взаимодействие педагогов ДОУ с родителями предполагает  бесконечность педагогической фантазии в выборе форм и методов именно </a:t>
            </a:r>
            <a:r>
              <a:rPr lang="ru-RU" sz="1800" b="1" dirty="0" smtClean="0"/>
              <a:t>конструктивно-партнёрского, диалогового</a:t>
            </a:r>
            <a:r>
              <a:rPr lang="ru-RU" sz="1800" dirty="0" smtClean="0"/>
              <a:t> сотрудничества, направленного на обмен опытом, повышение педагогической компетентности родителей, формирование у них умений и навыков в воспитании детей.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Порой педагоги не могут отказаться от устаревших форм и методов в силу своих многолетних профессиональных привычек. Но это необходимо делать! Нудные лекции заменять на педагогические гостиные и устные журналы, а бесконечные «заезженные» родительские собрания – на родительские вечеринки, встречи пап и мам и т.п.  </a:t>
            </a:r>
          </a:p>
          <a:p>
            <a:pPr>
              <a:buNone/>
            </a:pPr>
            <a:r>
              <a:rPr lang="ru-RU" sz="1800" dirty="0" smtClean="0"/>
              <a:t>Классификация эффективных методов работы с родителями, использовав при этом перевод традиционных (формальных) форм сотрудничества в нетрадиционные (неформальные).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Например:</a:t>
            </a:r>
          </a:p>
          <a:p>
            <a:r>
              <a:rPr lang="ru-RU" sz="1800" dirty="0" smtClean="0"/>
              <a:t> -консультации - вечер вопросов и ответов, родительские пятиминутки, педагогические гостиные …</a:t>
            </a:r>
          </a:p>
          <a:p>
            <a:r>
              <a:rPr lang="ru-RU" sz="1800" dirty="0" smtClean="0"/>
              <a:t>-родительские собрания – родительские вечеринки, встречи отцов и мам  …</a:t>
            </a:r>
          </a:p>
          <a:p>
            <a:r>
              <a:rPr lang="ru-RU" sz="1800" dirty="0" smtClean="0"/>
              <a:t>-лекции - чайные паузы, устные журналы, информационные окна …</a:t>
            </a:r>
          </a:p>
          <a:p>
            <a:r>
              <a:rPr lang="ru-RU" sz="1800" dirty="0" smtClean="0"/>
              <a:t>-дискуссии – «Клуб заботливых родителей», «Дискуссионные качели», «Круглый стол с острыми углами» ... и т.д.</a:t>
            </a:r>
          </a:p>
          <a:p>
            <a:pPr>
              <a:buNone/>
            </a:pPr>
            <a:r>
              <a:rPr lang="ru-RU" sz="1800" dirty="0" smtClean="0"/>
              <a:t>А для того чтоб более полно понимать чего ожидают родители от взаимодействия с педагогами  ДОУ необходимо более полное, тщательное изучение потребностей родителей по взаимодействию с ДОУ.</a:t>
            </a:r>
          </a:p>
          <a:p>
            <a:pPr>
              <a:buNone/>
            </a:pPr>
            <a:r>
              <a:rPr lang="ru-RU" sz="1800" b="1" dirty="0" smtClean="0"/>
              <a:t>Вывод: </a:t>
            </a:r>
            <a:r>
              <a:rPr lang="ru-RU" sz="1800" dirty="0" smtClean="0"/>
              <a:t>эффективность взаимодействия педагога с родителями во многом зависит от положительного настроя обеих сторон, гибкого индивидуального подхода к каждому родителю, умения заинтересовать неформальными, интересующими родителей приемами общения. Необходимо отойти от традиционного понимания работы с родителями и ориентироваться именно на конструктивно-партнёрскую, диалоговую модель взаимодействия с семьёй опираясь на родительские запросы и пожелания.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186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Установление партнёрских отношений с семьями воспитанников через внедрение эффективных форм работы с родителями (законными представителями)</vt:lpstr>
      <vt:lpstr>«Расскажи мне – и я забуду Покажи мне – и я запомню Вовлеки меня – и я пойму и чему-то научусь…»</vt:lpstr>
      <vt:lpstr>    </vt:lpstr>
      <vt:lpstr>  Для того чтобы работа с родителями не была формальностью, отношения семьи и детского сада должны строиться на основе понятий «сотрудничество» и «взаимодействие»: </vt:lpstr>
      <vt:lpstr> Главные составляющие эффективного взаимодействия педагогов ДОУ и родителей это:  -общение; -разнообразие форм и методов работы; -обязательное изучение потребностей родителей по взаимодействию с ДОУ.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eXplosi0n090</dc:creator>
  <cp:lastModifiedBy>admin</cp:lastModifiedBy>
  <cp:revision>26</cp:revision>
  <dcterms:created xsi:type="dcterms:W3CDTF">2016-02-14T17:17:47Z</dcterms:created>
  <dcterms:modified xsi:type="dcterms:W3CDTF">2016-08-18T11:22:47Z</dcterms:modified>
</cp:coreProperties>
</file>