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66" r:id="rId2"/>
    <p:sldId id="299" r:id="rId3"/>
    <p:sldId id="256" r:id="rId4"/>
    <p:sldId id="301" r:id="rId5"/>
    <p:sldId id="274" r:id="rId6"/>
    <p:sldId id="287" r:id="rId7"/>
    <p:sldId id="288" r:id="rId8"/>
    <p:sldId id="290" r:id="rId9"/>
    <p:sldId id="289" r:id="rId10"/>
    <p:sldId id="305" r:id="rId11"/>
    <p:sldId id="277" r:id="rId12"/>
    <p:sldId id="300" r:id="rId13"/>
    <p:sldId id="302" r:id="rId14"/>
    <p:sldId id="303" r:id="rId15"/>
    <p:sldId id="304" r:id="rId16"/>
    <p:sldId id="285" r:id="rId17"/>
    <p:sldId id="294" r:id="rId18"/>
    <p:sldId id="297" r:id="rId19"/>
    <p:sldId id="298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7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E133-78BB-4568-84F8-3D2B2FE1E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81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6F1A-153C-4DA6-A7CD-1EF865AFF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3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7324-385F-46F1-9D45-3866D77FE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1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486C5-0FF7-4E5D-AA66-4A0B9A815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6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B04E-2576-40CE-9E30-A526D5CEA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33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2E488-57BB-4625-99C4-9648964C4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0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8F94-F455-4D20-ABE3-8BC8E8D7D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89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6B0E1-E233-4D2C-95D6-BB0E57DB4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61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0E096-F6B5-40C5-ACEF-05B5BBE10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74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35C2-3447-4FAF-B546-7DA46AEF6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8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09783-19F2-44D6-BFB7-14BF06C40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2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8DEBA31-D1EC-4871-9E15-9C5F3ABE1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4" r:id="rId2"/>
    <p:sldLayoutId id="2147483803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4" r:id="rId9"/>
    <p:sldLayoutId id="2147483800" r:id="rId10"/>
    <p:sldLayoutId id="21474838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92150"/>
            <a:ext cx="8226425" cy="3951296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Откуда есть пошла славянская письменность…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6025"/>
            <a:ext cx="189547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24975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3"/>
          <p:cNvSpPr>
            <a:spLocks noGrp="1"/>
          </p:cNvSpPr>
          <p:nvPr>
            <p:ph type="title"/>
          </p:nvPr>
        </p:nvSpPr>
        <p:spPr>
          <a:xfrm>
            <a:off x="6143636" y="0"/>
            <a:ext cx="3214678" cy="1981207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4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Славянская азбука</a:t>
            </a:r>
          </a:p>
        </p:txBody>
      </p:sp>
      <p:pic>
        <p:nvPicPr>
          <p:cNvPr id="14340" name="Picture 2" descr="C:\Users\Администратор\Desktop\Славянская азбу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42975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11188" y="404813"/>
            <a:ext cx="80645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b="1">
                <a:latin typeface="Times New Roman" pitchFamily="18" charset="0"/>
              </a:rPr>
              <a:t>Древнейшая книга на Руси, написанная кириллицей, — Остромирово Евангелие — 1057 года. Это Евангелие хранится в Санкт-Петербурге, в библиотеке Российской Академии наук.</a:t>
            </a:r>
          </a:p>
        </p:txBody>
      </p:sp>
      <p:pic>
        <p:nvPicPr>
          <p:cNvPr id="15363" name="Picture 6" descr="Ostromirovo_1_st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25538"/>
            <a:ext cx="37274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21ad461658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41084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10" descr="defaul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5366" name="AutoShape 12" descr="defaul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5367" name="Picture 14" descr="1264514412_ost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644900"/>
            <a:ext cx="43370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lum bright="6000" contrast="-18000"/>
          </a:blip>
          <a:srcRect/>
          <a:stretch>
            <a:fillRect/>
          </a:stretch>
        </p:blipFill>
        <p:spPr bwMode="auto">
          <a:xfrm>
            <a:off x="0" y="-134938"/>
            <a:ext cx="9324975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5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229600" cy="1143000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4800" b="1" i="1" dirty="0" smtClean="0">
                <a:solidFill>
                  <a:srgbClr val="000066"/>
                </a:solidFill>
              </a:rPr>
              <a:t>Сначала «аз» да «буки»,</a:t>
            </a:r>
            <a:r>
              <a:rPr lang="ru-RU" sz="4800" b="1" i="1" dirty="0" smtClean="0">
                <a:solidFill>
                  <a:srgbClr val="000066"/>
                </a:solidFill>
                <a:latin typeface="Arial" charset="0"/>
              </a:rPr>
              <a:t/>
            </a:r>
            <a:br>
              <a:rPr lang="ru-RU" sz="4800" b="1" i="1" dirty="0" smtClean="0">
                <a:solidFill>
                  <a:srgbClr val="000066"/>
                </a:solidFill>
                <a:latin typeface="Arial" charset="0"/>
              </a:rPr>
            </a:br>
            <a:r>
              <a:rPr lang="ru-RU" sz="4800" b="1" i="1" dirty="0" smtClean="0">
                <a:solidFill>
                  <a:srgbClr val="000066"/>
                </a:solidFill>
              </a:rPr>
              <a:t> а потом и науки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 l="6496" t="8380" r="5315" b="4190"/>
          <a:stretch>
            <a:fillRect/>
          </a:stretch>
        </p:blipFill>
        <p:spPr bwMode="auto">
          <a:xfrm>
            <a:off x="1692275" y="2349500"/>
            <a:ext cx="5357813" cy="3743325"/>
          </a:xfrm>
          <a:prstGeom prst="rect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>
            <a:outerShdw blurRad="152400" dist="368300" dir="2460000" algn="tl" rotWithShape="0">
              <a:schemeClr val="tx2">
                <a:lumMod val="75000"/>
                <a:alpha val="40000"/>
              </a:scheme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4938"/>
            <a:ext cx="9324975" cy="6992938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243" name="Rectangle 5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05800" cy="11430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b="1" i="1" dirty="0" smtClean="0">
                <a:solidFill>
                  <a:srgbClr val="660033"/>
                </a:solidFill>
              </a:rPr>
              <a:t>Реформа Петра </a:t>
            </a:r>
            <a:r>
              <a:rPr lang="en-US" b="1" i="1" dirty="0" smtClean="0">
                <a:solidFill>
                  <a:srgbClr val="660033"/>
                </a:solidFill>
              </a:rPr>
              <a:t>I</a:t>
            </a:r>
            <a:endParaRPr lang="ru-RU" b="1" i="1" dirty="0" smtClean="0">
              <a:solidFill>
                <a:srgbClr val="660033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28106" t="31573" r="32857" b="50581"/>
          <a:stretch>
            <a:fillRect/>
          </a:stretch>
        </p:blipFill>
        <p:spPr bwMode="auto">
          <a:xfrm>
            <a:off x="2339752" y="4941168"/>
            <a:ext cx="1800200" cy="93610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660033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70370" b="81081"/>
          <a:stretch>
            <a:fillRect/>
          </a:stretch>
        </p:blipFill>
        <p:spPr bwMode="auto">
          <a:xfrm>
            <a:off x="5148064" y="4869160"/>
            <a:ext cx="1152128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660033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3" cstate="print"/>
          <a:srcRect l="3123" t="79619" r="67209"/>
          <a:stretch>
            <a:fillRect/>
          </a:stretch>
        </p:blipFill>
        <p:spPr bwMode="auto">
          <a:xfrm>
            <a:off x="2411760" y="1772816"/>
            <a:ext cx="1368152" cy="106910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660033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4" cstate="print"/>
          <a:srcRect l="-1852" t="81081" r="68519"/>
          <a:stretch>
            <a:fillRect/>
          </a:stretch>
        </p:blipFill>
        <p:spPr bwMode="auto">
          <a:xfrm>
            <a:off x="5004048" y="3356992"/>
            <a:ext cx="1296144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660033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3" cstate="print"/>
          <a:srcRect l="34170" t="78246" r="31478"/>
          <a:stretch>
            <a:fillRect/>
          </a:stretch>
        </p:blipFill>
        <p:spPr bwMode="auto">
          <a:xfrm>
            <a:off x="4860032" y="1772816"/>
            <a:ext cx="1584176" cy="114111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660033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/>
          <p:nvPr/>
        </p:nvPicPr>
        <p:blipFill>
          <a:blip r:embed="rId3" cstate="print"/>
          <a:srcRect l="71645" t="79619" r="-2874"/>
          <a:stretch>
            <a:fillRect/>
          </a:stretch>
        </p:blipFill>
        <p:spPr bwMode="auto">
          <a:xfrm>
            <a:off x="2411760" y="3284984"/>
            <a:ext cx="1440160" cy="106910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660033"/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24975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 половина 18 века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18437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8888" y="2276475"/>
            <a:ext cx="2449512" cy="1728788"/>
          </a:xfrm>
          <a:prstGeom prst="roundRect">
            <a:avLst/>
          </a:prstGeom>
          <a:solidFill>
            <a:schemeClr val="tx2">
              <a:lumMod val="40000"/>
              <a:lumOff val="6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263" y="2276475"/>
            <a:ext cx="2447925" cy="1728788"/>
          </a:xfrm>
          <a:prstGeom prst="roundRect">
            <a:avLst/>
          </a:prstGeom>
          <a:solidFill>
            <a:schemeClr val="tx2">
              <a:lumMod val="40000"/>
              <a:lumOff val="6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24975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642910" y="357166"/>
            <a:ext cx="8305800" cy="11430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54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Реформа 1918 года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54651" t="16473" r="20366" b="65681"/>
          <a:stretch>
            <a:fillRect/>
          </a:stretch>
        </p:blipFill>
        <p:spPr bwMode="auto">
          <a:xfrm>
            <a:off x="900113" y="1628775"/>
            <a:ext cx="1150937" cy="936625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>
            <a:outerShdw blurRad="177800" dist="152400" dir="3120000" algn="l" rotWithShape="0">
              <a:schemeClr val="tx2">
                <a:lumMod val="75000"/>
                <a:alpha val="40000"/>
              </a:scheme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4"/>
          <a:srcRect t="64865" r="68519" b="18919"/>
          <a:stretch>
            <a:fillRect/>
          </a:stretch>
        </p:blipFill>
        <p:spPr bwMode="auto">
          <a:xfrm>
            <a:off x="4572000" y="3644900"/>
            <a:ext cx="1223963" cy="8636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>
            <a:outerShdw blurRad="190500" dist="203200" dir="30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3"/>
          <a:srcRect t="64519" r="68771" b="19008"/>
          <a:stretch>
            <a:fillRect/>
          </a:stretch>
        </p:blipFill>
        <p:spPr bwMode="auto">
          <a:xfrm>
            <a:off x="1403350" y="5516563"/>
            <a:ext cx="1439863" cy="865187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>
            <a:outerShdw blurRad="152400" dist="292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4"/>
          <a:srcRect l="53488" t="80924" r="18734"/>
          <a:stretch>
            <a:fillRect/>
          </a:stretch>
        </p:blipFill>
        <p:spPr bwMode="auto">
          <a:xfrm>
            <a:off x="2916238" y="2420938"/>
            <a:ext cx="1079500" cy="1016000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>
            <a:outerShdw blurRad="228600" dist="215900" dir="33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4"/>
          <a:srcRect l="27778" t="81081" r="40741"/>
          <a:stretch>
            <a:fillRect/>
          </a:stretch>
        </p:blipFill>
        <p:spPr bwMode="auto">
          <a:xfrm>
            <a:off x="6443663" y="4221163"/>
            <a:ext cx="1223962" cy="1008062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  <a:effectLst>
            <a:outerShdw blurRad="190500" dist="215900" dir="366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419475" y="5732463"/>
            <a:ext cx="4752975" cy="649287"/>
          </a:xfrm>
          <a:prstGeom prst="rect">
            <a:avLst/>
          </a:prstGeom>
          <a:solidFill>
            <a:srgbClr val="C0C0C0"/>
          </a:solidFill>
          <a:ln>
            <a:solidFill>
              <a:srgbClr val="660033"/>
            </a:solidFill>
          </a:ln>
          <a:effectLst>
            <a:outerShdw blurRad="139700" dist="88900" dir="414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i="1" dirty="0">
                <a:solidFill>
                  <a:srgbClr val="660033"/>
                </a:solidFill>
              </a:rPr>
              <a:t>На конце слов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3-azbou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46405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03_cyr-meth-icon19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3375"/>
            <a:ext cx="417671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85750"/>
            <a:ext cx="41529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285875" y="5929313"/>
            <a:ext cx="5170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Памятник святым равноапостольным братьям </a:t>
            </a:r>
          </a:p>
          <a:p>
            <a:pPr algn="ctr" eaLnBrk="1" hangingPunct="1"/>
            <a:r>
              <a:rPr lang="ru-RU" altLang="ru-RU" b="1">
                <a:latin typeface="Times New Roman" pitchFamily="18" charset="0"/>
              </a:rPr>
              <a:t>Кириллу и Мефодию в Москве</a:t>
            </a:r>
            <a:r>
              <a:rPr lang="ru-RU" altLang="ru-RU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243152256_pamjatnik_kirillu_i_mefodiju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72"/>
          <a:stretch>
            <a:fillRect/>
          </a:stretch>
        </p:blipFill>
        <p:spPr bwMode="auto">
          <a:xfrm>
            <a:off x="684213" y="692150"/>
            <a:ext cx="298767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50825" y="4789488"/>
            <a:ext cx="4452938" cy="366712"/>
          </a:xfrm>
          <a:prstGeom prst="rect">
            <a:avLst/>
          </a:prstGeom>
          <a:solidFill>
            <a:srgbClr val="2B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itchFamily="18" charset="0"/>
              </a:rPr>
              <a:t>Памятник Кириллу и Мефодию в Саратове.</a:t>
            </a:r>
          </a:p>
        </p:txBody>
      </p:sp>
      <p:pic>
        <p:nvPicPr>
          <p:cNvPr id="22532" name="Picture 4" descr="kiril&amp;mefodi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692150"/>
            <a:ext cx="38147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175125" y="5726113"/>
            <a:ext cx="4673600" cy="366712"/>
          </a:xfrm>
          <a:prstGeom prst="rect">
            <a:avLst/>
          </a:prstGeom>
          <a:solidFill>
            <a:srgbClr val="2B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itchFamily="18" charset="0"/>
              </a:rPr>
              <a:t>Памятник Кириллу и Мефодию в Мурманске.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042988" y="476250"/>
            <a:ext cx="73437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24 мая - День славянской письменности и культуры.</a:t>
            </a:r>
          </a:p>
          <a:p>
            <a:pPr eaLnBrk="1" hangingPunct="1"/>
            <a:r>
              <a:rPr lang="ru-RU" altLang="ru-RU" b="1"/>
              <a:t>Это праздник христианского просвещения, праздник родного слова, родной книги, родной литературы, родной культуры. </a:t>
            </a:r>
          </a:p>
        </p:txBody>
      </p:sp>
      <p:pic>
        <p:nvPicPr>
          <p:cNvPr id="23555" name="Picture 3" descr="Праздники России и мира: поздравления м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524000"/>
            <a:ext cx="676910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6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24975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4450" y="908050"/>
            <a:ext cx="4606925" cy="573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0"/>
            <a:ext cx="8748712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мая –</a:t>
            </a:r>
            <a:r>
              <a:rPr lang="ru-RU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памяти</a:t>
            </a:r>
            <a:r>
              <a:rPr lang="ru-RU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ru-RU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2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равноапостольных братьев Кирилла и </a:t>
            </a:r>
            <a:r>
              <a:rPr lang="ru-RU" sz="2800" b="1" i="1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Мефодия</a:t>
            </a:r>
            <a:endParaRPr lang="ru-RU" sz="2800" b="1" i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68313" y="433388"/>
            <a:ext cx="8351837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altLang="ru-RU"/>
          </a:p>
          <a:p>
            <a:pPr algn="just" eaLnBrk="1" hangingPunct="1">
              <a:buFontTx/>
              <a:buChar char="-"/>
            </a:pPr>
            <a:r>
              <a:rPr lang="ru-RU" altLang="ru-RU"/>
              <a:t>Считается, что появление письменности на Руси связано в принятием христианства в 988 году. Однако имеется ряд оснований полагать, что кириллическая письменность уже была распространена на Руси еще до принятия христианства;</a:t>
            </a:r>
          </a:p>
          <a:p>
            <a:pPr algn="just" eaLnBrk="1" hangingPunct="1">
              <a:buFontTx/>
              <a:buChar char="-"/>
            </a:pPr>
            <a:endParaRPr lang="ru-RU" altLang="ru-RU" sz="800"/>
          </a:p>
          <a:p>
            <a:pPr algn="just" eaLnBrk="1" hangingPunct="1">
              <a:buFontTx/>
              <a:buChar char="-"/>
            </a:pPr>
            <a:r>
              <a:rPr lang="ru-RU" altLang="ru-RU"/>
              <a:t> С 863 года ведет свое начало славянская письменность;</a:t>
            </a:r>
          </a:p>
          <a:p>
            <a:pPr algn="just" eaLnBrk="1" hangingPunct="1">
              <a:buFontTx/>
              <a:buChar char="-"/>
            </a:pPr>
            <a:endParaRPr lang="ru-RU" altLang="ru-RU" sz="800"/>
          </a:p>
          <a:p>
            <a:pPr algn="just" eaLnBrk="1" hangingPunct="1">
              <a:buFontTx/>
              <a:buChar char="-"/>
            </a:pPr>
            <a:r>
              <a:rPr lang="ru-RU" altLang="ru-RU"/>
              <a:t> Кириллица пришла на Русь из Древней Болгарии;</a:t>
            </a:r>
          </a:p>
          <a:p>
            <a:pPr algn="just" eaLnBrk="1" hangingPunct="1">
              <a:buFontTx/>
              <a:buChar char="-"/>
            </a:pPr>
            <a:endParaRPr lang="ru-RU" altLang="ru-RU" sz="800"/>
          </a:p>
          <a:p>
            <a:pPr algn="just" eaLnBrk="1" hangingPunct="1">
              <a:buFontTx/>
              <a:buChar char="-"/>
            </a:pPr>
            <a:r>
              <a:rPr lang="ru-RU" altLang="ru-RU"/>
              <a:t> Она была преобразована и приведена в соответствие с числом звуков в древнерусском языке. Затем претерпела ряд реформ и в результате сократилась с 43 до 33 букв;</a:t>
            </a:r>
          </a:p>
          <a:p>
            <a:pPr algn="just" eaLnBrk="1" hangingPunct="1">
              <a:buFontTx/>
              <a:buChar char="-"/>
            </a:pPr>
            <a:endParaRPr lang="ru-RU" altLang="ru-RU" sz="800"/>
          </a:p>
          <a:p>
            <a:pPr algn="just" eaLnBrk="1" hangingPunct="1">
              <a:buFontTx/>
              <a:buChar char="-"/>
            </a:pPr>
            <a:r>
              <a:rPr lang="ru-RU" altLang="ru-RU"/>
              <a:t> Создателями славянской письменности считают братьев Кирилла и Мефодия, </a:t>
            </a:r>
            <a:r>
              <a:rPr lang="ru-RU" altLang="ru-RU" b="1"/>
              <a:t> </a:t>
            </a:r>
            <a:r>
              <a:rPr lang="ru-RU" altLang="ru-RU"/>
              <a:t>создавших славянскую азбуку и старославянский язык;</a:t>
            </a:r>
          </a:p>
          <a:p>
            <a:pPr algn="just" eaLnBrk="1" hangingPunct="1">
              <a:buFontTx/>
              <a:buChar char="-"/>
            </a:pPr>
            <a:endParaRPr lang="ru-RU" altLang="ru-RU" sz="800"/>
          </a:p>
          <a:p>
            <a:pPr algn="just" eaLnBrk="1" hangingPunct="1">
              <a:buFontTx/>
              <a:buChar char="-"/>
            </a:pPr>
            <a:r>
              <a:rPr lang="ru-RU" altLang="ru-RU"/>
              <a:t> Переведенные на старославянский язык духовные книги стали орудием распространения на Руси новой христианской религии, а с нею и письменности. Появление и распространение единой системы письменности у славян подняло их на качественно новый уровень духовного развития, способствовало их самоопределению.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ChangeArrowheads="1"/>
          </p:cNvSpPr>
          <p:nvPr/>
        </p:nvSpPr>
        <p:spPr bwMode="auto">
          <a:xfrm>
            <a:off x="468313" y="476250"/>
            <a:ext cx="835183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itchFamily="18" charset="0"/>
              </a:rPr>
              <a:t>     24 мая в память святых равноапостольных Кирилла и Мефодия во всём славянском мире празднуется День славянской письменности и культуры. </a:t>
            </a:r>
          </a:p>
          <a:p>
            <a:pPr eaLnBrk="1" hangingPunct="1"/>
            <a:endParaRPr lang="ru-RU" altLang="ru-RU" sz="2400" b="1">
              <a:latin typeface="Times New Roman" pitchFamily="18" charset="0"/>
            </a:endParaRPr>
          </a:p>
          <a:p>
            <a:pPr eaLnBrk="1" hangingPunct="1"/>
            <a:r>
              <a:rPr lang="ru-RU" altLang="ru-RU" sz="2400" b="1">
                <a:latin typeface="Times New Roman" pitchFamily="18" charset="0"/>
              </a:rPr>
              <a:t>     Начиная с 1987 года, в России этот день является государственным  праздником и широко отмечается по всей стране. </a:t>
            </a:r>
          </a:p>
        </p:txBody>
      </p:sp>
      <p:pic>
        <p:nvPicPr>
          <p:cNvPr id="717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960688"/>
            <a:ext cx="48958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250825" y="4005263"/>
            <a:ext cx="3935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   В   2016   году   отмечается  1153  года  со  времени возникновения   славянской   письменности.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938"/>
            <a:ext cx="9324975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3"/>
          <p:cNvSpPr>
            <a:spLocks noGrp="1"/>
          </p:cNvSpPr>
          <p:nvPr>
            <p:ph type="title"/>
          </p:nvPr>
        </p:nvSpPr>
        <p:spPr>
          <a:xfrm>
            <a:off x="6143636" y="0"/>
            <a:ext cx="3214678" cy="1981207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48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Славянская азбука</a:t>
            </a:r>
          </a:p>
        </p:txBody>
      </p:sp>
      <p:pic>
        <p:nvPicPr>
          <p:cNvPr id="8196" name="Picture 2" descr="C:\Users\Администратор\Desktop\Славянская азбу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6072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52387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979613" y="549275"/>
            <a:ext cx="436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>
                <a:latin typeface="Times New Roman" pitchFamily="18" charset="0"/>
              </a:rPr>
              <a:t>Кирилл и Мефодий создают азбуку.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84313"/>
            <a:ext cx="3108325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71550" y="476250"/>
            <a:ext cx="7378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Совершилось это в 863 году. </a:t>
            </a:r>
          </a:p>
          <a:p>
            <a:pPr algn="ctr" eaLnBrk="1" hangingPunct="1"/>
            <a:r>
              <a:rPr lang="ru-RU" altLang="ru-RU" sz="2000" b="1"/>
              <a:t>Отсюда и ведет свое начало славянская письменность. 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00213"/>
            <a:ext cx="3560762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1665cf74c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4175125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6425" cy="57626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latin typeface="Times New Roman" pitchFamily="18" charset="0"/>
              </a:rPr>
              <a:t>Братья Кирилл и Мефодий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1196975"/>
            <a:ext cx="36036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395288" y="1247775"/>
            <a:ext cx="38893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itchFamily="18" charset="0"/>
              </a:rPr>
              <a:t>Константин (Кирилл) и  Мефодий — родные братья, греки. </a:t>
            </a:r>
          </a:p>
          <a:p>
            <a:pPr eaLnBrk="1" hangingPunct="1"/>
            <a:r>
              <a:rPr lang="ru-RU" altLang="ru-RU" sz="1600" b="1">
                <a:latin typeface="Times New Roman" pitchFamily="18" charset="0"/>
              </a:rPr>
              <a:t>Они родились</a:t>
            </a:r>
            <a:r>
              <a:rPr lang="ru-RU" altLang="ru-RU" sz="1600">
                <a:latin typeface="Times New Roman" pitchFamily="18" charset="0"/>
              </a:rPr>
              <a:t> </a:t>
            </a:r>
            <a:r>
              <a:rPr lang="ru-RU" altLang="ru-RU" sz="1600" b="1">
                <a:latin typeface="Times New Roman" pitchFamily="18" charset="0"/>
              </a:rPr>
              <a:t>в городе Фессалоники (Салоники) в Македонии (теперь территория Греции) в семье знатного военачальника.</a:t>
            </a:r>
            <a:r>
              <a:rPr lang="ru-RU" altLang="ru-RU" sz="1600">
                <a:latin typeface="Times New Roman" pitchFamily="18" charset="0"/>
              </a:rPr>
              <a:t> 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539750" y="2997200"/>
            <a:ext cx="34210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itchFamily="18" charset="0"/>
              </a:rPr>
              <a:t>За 50 дней до смерти Константин  принял монашество, переменив свое мирское имя на имя Кирилл. Скончался в Риме 14 февраля 869 года. </a:t>
            </a: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611188" y="4581525"/>
            <a:ext cx="35274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>
                <a:latin typeface="Times New Roman" pitchFamily="18" charset="0"/>
              </a:rPr>
              <a:t>Мефодий скончался через 16 лет </a:t>
            </a:r>
          </a:p>
          <a:p>
            <a:pPr eaLnBrk="1" hangingPunct="1"/>
            <a:r>
              <a:rPr lang="ru-RU" altLang="ru-RU" sz="1600" b="1">
                <a:latin typeface="Times New Roman" pitchFamily="18" charset="0"/>
              </a:rPr>
              <a:t>6 апреля 885 года, оставив преемником лучшего из своих учеников, архиепископа Горазда и около двухсот обученных им священников — славян.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979613" y="476250"/>
            <a:ext cx="525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/>
              <a:t>Икона святого равноапостольного Кирилла</a:t>
            </a:r>
            <a:r>
              <a:rPr lang="ru-RU" altLang="ru-RU"/>
              <a:t> </a:t>
            </a:r>
          </a:p>
        </p:txBody>
      </p:sp>
      <p:pic>
        <p:nvPicPr>
          <p:cNvPr id="12291" name="Picture 5" descr="i?id=42825283-2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341438"/>
            <a:ext cx="38528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r-kirill-ravnoapostolniy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4033837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6121400" cy="5048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latin typeface="Times New Roman" pitchFamily="18" charset="0"/>
              </a:rPr>
              <a:t>Великие проповедники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81075"/>
            <a:ext cx="5111750" cy="172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1800" b="1" smtClean="0">
                <a:latin typeface="Times New Roman" pitchFamily="18" charset="0"/>
              </a:rPr>
              <a:t>          Кирилл и Мефодий —славянские первоучители, великие проповедники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800" b="1" smtClean="0">
                <a:latin typeface="Times New Roman" pitchFamily="18" charset="0"/>
              </a:rPr>
              <a:t>      христианства,  канонизированные не только православной,  но и католической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1800" b="1" smtClean="0">
                <a:latin typeface="Times New Roman" pitchFamily="18" charset="0"/>
              </a:rPr>
              <a:t>      церковью. </a:t>
            </a:r>
          </a:p>
        </p:txBody>
      </p:sp>
      <p:pic>
        <p:nvPicPr>
          <p:cNvPr id="13316" name="Picture 4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20713"/>
            <a:ext cx="28511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index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852738"/>
            <a:ext cx="27686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196911_html_d9f9f24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852738"/>
            <a:ext cx="253206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551</TotalTime>
  <Words>430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Times New Roman</vt:lpstr>
      <vt:lpstr>Wingdings</vt:lpstr>
      <vt:lpstr>Comic Sans MS</vt:lpstr>
      <vt:lpstr>Поток</vt:lpstr>
      <vt:lpstr>Откуда есть пошла славянская письменность… </vt:lpstr>
      <vt:lpstr>24 мая – День памяти  равноапостольных братьев Кирилла и Мефодия</vt:lpstr>
      <vt:lpstr>Презентация PowerPoint</vt:lpstr>
      <vt:lpstr>Славянская азбука</vt:lpstr>
      <vt:lpstr>Презентация PowerPoint</vt:lpstr>
      <vt:lpstr>Презентация PowerPoint</vt:lpstr>
      <vt:lpstr>Братья Кирилл и Мефодий</vt:lpstr>
      <vt:lpstr>Презентация PowerPoint</vt:lpstr>
      <vt:lpstr>Великие проповедники</vt:lpstr>
      <vt:lpstr>Славянская азбука</vt:lpstr>
      <vt:lpstr>Презентация PowerPoint</vt:lpstr>
      <vt:lpstr>Сначала «аз» да «буки»,  а потом и науки</vt:lpstr>
      <vt:lpstr>Реформа Петра I</vt:lpstr>
      <vt:lpstr>Вторая половина 18 века</vt:lpstr>
      <vt:lpstr>Реформа 1918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есть пошла славянская письменность…</dc:title>
  <dc:creator>1</dc:creator>
  <cp:lastModifiedBy>admin</cp:lastModifiedBy>
  <cp:revision>42</cp:revision>
  <dcterms:created xsi:type="dcterms:W3CDTF">2008-03-21T16:05:28Z</dcterms:created>
  <dcterms:modified xsi:type="dcterms:W3CDTF">2016-06-22T08:02:57Z</dcterms:modified>
</cp:coreProperties>
</file>