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72" r:id="rId3"/>
    <p:sldId id="274" r:id="rId4"/>
    <p:sldId id="273" r:id="rId5"/>
    <p:sldId id="276" r:id="rId6"/>
    <p:sldId id="275" r:id="rId7"/>
    <p:sldId id="266" r:id="rId8"/>
    <p:sldId id="257" r:id="rId9"/>
    <p:sldId id="259" r:id="rId10"/>
    <p:sldId id="260" r:id="rId11"/>
    <p:sldId id="261" r:id="rId12"/>
    <p:sldId id="262" r:id="rId13"/>
    <p:sldId id="264" r:id="rId14"/>
    <p:sldId id="265" r:id="rId15"/>
    <p:sldId id="267" r:id="rId16"/>
    <p:sldId id="268" r:id="rId17"/>
    <p:sldId id="269" r:id="rId18"/>
    <p:sldId id="270" r:id="rId19"/>
    <p:sldId id="277" r:id="rId20"/>
    <p:sldId id="278" r:id="rId21"/>
    <p:sldId id="279" r:id="rId22"/>
    <p:sldId id="271" r:id="rId23"/>
    <p:sldId id="25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1" d="100"/>
          <a:sy n="121" d="100"/>
        </p:scale>
        <p:origin x="-972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7C36-A608-4471-9428-E6D9BF9631B0}" type="datetimeFigureOut">
              <a:rPr lang="ru-RU" smtClean="0"/>
              <a:pPr/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40AA-83FA-4080-B0DA-FE1222E5B9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7C36-A608-4471-9428-E6D9BF9631B0}" type="datetimeFigureOut">
              <a:rPr lang="ru-RU" smtClean="0"/>
              <a:pPr/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40AA-83FA-4080-B0DA-FE1222E5B9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7C36-A608-4471-9428-E6D9BF9631B0}" type="datetimeFigureOut">
              <a:rPr lang="ru-RU" smtClean="0"/>
              <a:pPr/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40AA-83FA-4080-B0DA-FE1222E5B9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7C36-A608-4471-9428-E6D9BF9631B0}" type="datetimeFigureOut">
              <a:rPr lang="ru-RU" smtClean="0"/>
              <a:pPr/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40AA-83FA-4080-B0DA-FE1222E5B9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7C36-A608-4471-9428-E6D9BF9631B0}" type="datetimeFigureOut">
              <a:rPr lang="ru-RU" smtClean="0"/>
              <a:pPr/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40AA-83FA-4080-B0DA-FE1222E5B9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7C36-A608-4471-9428-E6D9BF9631B0}" type="datetimeFigureOut">
              <a:rPr lang="ru-RU" smtClean="0"/>
              <a:pPr/>
              <a:t>06.05.2016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40AA-83FA-4080-B0DA-FE1222E5B9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7C36-A608-4471-9428-E6D9BF9631B0}" type="datetimeFigureOut">
              <a:rPr lang="ru-RU" smtClean="0"/>
              <a:pPr/>
              <a:t>06.05.2016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40AA-83FA-4080-B0DA-FE1222E5B9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7C36-A608-4471-9428-E6D9BF9631B0}" type="datetimeFigureOut">
              <a:rPr lang="ru-RU" smtClean="0"/>
              <a:pPr/>
              <a:t>06.05.2016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40AA-83FA-4080-B0DA-FE1222E5B9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7C36-A608-4471-9428-E6D9BF9631B0}" type="datetimeFigureOut">
              <a:rPr lang="ru-RU" smtClean="0"/>
              <a:pPr/>
              <a:t>06.05.2016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40AA-83FA-4080-B0DA-FE1222E5B9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7C36-A608-4471-9428-E6D9BF9631B0}" type="datetimeFigureOut">
              <a:rPr lang="ru-RU" smtClean="0"/>
              <a:pPr/>
              <a:t>06.05.2016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40AA-83FA-4080-B0DA-FE1222E5B9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7C36-A608-4471-9428-E6D9BF9631B0}" type="datetimeFigureOut">
              <a:rPr lang="ru-RU" smtClean="0"/>
              <a:pPr/>
              <a:t>06.05.2016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40AA-83FA-4080-B0DA-FE1222E5B9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D7C36-A608-4471-9428-E6D9BF9631B0}" type="datetimeFigureOut">
              <a:rPr lang="ru-RU" smtClean="0"/>
              <a:pPr/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C40AA-83FA-4080-B0DA-FE1222E5B9E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gif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123\Desktop\Садик\Фон для презентаций\1266918245_1e7dd2998d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529" y="1"/>
            <a:ext cx="9592357" cy="710140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27584" y="1340768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   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1484784"/>
            <a:ext cx="3456384" cy="2592288"/>
          </a:xfrm>
          <a:prstGeom prst="rect">
            <a:avLst/>
          </a:prstGeom>
          <a:noFill/>
        </p:spPr>
        <p:txBody>
          <a:bodyPr wrap="square" rtlCol="0">
            <a:prstTxWarp prst="textInflateTop">
              <a:avLst/>
            </a:prstTxWarp>
            <a:spAutoFit/>
          </a:bodyPr>
          <a:lstStyle/>
          <a:p>
            <a:pPr algn="ctr"/>
            <a:r>
              <a:rPr lang="ru-RU" sz="2000" b="1" dirty="0" smtClean="0"/>
              <a:t> </a:t>
            </a:r>
            <a:r>
              <a:rPr lang="ru-RU" sz="2000" b="1" dirty="0" smtClean="0">
                <a:ln w="3175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МБДОУ «Детский сад №42»     </a:t>
            </a:r>
            <a:r>
              <a:rPr lang="en-US" sz="2400" b="1" dirty="0" smtClean="0">
                <a:ln w="3175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II </a:t>
            </a:r>
            <a:r>
              <a:rPr lang="ru-RU" sz="2400" b="1" dirty="0" smtClean="0">
                <a:ln w="3175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мл. группа                   «Золотой ключик»</a:t>
            </a:r>
          </a:p>
          <a:p>
            <a:endParaRPr lang="ru-RU" sz="2000" b="1" dirty="0">
              <a:ln w="3175">
                <a:solidFill>
                  <a:srgbClr val="C0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ru-RU" sz="2000" b="1" dirty="0" smtClean="0">
                <a:ln w="3175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Авторы:   Чупрова Г.Н.</a:t>
            </a:r>
          </a:p>
          <a:p>
            <a:r>
              <a:rPr lang="ru-RU" sz="2000" b="1" dirty="0">
                <a:ln w="3175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3175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 </a:t>
            </a:r>
            <a:r>
              <a:rPr lang="ru-RU" sz="2000" b="1" dirty="0" err="1" smtClean="0">
                <a:ln w="3175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Колипова</a:t>
            </a:r>
            <a:r>
              <a:rPr lang="ru-RU" sz="2000" b="1" dirty="0" smtClean="0">
                <a:ln w="3175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Г.Р.</a:t>
            </a:r>
            <a:endParaRPr lang="ru-RU" sz="2000" b="1" dirty="0">
              <a:ln w="3175">
                <a:solidFill>
                  <a:srgbClr val="C0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1052736"/>
            <a:ext cx="37444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проект</a:t>
            </a:r>
          </a:p>
          <a:p>
            <a:pPr algn="ctr"/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«Забавные перчатки»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916832"/>
            <a:ext cx="46805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pic>
        <p:nvPicPr>
          <p:cNvPr id="4098" name="Picture 2" descr="C:\Users\Галина\Desktop\бабочк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085184"/>
            <a:ext cx="1997571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23\Desktop\Садик\Фон для презентаций\415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-387424"/>
            <a:ext cx="3744416" cy="7245424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копали из земли, жарили, варили?                                                                                                                                                     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в золе мы испекли, ели да хвалили?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Картошка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Красный, вкусный, хоть не сладкий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Зреет на обычной грядке,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Но, как в сказке,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давних пор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 зовут его «сеньор».  (</a:t>
            </a: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Помидор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зеленой палатке колобки спят сладко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Много круглых крошек!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это? </a:t>
            </a: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(Горошек)</a:t>
            </a:r>
            <a:b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80528" y="0"/>
            <a:ext cx="576064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Загадки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Красная мышка с белым хвостом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норке сидит под зеленым листом. </a:t>
            </a: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(Редиска)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Расту в земле на грядке я,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Красная, длинная, сладкая.</a:t>
            </a:r>
          </a:p>
          <a:p>
            <a:pPr algn="ctr"/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(Морковка)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3\Desktop\Садик\Фон для презентаций\415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435280" cy="5760640"/>
          </a:xfrm>
        </p:spPr>
        <p:txBody>
          <a:bodyPr numCol="2">
            <a:no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Горох.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супермаркете горох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Раскричался: «Ох-ох-ох!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Сколько деток здесь, ребят!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конфеты всё глядят!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Тут я, детки, посмотрите!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Ну скорей меня купите!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 конфеты пользы нет…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 нужней, чем сто конфет!»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***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Ох-ох, с горки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Катится горох.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Прыг-скок!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Прыг-скок!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Соберём горошины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одной, по одной,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потом пригоршнями.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Редиска.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Эй, редиска! Прыгай в миску!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Нет, не прыгну! Не хочу!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Детки руки не помыли,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Как помоют, заскочу!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Помидор.                                              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Помидор на грядке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Делает зарядку.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Как здоровье, помидор?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Хорошо! В порядке!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Весь вспотел – но не устал!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 зарядки красным стал.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Морковка.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огороде шум – </a:t>
            </a:r>
            <a:r>
              <a:rPr lang="ru-RU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шум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шум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Зайка – </a:t>
            </a:r>
            <a:r>
              <a:rPr lang="ru-RU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зайка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хрум-хрум-хрум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Прыг-прыг-прыг по пням, по пням,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Съел морковку – </a:t>
            </a:r>
            <a:r>
              <a:rPr lang="ru-RU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ням-ням-ням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Картошка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Когда картошку  уплетаю,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Всегда индейцев вспоминаю: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Вот не нашли б они картошку,</a:t>
            </a:r>
            <a:b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ел бы я большою ложкой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0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3175"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Пальцы – овощи спрятаны в кулак.  После каждой </a:t>
            </a:r>
            <a:r>
              <a:rPr lang="ru-RU" sz="2400" b="1" dirty="0" err="1" smtClean="0">
                <a:ln w="3175"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2400" b="1" dirty="0" smtClean="0">
                <a:ln w="3175"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разгибается палец  с нужной картинкой.</a:t>
            </a:r>
            <a:endParaRPr lang="ru-RU" sz="2400" b="1" dirty="0">
              <a:ln w="3175"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23\Desktop\Садик\Фон для презентаций\415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820472" cy="6093296"/>
          </a:xfrm>
        </p:spPr>
        <p:txBody>
          <a:bodyPr>
            <a:normAutofit/>
          </a:bodyPr>
          <a:lstStyle/>
          <a:p>
            <a:pPr algn="l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G:\DCIM\100SSCAM\SDC150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504056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148064" y="260648"/>
            <a:ext cx="399593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Веселые птенчики.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Этот птенчик есть хотел,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Этот  птенчик песни пел,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Этот  птенчик  в лес глядел,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Этот птенчик спать хотел,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Этот птенчик много ел,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Потому и растолстел.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23\Desktop\Садик\Фон для презентаций\415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404664"/>
            <a:ext cx="3898776" cy="446449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Птенчики.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(Загибаем по одному пальчику)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Этот птенчик хочет спать,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Этот птенчик  - прыг! В кровать.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Этот птенчик прикорнул,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Этот птенчик уж уснул.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Тише, птенчик, не шуми,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Братиков не разбуди…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Встали, птенчики. Ура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 (разжали кулачок)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детский сад лететь пора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  (помахать руками)</a:t>
            </a:r>
            <a:b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2040" y="33265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-180528" y="4203679"/>
            <a:ext cx="7056784" cy="259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0708" tIns="90459" rIns="179331" bIns="45720" numCol="2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 CYR" charset="-52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 CYR" charset="-52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ПТЕНЧИКИ (считалка)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Сын у уточки утёнок,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гусыни  сын гусёнок,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индюшки – индюшонок,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у курицы – цыплёнок.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людей дитя – ребёнок,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Мамы любят нас с пелёнок,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птенцов – со скорлупы…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Догоняй, ведущий - ты!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Users\123\Desktop\ErnestinaGallina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4680519" cy="3744416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23\Desktop\Садик\Фон для презентаций\415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4474840" cy="6021288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Пчёлы.</a:t>
            </a:r>
            <a:r>
              <a:rPr lang="ru-RU" sz="20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7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Вот улей</a:t>
            </a:r>
            <a:r>
              <a:rPr lang="ru-RU" sz="2700" b="1" i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 </a:t>
            </a:r>
            <a:br>
              <a:rPr lang="ru-RU" sz="2700" b="1" i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700" b="1" i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(показываем кулачок)</a:t>
            </a:r>
            <a:r>
              <a:rPr lang="ru-RU" sz="27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27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7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Здесь живут пчелы.</a:t>
            </a:r>
            <a:br>
              <a:rPr lang="ru-RU" sz="27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7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Вот они показались из домика,</a:t>
            </a:r>
            <a:r>
              <a:rPr lang="ru-RU" sz="2700" b="1" i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br>
              <a:rPr lang="ru-RU" sz="2700" b="1" i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700" b="1" i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(поочередно отгибаем пальчики)</a:t>
            </a:r>
            <a:r>
              <a:rPr lang="ru-RU" sz="27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27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7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Одна, две, три, четыре, пять!</a:t>
            </a:r>
            <a:br>
              <a:rPr lang="ru-RU" sz="27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7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«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З-з-з-з-з-з</a:t>
            </a:r>
            <a:r>
              <a:rPr lang="ru-RU" sz="27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.....»</a:t>
            </a:r>
            <a:br>
              <a:rPr lang="ru-RU" sz="27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700" b="1" i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(щекочем ребенка)</a:t>
            </a:r>
            <a:r>
              <a:rPr lang="ru-RU" sz="27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27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7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 </a:t>
            </a:r>
            <a:br>
              <a:rPr lang="ru-RU" sz="27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endParaRPr lang="ru-RU" sz="2700" b="1" dirty="0">
              <a:solidFill>
                <a:srgbClr val="C0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 descr="I:\DCIM\101MSDCF\DSC099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20961" y="1627852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23\Desktop\Садик\Фон для презентаций\415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30624" cy="2722314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</a:rPr>
              <a:t>Добрый друг</a:t>
            </a:r>
            <a:r>
              <a:rPr lang="ru-RU" sz="1800" b="1" dirty="0" smtClean="0">
                <a:solidFill>
                  <a:srgbClr val="C00000"/>
                </a:solidFill>
              </a:rPr>
              <a:t/>
            </a:r>
            <a:br>
              <a:rPr lang="ru-RU" sz="1800" b="1" dirty="0" smtClean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</a:rPr>
              <a:t>Очищаем апельсин,</a:t>
            </a:r>
            <a:br>
              <a:rPr lang="ru-RU" sz="1800" b="1" dirty="0" smtClean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</a:rPr>
              <a:t>На тарелке он один.</a:t>
            </a:r>
            <a:br>
              <a:rPr lang="ru-RU" sz="1800" b="1" dirty="0" smtClean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</a:rPr>
              <a:t>Апельсин я разломлю,</a:t>
            </a:r>
            <a:br>
              <a:rPr lang="ru-RU" sz="1800" b="1" dirty="0" smtClean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</a:rPr>
              <a:t>Всех знакомых наделю:</a:t>
            </a:r>
            <a:br>
              <a:rPr lang="ru-RU" sz="1800" b="1" dirty="0" smtClean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</a:rPr>
              <a:t>Эту дольку Ване,</a:t>
            </a:r>
            <a:br>
              <a:rPr lang="ru-RU" sz="1800" b="1" dirty="0" smtClean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</a:rPr>
              <a:t>Эту дольку Тане,</a:t>
            </a:r>
            <a:br>
              <a:rPr lang="ru-RU" sz="1800" b="1" dirty="0" smtClean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</a:rPr>
              <a:t>Эту дольку Толе,</a:t>
            </a:r>
            <a:br>
              <a:rPr lang="ru-RU" sz="1800" b="1" dirty="0" smtClean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</a:rPr>
              <a:t>Эту дольку Коле,</a:t>
            </a:r>
            <a:br>
              <a:rPr lang="ru-RU" sz="1800" b="1" dirty="0" smtClean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</a:rPr>
              <a:t>Ну а что останется,</a:t>
            </a:r>
            <a:br>
              <a:rPr lang="ru-RU" sz="1800" b="1" dirty="0" smtClean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</a:rPr>
              <a:t>Только мне достанется!</a:t>
            </a: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548680"/>
            <a:ext cx="458113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3212976"/>
            <a:ext cx="30243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n>
                <a:solidFill>
                  <a:srgbClr val="C000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Апельсин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делили апельсин.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Много нас, а он один.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 долька – для ежа.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 долька – для стрижа.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 долька – для утят.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 долька – для котят.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 долька  – для бобра.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для волка – кожура.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 сердит на нас – беда!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Разбегайтесь, кто куда!</a:t>
            </a: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337" y="701080"/>
            <a:ext cx="458113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23\Desktop\Садик\Фон для презентаций\415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4896544" cy="265429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Солнце поднимается – </a:t>
            </a:r>
            <a:br>
              <a:rPr lang="ru-RU" sz="28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Цветочек распускается!</a:t>
            </a:r>
            <a:br>
              <a:rPr lang="ru-RU" sz="28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Солнышко садится –</a:t>
            </a:r>
            <a:br>
              <a:rPr lang="ru-RU" sz="28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Цветочек спать ложится!</a:t>
            </a:r>
            <a:endParaRPr lang="ru-RU" sz="2800" b="1" dirty="0">
              <a:solidFill>
                <a:srgbClr val="C0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074" name="Picture 2" descr="I:\DCIM\101MSDCF\DSC099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23712" y="1104447"/>
            <a:ext cx="4631708" cy="347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1472" y="2786058"/>
            <a:ext cx="47863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Тучка прячется за лес,</a:t>
            </a:r>
            <a:br>
              <a:rPr lang="ru-RU" sz="28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8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Смотрит солнышко с небес.</a:t>
            </a:r>
            <a:br>
              <a:rPr lang="ru-RU" sz="28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8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 такое чистое,</a:t>
            </a:r>
            <a:br>
              <a:rPr lang="ru-RU" sz="28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8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Доброе, лучистое.</a:t>
            </a:r>
            <a:br>
              <a:rPr lang="ru-RU" sz="28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8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Если б мы его достали,</a:t>
            </a:r>
            <a:br>
              <a:rPr lang="ru-RU" sz="28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8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Мы б его расцеловали.</a:t>
            </a:r>
            <a:endParaRPr lang="ru-RU" sz="2800" b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23\Desktop\Садик\Фон для презентаций\415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3730426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b="1" dirty="0" smtClean="0">
                <a:ln w="3175">
                  <a:solidFill>
                    <a:srgbClr val="C00000"/>
                  </a:solidFill>
                </a:ln>
                <a:solidFill>
                  <a:srgbClr val="FFFF00"/>
                </a:solidFill>
              </a:rPr>
              <a:t>ЧЕРЕПАШКА</a:t>
            </a:r>
            <a:br>
              <a:rPr lang="ru-RU" b="1" dirty="0" smtClean="0">
                <a:ln w="3175">
                  <a:solidFill>
                    <a:srgbClr val="C00000"/>
                  </a:solidFill>
                </a:ln>
                <a:solidFill>
                  <a:srgbClr val="FFFF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Маленькая черепаха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Путешествует без страха, 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В твердом панцире живет,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На спине его везёт.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Нас она не испугалась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И наружу показалась,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А когда захочет спать,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В панцирь спрячется опять.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I:\DCIM\101MSDCF\DSC099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1000"/>
            <a:ext cx="4928096" cy="391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DCIM\101MSDCF\DSC099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97943"/>
            <a:ext cx="2232248" cy="163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DCIM\101MSDCF\DSC099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4097905"/>
            <a:ext cx="2184243" cy="163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76"/>
            <a:ext cx="9286717" cy="6889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I:\DCIM\101MSDCF\DSC099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4512" y="984672"/>
            <a:ext cx="5216128" cy="391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I:\DCIM\101MSDCF\DSC099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923" y="332656"/>
            <a:ext cx="3343920" cy="250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1700808"/>
            <a:ext cx="5122912" cy="381642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317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ln w="317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</a:br>
            <a:r>
              <a:rPr lang="ru-RU" sz="3200" b="1" dirty="0" smtClean="0">
                <a:ln w="317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ПО ВОДУ</a:t>
            </a:r>
            <a:br>
              <a:rPr lang="ru-RU" sz="3200" b="1" dirty="0" smtClean="0">
                <a:ln w="317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Рассказать вам, где я был?</a:t>
            </a:r>
            <a:br>
              <a:rPr lang="ru-RU" sz="32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 речке по воду ходил,</a:t>
            </a:r>
            <a:br>
              <a:rPr lang="ru-RU" sz="32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Принёс в вёдрах водицы,</a:t>
            </a:r>
            <a:br>
              <a:rPr lang="ru-RU" sz="32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Чтоб детишкам всем умыться</a:t>
            </a:r>
            <a:r>
              <a:rPr lang="ru-RU" sz="24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ru-RU" sz="4000" b="1" dirty="0">
              <a:solidFill>
                <a:srgbClr val="C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450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-15875"/>
            <a:ext cx="9291638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7" t="-2091" r="16129" b="2882"/>
          <a:stretch>
            <a:fillRect/>
          </a:stretch>
        </p:blipFill>
        <p:spPr bwMode="auto">
          <a:xfrm>
            <a:off x="357158" y="285728"/>
            <a:ext cx="8215370" cy="614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174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3782" cy="693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58847"/>
            <a:ext cx="748883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solidFill>
                <a:srgbClr val="000000"/>
              </a:solidFill>
              <a:latin typeface="Georgia"/>
            </a:endParaRPr>
          </a:p>
          <a:p>
            <a:pPr algn="just"/>
            <a:endParaRPr lang="ru-RU" dirty="0">
              <a:solidFill>
                <a:srgbClr val="000000"/>
              </a:solidFill>
              <a:latin typeface="Georgia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Georgia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/>
              </a:rPr>
              <a:t>Пальчиковая </a:t>
            </a:r>
            <a:r>
              <a:rPr lang="ru-RU" sz="2800" b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/>
              </a:rPr>
              <a:t>игра </a:t>
            </a:r>
            <a:r>
              <a:rPr lang="ru-RU" sz="2000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/>
              </a:rPr>
              <a:t>- это театр, актеры которого всегда рядом с нами. Она является эффективным средством психического развития </a:t>
            </a:r>
            <a:r>
              <a:rPr lang="ru-RU" sz="2000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/>
              </a:rPr>
              <a:t>детей </a:t>
            </a:r>
            <a:r>
              <a:rPr lang="ru-RU" sz="2000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/>
              </a:rPr>
              <a:t>дошкольного возраста. Благодаря пальчиковой </a:t>
            </a:r>
            <a:r>
              <a:rPr lang="ru-RU" sz="2000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/>
              </a:rPr>
              <a:t>игре </a:t>
            </a:r>
            <a:r>
              <a:rPr lang="ru-RU" sz="2000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/>
              </a:rPr>
              <a:t>у детей развивается речь и обогащается словарный запас, улучшается память и развивается воображение. Пальчиковые игры вырабатывают такие качества как адекватная самооценка, способность мобилизоваться, сосредотачиваться и расслабляться.</a:t>
            </a:r>
          </a:p>
          <a:p>
            <a:pPr algn="just"/>
            <a:r>
              <a:rPr lang="ru-RU" sz="2000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/>
              </a:rPr>
              <a:t>С помощью пальчиковых игр ребенок получает разнообразные зрительные, слуховые и тактильные впечатления, у него развивается внимательность, способность сосредотачиваться и переключаться, умение концентрировать свое внимание и правильно его распределять, совершенствуются умения соотнести то, что он видит и слышит с траекторией движения его руки.</a:t>
            </a:r>
            <a:endParaRPr lang="ru-RU" sz="2000" b="0" i="0" dirty="0">
              <a:solidFill>
                <a:srgbClr val="C0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Georgia"/>
            </a:endParaRPr>
          </a:p>
        </p:txBody>
      </p:sp>
      <p:pic>
        <p:nvPicPr>
          <p:cNvPr id="5122" name="Picture 2" descr="C:\Users\Галина\Desktop\бабочк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89240"/>
            <a:ext cx="1709539" cy="135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Галина\Desktop\бабочк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8331">
            <a:off x="7932544" y="30836"/>
            <a:ext cx="1379186" cy="129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Галина\Desktop\бабочк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6" y="146464"/>
            <a:ext cx="11334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32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096" y="-119029"/>
            <a:ext cx="9297988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00232" y="214290"/>
            <a:ext cx="59293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Пчелы только и жужжат,</a:t>
            </a:r>
            <a:br>
              <a:rPr lang="ru-RU" sz="28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Что Медведь к ним топает.</a:t>
            </a:r>
            <a:br>
              <a:rPr lang="ru-RU" sz="28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-Вон, опять толстяк идет,</a:t>
            </a:r>
            <a:br>
              <a:rPr lang="ru-RU" sz="28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Весь медок наш слопает!</a:t>
            </a:r>
            <a:br>
              <a:rPr lang="ru-RU" sz="28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endParaRPr lang="ru-RU" sz="2800" b="1" dirty="0">
              <a:solidFill>
                <a:srgbClr val="C0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Picture 2" descr="I:\DCIM\101MSDCF\DSC099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" r="9686" b="-733"/>
          <a:stretch>
            <a:fillRect/>
          </a:stretch>
        </p:blipFill>
        <p:spPr bwMode="auto">
          <a:xfrm rot="16200000">
            <a:off x="4464843" y="2607461"/>
            <a:ext cx="4143405" cy="35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:\DCIM\101MSDCF\DSC099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r="14165"/>
          <a:stretch>
            <a:fillRect/>
          </a:stretch>
        </p:blipFill>
        <p:spPr bwMode="auto">
          <a:xfrm rot="16200000">
            <a:off x="455818" y="2401646"/>
            <a:ext cx="4143404" cy="391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88" y="-152400"/>
            <a:ext cx="9297988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844" y="0"/>
            <a:ext cx="43577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Бабочка-красавица,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 ярком, цветном платьице,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Покружилась, полетала,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Села на цветок, устала…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— Не для отдыха я села,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Я нектар цветочный ела.</a:t>
            </a:r>
            <a:endParaRPr lang="ru-RU" sz="2000" b="1" dirty="0">
              <a:solidFill>
                <a:srgbClr val="C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" r="53226" b="51859"/>
          <a:stretch>
            <a:fillRect/>
          </a:stretch>
        </p:blipFill>
        <p:spPr bwMode="auto">
          <a:xfrm>
            <a:off x="142844" y="2214554"/>
            <a:ext cx="3829065" cy="319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" t="63211" r="55645"/>
          <a:stretch>
            <a:fillRect/>
          </a:stretch>
        </p:blipFill>
        <p:spPr bwMode="auto">
          <a:xfrm>
            <a:off x="4643438" y="428604"/>
            <a:ext cx="3714776" cy="292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143372" y="3643314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Не мычит коровка та, </a:t>
            </a:r>
            <a:br>
              <a:rPr lang="ru-RU" sz="20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Нет рогов, копыт, хвоста,</a:t>
            </a:r>
            <a:br>
              <a:rPr lang="ru-RU" sz="20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Молока нам не дает,</a:t>
            </a:r>
            <a:br>
              <a:rPr lang="ru-RU" sz="20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Под листочками живет.</a:t>
            </a:r>
            <a:br>
              <a:rPr lang="ru-RU" sz="20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 чёрных точках красный плащ</a:t>
            </a:r>
            <a:br>
              <a:rPr lang="ru-RU" sz="20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носит жук.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Растеньям - страж.</a:t>
            </a:r>
            <a:br>
              <a:rPr lang="ru-RU" sz="20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 вредной тлёй воюет ловко </a:t>
            </a:r>
            <a:br>
              <a:rPr lang="ru-RU" sz="20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эта... (божия коровка.)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 </a:t>
            </a:r>
            <a:endParaRPr lang="ru-RU" sz="2000" b="1" dirty="0">
              <a:solidFill>
                <a:srgbClr val="C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096" y="-119029"/>
            <a:ext cx="9297988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0"/>
            <a:ext cx="8208912" cy="5445224"/>
          </a:xfrm>
          <a:prstGeom prst="rect">
            <a:avLst/>
          </a:prstGeom>
        </p:spPr>
        <p:txBody>
          <a:bodyPr wrap="square">
            <a:prstTxWarp prst="textInflateTop">
              <a:avLst/>
            </a:prstTxWarp>
            <a:spAutoFit/>
          </a:bodyPr>
          <a:lstStyle/>
          <a:p>
            <a:pPr lvl="0" algn="ctr"/>
            <a:r>
              <a:rPr lang="ru-RU" sz="3200" b="1" dirty="0" smtClean="0">
                <a:ln w="3175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Эти занятия сформируют у </a:t>
            </a:r>
            <a:r>
              <a:rPr lang="ru-RU" sz="3200" b="1" dirty="0">
                <a:ln w="3175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малыша </a:t>
            </a:r>
            <a:r>
              <a:rPr lang="ru-RU" sz="3200" b="1" dirty="0" smtClean="0">
                <a:ln w="3175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творчество, смекалку, уверенность. </a:t>
            </a:r>
            <a:endParaRPr lang="ru-RU" sz="3200" b="1" dirty="0">
              <a:ln w="3175">
                <a:solidFill>
                  <a:srgbClr val="C0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lvl="0" algn="ctr"/>
            <a:r>
              <a:rPr lang="ru-RU" sz="3200" b="1" dirty="0">
                <a:ln w="3175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 еще это и тренировка мелкой моторики, и развитие речи, художественного вкуса, фантазии, </a:t>
            </a:r>
          </a:p>
          <a:p>
            <a:pPr lvl="0" algn="ctr"/>
            <a:r>
              <a:rPr lang="ru-RU" sz="3200" b="1" dirty="0">
                <a:ln w="3175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познание нового и интересного, радость совместной деятельности с близкими людьми, гордость за свои успехи.</a:t>
            </a:r>
          </a:p>
        </p:txBody>
      </p:sp>
      <p:pic>
        <p:nvPicPr>
          <p:cNvPr id="3075" name="Picture 3" descr="C:\Users\Галина\Desktop\бабочк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592" y="-23760"/>
            <a:ext cx="2214896" cy="208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Галина\Desktop\бабочк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07993">
            <a:off x="885245" y="5348921"/>
            <a:ext cx="1315045" cy="158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Галина\Desktop\бабочк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11933">
            <a:off x="1763688" y="332656"/>
            <a:ext cx="11334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76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123\Desktop\Garcya.us_blog_1096738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59632" y="1772816"/>
            <a:ext cx="77768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ndantino script" pitchFamily="2" charset="0"/>
              </a:rPr>
              <a:t>Спасибо за внимание!</a:t>
            </a:r>
            <a:endParaRPr lang="ru-RU" sz="8000" dirty="0">
              <a:ln>
                <a:solidFill>
                  <a:srgbClr val="C0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ndantino script" pitchFamily="2" charset="0"/>
            </a:endParaRPr>
          </a:p>
        </p:txBody>
      </p:sp>
      <p:pic>
        <p:nvPicPr>
          <p:cNvPr id="5122" name="Picture 2" descr="C:\Users\Галина\Desktop\бабочк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06016"/>
            <a:ext cx="1709539" cy="157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Галина\Desktop\бабочк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96663">
            <a:off x="4828627" y="4215894"/>
            <a:ext cx="2401914" cy="247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Галина\Desktop\бабочк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023871"/>
            <a:ext cx="1512168" cy="142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47" y="0"/>
            <a:ext cx="9255126" cy="69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-495151"/>
            <a:ext cx="806489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 smtClean="0">
              <a:solidFill>
                <a:srgbClr val="555555"/>
              </a:solidFill>
              <a:latin typeface="Arial"/>
            </a:endParaRPr>
          </a:p>
          <a:p>
            <a:pPr algn="just"/>
            <a:endParaRPr lang="ru-RU" b="1" dirty="0">
              <a:solidFill>
                <a:srgbClr val="555555"/>
              </a:solidFill>
              <a:latin typeface="Arial"/>
            </a:endParaRPr>
          </a:p>
          <a:p>
            <a:pPr algn="just"/>
            <a:endParaRPr lang="ru-RU" b="1" dirty="0" smtClean="0">
              <a:solidFill>
                <a:srgbClr val="555555"/>
              </a:solidFill>
              <a:latin typeface="Arial"/>
            </a:endParaRPr>
          </a:p>
          <a:p>
            <a:pPr algn="just"/>
            <a:endParaRPr lang="ru-RU" b="1" dirty="0" smtClean="0">
              <a:solidFill>
                <a:srgbClr val="555555"/>
              </a:solidFill>
              <a:latin typeface="Arial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</a:rPr>
              <a:t>Актуальность.</a:t>
            </a:r>
            <a:endParaRPr lang="ru-RU" sz="2000" b="1" dirty="0"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"/>
            </a:endParaRPr>
          </a:p>
          <a:p>
            <a:pPr algn="just"/>
            <a:r>
              <a:rPr lang="ru-RU" sz="20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</a:rPr>
              <a:t>В последнее время наблюдается тенденция увеличения числа детей, имеющих нарушения речевого развития. По данным статистики во второй половине XX века было около 17% детей с проблемами в речевом развитии, а в конце XX начале XXI века их стало 55, 5%. Это объясняется рядом причин: ухудшение экологической обстановки (ослабленное здоровье детей, увеличение числа патологий беременности (родовые травмы, социальные проблемы. В данный момент эта проблема остается нерешенной, многие дети нуждаются в помощи специалистов.</a:t>
            </a:r>
          </a:p>
          <a:p>
            <a:pPr algn="just"/>
            <a:r>
              <a:rPr lang="ru-RU" sz="20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</a:rPr>
              <a:t>Исследованиями ученых (М. М. Кольцова, Е. Н. </a:t>
            </a:r>
            <a:r>
              <a:rPr lang="ru-RU" sz="2000" b="1" dirty="0" err="1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</a:rPr>
              <a:t>Исенина</a:t>
            </a:r>
            <a:r>
              <a:rPr lang="ru-RU" sz="20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</a:rPr>
              <a:t>, Л. В. </a:t>
            </a:r>
            <a:r>
              <a:rPr lang="ru-RU" sz="2000" b="1" dirty="0" err="1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</a:rPr>
              <a:t>Антакова</a:t>
            </a:r>
            <a:r>
              <a:rPr lang="ru-RU" sz="20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</a:rPr>
              <a:t>-Фомина) была подтверждена связь речевого развития ребёнка и мелкой моторики рук. Все ученые, изучавшие психику детей, подтверждают факт, что тренировка тонких движений пальцев рук является стимулирующей для развития речи детей и оказывают большое влияние на развитие головного мозга.</a:t>
            </a:r>
            <a:endParaRPr lang="ru-RU" sz="2000" b="1" i="0" dirty="0"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"/>
            </a:endParaRPr>
          </a:p>
        </p:txBody>
      </p:sp>
      <p:pic>
        <p:nvPicPr>
          <p:cNvPr id="6146" name="Picture 2" descr="C:\Users\Галина\Desktop\бабочк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84368" y="188640"/>
            <a:ext cx="11334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Галина\Desktop\бабочк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3850">
            <a:off x="7231034" y="5523911"/>
            <a:ext cx="1430941" cy="136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Галина\Desktop\бабочк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11334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30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4" y="-633650"/>
            <a:ext cx="8928992" cy="7207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 smtClean="0">
              <a:solidFill>
                <a:srgbClr val="555555"/>
              </a:solidFill>
              <a:latin typeface="Arial"/>
            </a:endParaRPr>
          </a:p>
          <a:p>
            <a:pPr algn="just"/>
            <a:endParaRPr lang="ru-RU" b="1" dirty="0">
              <a:solidFill>
                <a:srgbClr val="555555"/>
              </a:solidFill>
              <a:latin typeface="Arial"/>
            </a:endParaRPr>
          </a:p>
          <a:p>
            <a:pPr algn="just">
              <a:spcBef>
                <a:spcPts val="50"/>
              </a:spcBef>
              <a:spcAft>
                <a:spcPts val="0"/>
              </a:spcAft>
            </a:pPr>
            <a:endParaRPr lang="ru-RU" b="1" dirty="0" smtClean="0">
              <a:solidFill>
                <a:srgbClr val="C00000"/>
              </a:solidFill>
              <a:latin typeface="Arial"/>
            </a:endParaRPr>
          </a:p>
          <a:p>
            <a:pPr algn="just">
              <a:spcBef>
                <a:spcPts val="5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Arial"/>
              </a:rPr>
              <a:t>•  </a:t>
            </a:r>
            <a:r>
              <a:rPr lang="ru-RU" sz="20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b="1" spc="-15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Организация </a:t>
            </a:r>
            <a:r>
              <a:rPr lang="ru-RU" sz="2000" b="1" spc="-15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системы работы, направленной на развитие мелкой моторики руки и развитие речи у детей раннего возраста.</a:t>
            </a:r>
            <a:endParaRPr lang="ru-RU" sz="2000" b="1" dirty="0">
              <a:solidFill>
                <a:srgbClr val="C0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spcBef>
                <a:spcPts val="5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000" b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000" b="1" dirty="0" smtClean="0">
              <a:solidFill>
                <a:srgbClr val="C0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5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 Развивать </a:t>
            </a:r>
            <a:r>
              <a:rPr lang="ru-RU" sz="2000" b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мелкую ручную моторику.</a:t>
            </a:r>
          </a:p>
          <a:p>
            <a:pPr algn="just">
              <a:spcBef>
                <a:spcPts val="5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Формировать сенсорные эталоны формы, величины и цвета, развивать тактильную чувствительность рук.</a:t>
            </a:r>
          </a:p>
          <a:p>
            <a:pPr algn="just">
              <a:spcBef>
                <a:spcPts val="5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Развитие  </a:t>
            </a:r>
            <a:r>
              <a:rPr lang="ru-RU" sz="2000" b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речи через речевые игры, звукоподражание, </a:t>
            </a:r>
            <a:r>
              <a:rPr lang="ru-RU" sz="20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речевую </a:t>
            </a:r>
            <a:r>
              <a:rPr lang="ru-RU" sz="2000" b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активность.</a:t>
            </a:r>
          </a:p>
          <a:p>
            <a:pPr algn="just">
              <a:spcBef>
                <a:spcPts val="5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- Совершенствовать эстетический вкус, </a:t>
            </a:r>
            <a:r>
              <a:rPr lang="ru-RU" sz="20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воображение.</a:t>
            </a:r>
            <a:endParaRPr lang="ru-RU" sz="2000" b="1" dirty="0">
              <a:solidFill>
                <a:srgbClr val="C0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/>
            <a:endParaRPr lang="ru-RU" sz="2000" b="1" dirty="0" smtClean="0">
              <a:solidFill>
                <a:srgbClr val="C0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 Участники проекта:</a:t>
            </a:r>
            <a:endParaRPr lang="ru-RU" sz="2000" b="1" dirty="0">
              <a:solidFill>
                <a:srgbClr val="C0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группы</a:t>
            </a:r>
            <a:endParaRPr lang="ru-RU" sz="2000" b="1" dirty="0">
              <a:solidFill>
                <a:srgbClr val="C0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группы</a:t>
            </a:r>
          </a:p>
          <a:p>
            <a:pPr algn="just"/>
            <a:r>
              <a:rPr lang="ru-RU" sz="2000" b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воспитанников группы</a:t>
            </a:r>
            <a:r>
              <a:rPr lang="ru-RU" sz="20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b="1" i="0" dirty="0">
              <a:solidFill>
                <a:srgbClr val="C0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50"/>
              </a:spcBef>
            </a:pPr>
            <a:r>
              <a:rPr lang="ru-RU" sz="2000" b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составу участников –  </a:t>
            </a:r>
            <a:r>
              <a:rPr lang="ru-RU" sz="20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коллективный</a:t>
            </a:r>
            <a:endParaRPr lang="ru-RU" sz="2000" b="1" dirty="0">
              <a:solidFill>
                <a:srgbClr val="C0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algn="just">
              <a:spcBef>
                <a:spcPts val="50"/>
              </a:spcBef>
            </a:pPr>
            <a:r>
              <a:rPr lang="ru-RU" sz="20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</a:t>
            </a:r>
            <a:r>
              <a:rPr lang="ru-RU" sz="2000" b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целевой установке – познавательно – игровой </a:t>
            </a:r>
          </a:p>
          <a:p>
            <a:pPr lvl="0" algn="just">
              <a:spcBef>
                <a:spcPts val="50"/>
              </a:spcBef>
            </a:pPr>
            <a:r>
              <a:rPr lang="ru-RU" sz="2000" b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срокам реализации – </a:t>
            </a:r>
            <a:r>
              <a:rPr lang="ru-RU" sz="20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6 месяцев (октябрь – март)</a:t>
            </a:r>
            <a:endParaRPr lang="ru-RU" sz="2000" b="1" dirty="0">
              <a:solidFill>
                <a:srgbClr val="C0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/>
            <a:r>
              <a:rPr lang="ru-RU" sz="2000" b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тип - </a:t>
            </a:r>
            <a:r>
              <a:rPr lang="ru-RU" sz="20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творческий.</a:t>
            </a:r>
            <a:endParaRPr lang="ru-RU" sz="2000" b="1" dirty="0">
              <a:solidFill>
                <a:srgbClr val="C0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Галина\Desktop\бабочк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76596" y="2757394"/>
            <a:ext cx="2403316" cy="282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55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5" y="-79375"/>
            <a:ext cx="9302750" cy="701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800" b="1" dirty="0" smtClean="0">
                <a:solidFill>
                  <a:srgbClr val="C00000"/>
                </a:solidFill>
              </a:rPr>
              <a:t>3 этапа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ПОДГОТОВИТЕЛЬНЫЙ</a:t>
            </a:r>
            <a:b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подбор </a:t>
            </a: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информации по </a:t>
            </a:r>
            <a: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теме, сбор перчаток</a:t>
            </a:r>
            <a:b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</a:br>
            <a: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Работа </a:t>
            </a: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с </a:t>
            </a:r>
            <a: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родителями: </a:t>
            </a:r>
            <a:r>
              <a:rPr lang="ru-RU" sz="1400" b="1" i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Консультации</a:t>
            </a:r>
            <a:r>
              <a:rPr lang="ru-RU" sz="1400" b="1" i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 </a:t>
            </a: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- </a:t>
            </a: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«Поиграйте с ребенком дома»</a:t>
            </a: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– «Игры и игровые упражнения для формирования мелкой моторики у детей младшего дошкольного возраста»</a:t>
            </a: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 </a:t>
            </a: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ОСНОВНОЙ</a:t>
            </a:r>
            <a:b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Работа с детьми:</a:t>
            </a: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Закрепление знакомых упражнений в свободной деятельности: </a:t>
            </a: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– игры с предметами,</a:t>
            </a: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– разного вида шнуровки,</a:t>
            </a: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– пальчиковый театр,</a:t>
            </a: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– картотека игр для пальчиковых </a:t>
            </a:r>
            <a: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игр</a:t>
            </a:r>
            <a:b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</a:br>
            <a: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Составление </a:t>
            </a: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перспективного плана проведения речевых пальчиковых игр для педагогов и родителей.</a:t>
            </a:r>
            <a:b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</a:br>
            <a: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Систематизировать </a:t>
            </a: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использование речевых пальчиковых игр в работе с детьми, направленное на поиск креативных путей повышения качества коррекционной работы на уровне современных дошкольных требований</a:t>
            </a:r>
            <a: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.</a:t>
            </a:r>
            <a:b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</a:br>
            <a: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/>
            </a:r>
            <a:b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</a:br>
            <a: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ЗАКЛЮЧИТЕЛЬНЫЙ</a:t>
            </a:r>
            <a:b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</a:b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Уголок </a:t>
            </a:r>
            <a: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«Забавные перчатки».</a:t>
            </a: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/>
            </a:r>
            <a:b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</a:b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Анализ проделанной работы по проекту </a:t>
            </a:r>
            <a: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«Забавные перчатки» </a:t>
            </a: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с педагогами ДОУ</a:t>
            </a:r>
            <a:b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</a:br>
            <a: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Проанализировать </a:t>
            </a:r>
            <a:r>
              <a:rPr lang="ru-RU" sz="1400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с педагогами ДОУ результативность проведения речевых пальчиковых игр, обменяться опытом работы по проектной деятельности</a:t>
            </a:r>
            <a: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.</a:t>
            </a:r>
            <a:b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</a:br>
            <a: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Картотека пальчиковых игр (стишков)</a:t>
            </a:r>
            <a:b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</a:br>
            <a: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ИТОГОВОЕ МЕРОПРИЯТИЕ «Инсценировка </a:t>
            </a:r>
            <a:r>
              <a:rPr lang="ru-RU" sz="1400" b="1" dirty="0" err="1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потешек</a:t>
            </a:r>
            <a: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 и стишков с забавными перчатками»</a:t>
            </a:r>
            <a:endParaRPr lang="ru-RU" sz="1400" b="1" dirty="0"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194" name="Picture 2" descr="C:\Users\Галина\Desktop\бабочк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11334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Галина\Desktop\бабочк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132856"/>
            <a:ext cx="11334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Галина\Desktop\бабочк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86381">
            <a:off x="6492453" y="188640"/>
            <a:ext cx="11334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35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5" y="-76200"/>
            <a:ext cx="930275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-79653"/>
            <a:ext cx="856895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/>
            </a:endParaRPr>
          </a:p>
          <a:p>
            <a:endParaRPr lang="ru-RU" b="1" dirty="0"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/>
            </a:endParaRPr>
          </a:p>
          <a:p>
            <a:endParaRPr lang="ru-RU" b="1" dirty="0" smtClean="0"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/>
            </a:endParaRPr>
          </a:p>
          <a:p>
            <a:r>
              <a:rPr lang="ru-RU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Ожидаемые </a:t>
            </a:r>
            <a: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результаты</a:t>
            </a:r>
            <a: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- </a:t>
            </a:r>
            <a:r>
              <a:rPr lang="ru-RU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У </a:t>
            </a:r>
            <a: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детей возрос интерес к двигательной деятельности (пальчиковым играм и упражнениям);</a:t>
            </a:r>
            <a: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- отмечается положительная динамика в развитии мелкой моторики, экспрессивной </a:t>
            </a:r>
            <a:r>
              <a:rPr lang="ru-RU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речи;</a:t>
            </a:r>
            <a: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- значительно повысились внимание и </a:t>
            </a:r>
            <a:r>
              <a:rPr lang="ru-RU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память детей</a:t>
            </a:r>
            <a: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;</a:t>
            </a:r>
            <a: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- произошло накапливание впечатлений, личного опыта, обогатилась эмоциональная </a:t>
            </a:r>
            <a:r>
              <a:rPr lang="ru-RU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сфера;</a:t>
            </a:r>
            <a: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 </a:t>
            </a:r>
            <a: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- работа активизировала познавательно-речевые и художественные способности </a:t>
            </a:r>
            <a:r>
              <a:rPr lang="ru-RU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детей;</a:t>
            </a:r>
            <a: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- в ходе совместной и самостоятельной деятельности дети приобрели навыки диалогического </a:t>
            </a:r>
            <a:r>
              <a:rPr lang="ru-RU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общения;</a:t>
            </a:r>
          </a:p>
          <a:p>
            <a:endParaRPr lang="ru-RU" b="1" dirty="0" smtClean="0"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/>
            </a:endParaRPr>
          </a:p>
          <a:p>
            <a:r>
              <a:rPr lang="ru-RU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</a:rPr>
              <a:t>-обновлён театральный уголок – «забавными перчатками» </a:t>
            </a:r>
            <a: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endParaRPr lang="ru-RU" b="1" dirty="0"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218" name="Picture 2" descr="C:\Users\Галина\Desktop\бабочк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0"/>
            <a:ext cx="11334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Галина\Desktop\бабочк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8921">
            <a:off x="3851920" y="188640"/>
            <a:ext cx="11334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Галина\Desktop\бабочк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789040"/>
            <a:ext cx="1439509" cy="135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03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23\Desktop\Садик\Фон для презентаций\415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452" y="1419606"/>
            <a:ext cx="269954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 rot="20298984">
            <a:off x="6464145" y="1746407"/>
            <a:ext cx="352826" cy="55346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Блок-схема: магнитный диск 3"/>
          <p:cNvSpPr/>
          <p:nvPr/>
        </p:nvSpPr>
        <p:spPr>
          <a:xfrm rot="20752585">
            <a:off x="7156218" y="1502172"/>
            <a:ext cx="810052" cy="624398"/>
          </a:xfrm>
          <a:prstGeom prst="flowChartMagneticDisk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20475163">
            <a:off x="6852730" y="2206223"/>
            <a:ext cx="108012" cy="10215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 descr="I:\DCIM\101MSDCF\DSC099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50131"/>
            <a:ext cx="2738484" cy="210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лок-схема: магнитный диск 8"/>
          <p:cNvSpPr/>
          <p:nvPr/>
        </p:nvSpPr>
        <p:spPr>
          <a:xfrm>
            <a:off x="4932040" y="5993904"/>
            <a:ext cx="1296144" cy="864096"/>
          </a:xfrm>
          <a:prstGeom prst="flowChartMagneticDisk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685800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</a:rPr>
              <a:t>Пальчиковая игра «Мышка повар» во второй младшей группе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000" b="1" dirty="0" smtClean="0">
                <a:solidFill>
                  <a:srgbClr val="C00000"/>
                </a:solidFill>
              </a:rPr>
              <a:t>Вид  деятельности – интегрированная (двигательная, игровая).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Форма проведения – подгрупповая.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Образовательные области: «Физическое развитие », «Социально-коммуникативное развитие», «Речевое развитие».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Цели и задачи: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«Физическое развитие»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- развивать мелкую моторику и координацию движения рук, формировать умение выполнять элементарные действия обеими руками в пальчиковой игре.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«Социально-коммуникативное развитие»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- содействовать развитию игровой деятельности, формировать умение принимать игровую задачу, выполнять действия в определённой последовательности, действовать по образцу в соответствии с игровой задачей, играть на темы из окружающей жизни;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- формировать умение согласовывать свои действия с действиями сверстников (ритм стихотворения).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«Речевое развитие»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- обогащать и активизировать словарь по теме «Профессии».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- формировать умение договаривать строки стихотворения;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- побуждать к заучиванию наизусть коротких стихотворных текстов.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Игровые правила: изображать пальчиками и ладошками то, что говорят.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Ход.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- Ребята, я приглашаю вас поиграть в пальчиковую игру.  Называется игра «Мышка – повар».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- Я буду читать стихотворение, а вы ладошками и пальчиками изображайте то, про что говорю.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- Я вам сначала помогу, буду тоже изображать пальчиками и ладошками то, про что говорю.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Мышка в кружечке зелёной               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Наварила каши пшённой.     </a:t>
            </a:r>
            <a:r>
              <a:rPr lang="ru-RU" sz="1000" b="1" i="1" dirty="0">
                <a:solidFill>
                  <a:srgbClr val="C00000"/>
                </a:solidFill>
              </a:rPr>
              <a:t>«Щепотки</a:t>
            </a:r>
            <a:r>
              <a:rPr lang="ru-RU" sz="1000" b="1" i="1" dirty="0" smtClean="0">
                <a:solidFill>
                  <a:srgbClr val="C00000"/>
                </a:solidFill>
              </a:rPr>
              <a:t>»</a:t>
            </a:r>
            <a:r>
              <a:rPr lang="ru-RU" sz="1000" b="1" dirty="0" smtClean="0">
                <a:solidFill>
                  <a:srgbClr val="C00000"/>
                </a:solidFill>
              </a:rPr>
              <a:t>         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Ребятишек дюжина       </a:t>
            </a:r>
            <a:r>
              <a:rPr lang="ru-RU" sz="1000" b="1" i="1" dirty="0">
                <a:solidFill>
                  <a:srgbClr val="C00000"/>
                </a:solidFill>
              </a:rPr>
              <a:t>Сгибание пальцев по очереди в </a:t>
            </a:r>
            <a:r>
              <a:rPr lang="ru-RU" sz="1000" b="1" i="1" dirty="0" smtClean="0">
                <a:solidFill>
                  <a:srgbClr val="C00000"/>
                </a:solidFill>
              </a:rPr>
              <a:t>кулаки</a:t>
            </a:r>
            <a:r>
              <a:rPr lang="ru-RU" sz="1000" b="1" dirty="0" smtClean="0">
                <a:solidFill>
                  <a:srgbClr val="C00000"/>
                </a:solidFill>
              </a:rPr>
              <a:t>                   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Ожидают ужина.        </a:t>
            </a:r>
            <a:r>
              <a:rPr lang="ru-RU" sz="1000" b="1" i="1" dirty="0">
                <a:solidFill>
                  <a:srgbClr val="C00000"/>
                </a:solidFill>
              </a:rPr>
              <a:t>Разгибание </a:t>
            </a:r>
            <a:r>
              <a:rPr lang="ru-RU" sz="1000" b="1" i="1" dirty="0" smtClean="0">
                <a:solidFill>
                  <a:srgbClr val="C00000"/>
                </a:solidFill>
              </a:rPr>
              <a:t>пальцев</a:t>
            </a:r>
            <a:r>
              <a:rPr lang="ru-RU" sz="1000" b="1" dirty="0" smtClean="0">
                <a:solidFill>
                  <a:srgbClr val="C00000"/>
                </a:solidFill>
              </a:rPr>
              <a:t>                     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Всем по ложечке досталось,    </a:t>
            </a:r>
            <a:r>
              <a:rPr lang="ru-RU" sz="1000" b="1" i="1" dirty="0">
                <a:solidFill>
                  <a:srgbClr val="C00000"/>
                </a:solidFill>
              </a:rPr>
              <a:t>Мышка дает каждому по ложечке каши</a:t>
            </a:r>
            <a:r>
              <a:rPr lang="ru-RU" sz="1000" b="1" dirty="0">
                <a:solidFill>
                  <a:srgbClr val="C00000"/>
                </a:solidFill>
              </a:rPr>
              <a:t>     </a:t>
            </a:r>
            <a:r>
              <a:rPr lang="ru-RU" sz="1000" b="1" dirty="0" smtClean="0">
                <a:solidFill>
                  <a:srgbClr val="C00000"/>
                </a:solidFill>
              </a:rPr>
              <a:t>          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Ни крупинки не осталось.           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Ребятишки сытые,       </a:t>
            </a:r>
            <a:r>
              <a:rPr lang="ru-RU" sz="1000" b="1" i="1" dirty="0">
                <a:solidFill>
                  <a:srgbClr val="C00000"/>
                </a:solidFill>
              </a:rPr>
              <a:t>Гладим </a:t>
            </a:r>
            <a:r>
              <a:rPr lang="ru-RU" sz="1000" b="1" i="1" dirty="0" smtClean="0">
                <a:solidFill>
                  <a:srgbClr val="C00000"/>
                </a:solidFill>
              </a:rPr>
              <a:t>живот</a:t>
            </a:r>
            <a:r>
              <a:rPr lang="ru-RU" sz="1000" b="1" dirty="0" smtClean="0">
                <a:solidFill>
                  <a:srgbClr val="C00000"/>
                </a:solidFill>
              </a:rPr>
              <a:t>                    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Ложечки помытые.        </a:t>
            </a:r>
            <a:r>
              <a:rPr lang="ru-RU" sz="1000" b="1" i="1" dirty="0">
                <a:solidFill>
                  <a:srgbClr val="C00000"/>
                </a:solidFill>
              </a:rPr>
              <a:t>Потираем </a:t>
            </a:r>
            <a:r>
              <a:rPr lang="ru-RU" sz="1000" b="1" i="1" dirty="0" smtClean="0">
                <a:solidFill>
                  <a:srgbClr val="C00000"/>
                </a:solidFill>
              </a:rPr>
              <a:t>ладошки</a:t>
            </a:r>
            <a:r>
              <a:rPr lang="ru-RU" sz="1000" b="1" dirty="0" smtClean="0">
                <a:solidFill>
                  <a:srgbClr val="C00000"/>
                </a:solidFill>
              </a:rPr>
              <a:t>                     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- Что сварила мышка?  …  (кашу)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- А как называется тот, кто варит еду?  …  (повар)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- Вспомните, как называется наша игра?  …  (мышка – повар)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- Давайте ещё раз поиграем в игру.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r>
              <a:rPr lang="ru-RU" sz="1000" b="1" i="1" dirty="0" smtClean="0">
                <a:solidFill>
                  <a:srgbClr val="C00000"/>
                </a:solidFill>
              </a:rPr>
              <a:t>Игра повторяется.</a:t>
            </a:r>
            <a:br>
              <a:rPr lang="ru-RU" sz="1000" b="1" i="1" dirty="0" smtClean="0">
                <a:solidFill>
                  <a:srgbClr val="C00000"/>
                </a:solidFill>
              </a:rPr>
            </a:br>
            <a:r>
              <a:rPr lang="ru-RU" sz="1000" b="1" dirty="0" smtClean="0">
                <a:solidFill>
                  <a:srgbClr val="C00000"/>
                </a:solidFill>
              </a:rPr>
              <a:t>- Молодцы, мне понравилось с вами играть.</a:t>
            </a:r>
            <a:br>
              <a:rPr lang="ru-RU" sz="1000" b="1" dirty="0" smtClean="0">
                <a:solidFill>
                  <a:srgbClr val="C00000"/>
                </a:solidFill>
              </a:rPr>
            </a:br>
            <a:endParaRPr lang="ru-RU" sz="1000" b="1" dirty="0">
              <a:solidFill>
                <a:srgbClr val="C00000"/>
              </a:solidFill>
            </a:endParaRPr>
          </a:p>
        </p:txBody>
      </p:sp>
      <p:pic>
        <p:nvPicPr>
          <p:cNvPr id="10242" name="Picture 2" descr="C:\Users\Галина\Desktop\бабочка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804065"/>
            <a:ext cx="1350589" cy="115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7" grpId="0" animBg="1"/>
      <p:bldP spid="9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435280" cy="597666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C:\Users\123\Desktop\1138504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94011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836712"/>
            <a:ext cx="7488832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ln w="63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Превращается рука</a:t>
            </a:r>
            <a:br>
              <a:rPr lang="ru-RU" sz="3600" b="1" dirty="0" smtClean="0">
                <a:ln w="63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63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в котенка, и в щенка</a:t>
            </a:r>
            <a:br>
              <a:rPr lang="ru-RU" sz="3600" b="1" dirty="0" smtClean="0">
                <a:ln w="63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63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Чтоб рука артисткой стала,</a:t>
            </a:r>
            <a:br>
              <a:rPr lang="ru-RU" sz="3600" b="1" dirty="0" smtClean="0">
                <a:ln w="63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63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Нужно очень – </a:t>
            </a:r>
            <a:r>
              <a:rPr lang="ru-RU" sz="3600" b="1" dirty="0" err="1" smtClean="0">
                <a:ln w="63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очень</a:t>
            </a:r>
            <a:r>
              <a:rPr lang="ru-RU" sz="3600" b="1" dirty="0" smtClean="0">
                <a:ln w="63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мало:</a:t>
            </a:r>
            <a:br>
              <a:rPr lang="ru-RU" sz="3600" b="1" dirty="0" smtClean="0">
                <a:ln w="63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63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Специальные перчатки,</a:t>
            </a:r>
            <a:br>
              <a:rPr lang="ru-RU" sz="3600" b="1" dirty="0" smtClean="0">
                <a:ln w="63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63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Ум, талант – и все в порядке.</a:t>
            </a:r>
          </a:p>
          <a:p>
            <a:pPr algn="r"/>
            <a:r>
              <a:rPr lang="ru-RU" sz="3600" b="1" i="1" dirty="0" smtClean="0">
                <a:ln w="63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(В. Берестов)</a:t>
            </a:r>
            <a:r>
              <a:rPr lang="ru-RU" sz="4000" dirty="0" smtClean="0">
                <a:ln w="63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n w="63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266" name="Picture 2" descr="C:\Users\Галина\Desktop\бабочк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23778">
            <a:off x="662867" y="1321859"/>
            <a:ext cx="1547183" cy="157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Галина\Desktop\бабочк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836712"/>
            <a:ext cx="11334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Галина\Desktop\бабочка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9578">
            <a:off x="869720" y="4114799"/>
            <a:ext cx="11334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23\Desktop\Садик\Фон для презентаций\415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260648"/>
            <a:ext cx="5220072" cy="626469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“Хозяйка однажды с базара пришла”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 Хозяйка однажды с базара пришла, </a:t>
            </a:r>
            <a:r>
              <a:rPr lang="ru-RU" sz="1600" b="1" i="1" dirty="0" smtClean="0">
                <a:solidFill>
                  <a:srgbClr val="C00000"/>
                </a:solidFill>
              </a:rPr>
              <a:t>(Шагают пальчиками по столу.)</a:t>
            </a:r>
            <a:r>
              <a:rPr lang="ru-RU" sz="1600" b="1" dirty="0" smtClean="0">
                <a:solidFill>
                  <a:srgbClr val="C00000"/>
                </a:solidFill>
              </a:rPr>
              <a:t/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Хозяйка с базара домой принесла </a:t>
            </a:r>
            <a:r>
              <a:rPr lang="ru-RU" sz="1600" b="1" i="1" dirty="0" smtClean="0">
                <a:solidFill>
                  <a:srgbClr val="C00000"/>
                </a:solidFill>
              </a:rPr>
              <a:t>(Загибают по одному пальцу на обеих руках.)</a:t>
            </a:r>
            <a:r>
              <a:rPr lang="ru-RU" sz="1600" b="1" dirty="0" smtClean="0">
                <a:solidFill>
                  <a:srgbClr val="C00000"/>
                </a:solidFill>
              </a:rPr>
              <a:t/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Картошку, редиску, морковку, 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Горох, Помидор. ОХ!  </a:t>
            </a:r>
            <a:r>
              <a:rPr lang="ru-RU" sz="1600" b="1" i="1" dirty="0" smtClean="0">
                <a:solidFill>
                  <a:srgbClr val="C00000"/>
                </a:solidFill>
              </a:rPr>
              <a:t>(Хлопок.)</a:t>
            </a:r>
            <a:r>
              <a:rPr lang="ru-RU" sz="1600" b="1" dirty="0" smtClean="0">
                <a:solidFill>
                  <a:srgbClr val="C00000"/>
                </a:solidFill>
              </a:rPr>
              <a:t/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Вот овощи спор завели на столе -  </a:t>
            </a:r>
            <a:r>
              <a:rPr lang="ru-RU" sz="1600" b="1" i="1" dirty="0" smtClean="0">
                <a:solidFill>
                  <a:srgbClr val="C00000"/>
                </a:solidFill>
              </a:rPr>
              <a:t>(Попеременные удары кулачками и ладонями.)</a:t>
            </a:r>
            <a:r>
              <a:rPr lang="ru-RU" sz="1600" b="1" dirty="0" smtClean="0">
                <a:solidFill>
                  <a:srgbClr val="C00000"/>
                </a:solidFill>
              </a:rPr>
              <a:t/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Кто лучше, вкусней и нужней на земле.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Картошка? Редиска? Морковка? </a:t>
            </a:r>
            <a:r>
              <a:rPr lang="ru-RU" sz="1600" b="1" i="1" dirty="0" smtClean="0">
                <a:solidFill>
                  <a:srgbClr val="C00000"/>
                </a:solidFill>
              </a:rPr>
              <a:t>(Загибают пальчики на обеих руках.)</a:t>
            </a:r>
            <a:r>
              <a:rPr lang="ru-RU" sz="1600" b="1" dirty="0" smtClean="0">
                <a:solidFill>
                  <a:srgbClr val="C00000"/>
                </a:solidFill>
              </a:rPr>
              <a:t/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Горох? Помидор? ОХ! </a:t>
            </a:r>
            <a:r>
              <a:rPr lang="ru-RU" sz="1600" b="1" i="1" dirty="0" smtClean="0">
                <a:solidFill>
                  <a:srgbClr val="C00000"/>
                </a:solidFill>
              </a:rPr>
              <a:t>(Хлопок.)</a:t>
            </a:r>
            <a:r>
              <a:rPr lang="ru-RU" sz="1600" b="1" dirty="0" smtClean="0">
                <a:solidFill>
                  <a:srgbClr val="C00000"/>
                </a:solidFill>
              </a:rPr>
              <a:t/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Хозяйка тем временем ножик взяла </a:t>
            </a:r>
            <a:r>
              <a:rPr lang="ru-RU" sz="1600" b="1" i="1" dirty="0" smtClean="0">
                <a:solidFill>
                  <a:srgbClr val="C00000"/>
                </a:solidFill>
              </a:rPr>
              <a:t>(Стучат ребром  ладоней по столу.)</a:t>
            </a:r>
            <a:r>
              <a:rPr lang="ru-RU" sz="1600" b="1" dirty="0" smtClean="0">
                <a:solidFill>
                  <a:srgbClr val="C00000"/>
                </a:solidFill>
              </a:rPr>
              <a:t/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И ножиком этим крошить начала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Картошку, Редиску, Морковку, </a:t>
            </a:r>
            <a:r>
              <a:rPr lang="ru-RU" sz="1600" b="1" i="1" dirty="0" smtClean="0">
                <a:solidFill>
                  <a:srgbClr val="C00000"/>
                </a:solidFill>
              </a:rPr>
              <a:t>(Загибают пальчики.)</a:t>
            </a:r>
            <a:r>
              <a:rPr lang="ru-RU" sz="1600" b="1" dirty="0" smtClean="0">
                <a:solidFill>
                  <a:srgbClr val="C00000"/>
                </a:solidFill>
              </a:rPr>
              <a:t/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Горох, Помидор. ОХ! </a:t>
            </a:r>
            <a:r>
              <a:rPr lang="ru-RU" sz="1600" b="1" i="1" dirty="0" smtClean="0">
                <a:solidFill>
                  <a:srgbClr val="C00000"/>
                </a:solidFill>
              </a:rPr>
              <a:t>(Хлопок.)</a:t>
            </a:r>
            <a:r>
              <a:rPr lang="ru-RU" sz="1600" b="1" dirty="0" smtClean="0">
                <a:solidFill>
                  <a:srgbClr val="C00000"/>
                </a:solidFill>
              </a:rPr>
              <a:t/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Накрытые крышкой, в душном горшке </a:t>
            </a:r>
            <a:r>
              <a:rPr lang="ru-RU" sz="1600" b="1" i="1" dirty="0" smtClean="0">
                <a:solidFill>
                  <a:srgbClr val="C00000"/>
                </a:solidFill>
              </a:rPr>
              <a:t>(Ладони  крест- накрест на столе.)</a:t>
            </a:r>
            <a:r>
              <a:rPr lang="ru-RU" sz="1600" b="1" dirty="0" smtClean="0">
                <a:solidFill>
                  <a:srgbClr val="C00000"/>
                </a:solidFill>
              </a:rPr>
              <a:t/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Картошка, Редиска , Морковка, </a:t>
            </a:r>
            <a:r>
              <a:rPr lang="ru-RU" sz="1600" b="1" i="1" dirty="0" smtClean="0">
                <a:solidFill>
                  <a:srgbClr val="C00000"/>
                </a:solidFill>
              </a:rPr>
              <a:t>(Загибают пальчики.)</a:t>
            </a:r>
            <a:r>
              <a:rPr lang="ru-RU" sz="1600" b="1" dirty="0" smtClean="0">
                <a:solidFill>
                  <a:srgbClr val="C00000"/>
                </a:solidFill>
              </a:rPr>
              <a:t/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Горох, Помидор. ОХ! </a:t>
            </a:r>
            <a:r>
              <a:rPr lang="ru-RU" sz="1600" b="1" i="1" dirty="0" smtClean="0">
                <a:solidFill>
                  <a:srgbClr val="C00000"/>
                </a:solidFill>
              </a:rPr>
              <a:t>(Хлопок.)</a:t>
            </a:r>
            <a:r>
              <a:rPr lang="ru-RU" sz="1600" b="1" dirty="0" smtClean="0">
                <a:solidFill>
                  <a:srgbClr val="C00000"/>
                </a:solidFill>
              </a:rPr>
              <a:t/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И суп овощной оказался неплох!  </a:t>
            </a:r>
            <a:r>
              <a:rPr lang="ru-RU" sz="1600" b="1" i="1" dirty="0" smtClean="0">
                <a:solidFill>
                  <a:srgbClr val="C00000"/>
                </a:solidFill>
              </a:rPr>
              <a:t>(Показывают, как едят суп.)</a:t>
            </a:r>
            <a:r>
              <a:rPr lang="ru-RU" sz="1600" b="1" dirty="0" smtClean="0">
                <a:solidFill>
                  <a:srgbClr val="C00000"/>
                </a:solidFill>
              </a:rPr>
              <a:t/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dirty="0" smtClean="0"/>
              <a:t> </a:t>
            </a:r>
            <a:br>
              <a:rPr lang="ru-RU" sz="1600" dirty="0" smtClean="0"/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/>
          </a:p>
        </p:txBody>
      </p:sp>
      <p:pic>
        <p:nvPicPr>
          <p:cNvPr id="3" name="Рисунок 2" descr="G:\DCIM\100SSCAM\SDC150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79512" y="476672"/>
            <a:ext cx="388843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4466729"/>
            <a:ext cx="3468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“Корзинка с овощами”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472</Words>
  <Application>Microsoft Office PowerPoint</Application>
  <PresentationFormat>Экран (4:3)</PresentationFormat>
  <Paragraphs>98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3 этапа ПОДГОТОВИТЕЛЬНЫЙ подбор информации по теме, сбор перчаток Работа с родителями: Консультации  - «Поиграйте с ребенком дома» – «Игры и игровые упражнения для формирования мелкой моторики у детей младшего дошкольного возраста»   ОСНОВНОЙ Работа с детьми: Закрепление знакомых упражнений в свободной деятельности:  – игры с предметами, – разного вида шнуровки, – пальчиковый театр, – картотека игр для пальчиковых игр Составление перспективного плана проведения речевых пальчиковых игр для педагогов и родителей. Систематизировать использование речевых пальчиковых игр в работе с детьми, направленное на поиск креативных путей повышения качества коррекционной работы на уровне современных дошкольных требований.  ЗАКЛЮЧИТЕЛЬНЫЙ Уголок «Забавные перчатки». Анализ проделанной работы по проекту «Забавные перчатки» с педагогами ДОУ Проанализировать с педагогами ДОУ результативность проведения речевых пальчиковых игр, обменяться опытом работы по проектной деятельности. Картотека пальчиковых игр (стишков) ИТОГОВОЕ МЕРОПРИЯТИЕ «Инсценировка потешек и стишков с забавными перчатками»</vt:lpstr>
      <vt:lpstr>Презентация PowerPoint</vt:lpstr>
      <vt:lpstr>Пальчиковая игра «Мышка повар» во второй младшей группе Вид  деятельности – интегрированная (двигательная, игровая). Форма проведения – подгрупповая. Образовательные области: «Физическое развитие », «Социально-коммуникативное развитие», «Речевое развитие». Цели и задачи: «Физическое развитие» - развивать мелкую моторику и координацию движения рук, формировать умение выполнять элементарные действия обеими руками в пальчиковой игре. «Социально-коммуникативное развитие» - содействовать развитию игровой деятельности, формировать умение принимать игровую задачу, выполнять действия в определённой последовательности, действовать по образцу в соответствии с игровой задачей, играть на темы из окружающей жизни; - формировать умение согласовывать свои действия с действиями сверстников (ритм стихотворения). «Речевое развитие» - обогащать и активизировать словарь по теме «Профессии». - формировать умение договаривать строки стихотворения; - побуждать к заучиванию наизусть коротких стихотворных текстов. Игровые правила: изображать пальчиками и ладошками то, что говорят. Ход. - Ребята, я приглашаю вас поиграть в пальчиковую игру.  Называется игра «Мышка – повар». - Я буду читать стихотворение, а вы ладошками и пальчиками изображайте то, про что говорю. - Я вам сначала помогу, буду тоже изображать пальчиками и ладошками то, про что говорю. Мышка в кружечке зелёной                Наварила каши пшённой.     «Щепотки»          Ребятишек дюжина       Сгибание пальцев по очереди в кулаки                    Ожидают ужина.        Разгибание пальцев                      Всем по ложечке досталось,    Мышка дает каждому по ложечке каши                Ни крупинки не осталось.            Ребятишки сытые,       Гладим живот                     Ложечки помытые.        Потираем ладошки                      - Что сварила мышка?  …  (кашу) - А как называется тот, кто варит еду?  …  (повар) - Вспомните, как называется наша игра?  …  (мышка – повар) - Давайте ещё раз поиграем в игру. Игра повторяется. - Молодцы, мне понравилось с вами играть. </vt:lpstr>
      <vt:lpstr>Презентация PowerPoint</vt:lpstr>
      <vt:lpstr>   “Хозяйка однажды с базара пришла”  Хозяйка однажды с базара пришла, (Шагают пальчиками по столу.) Хозяйка с базара домой принесла (Загибают по одному пальцу на обеих руках.) Картошку, редиску, морковку,  Горох, Помидор. ОХ!  (Хлопок.) Вот овощи спор завели на столе -  (Попеременные удары кулачками и ладонями.) Кто лучше, вкусней и нужней на земле. Картошка? Редиска? Морковка? (Загибают пальчики на обеих руках.) Горох? Помидор? ОХ! (Хлопок.) Хозяйка тем временем ножик взяла (Стучат ребром  ладоней по столу.) И ножиком этим крошить начала Картошку, Редиску, Морковку, (Загибают пальчики.) Горох, Помидор. ОХ! (Хлопок.) Накрытые крышкой, в душном горшке (Ладони  крест- накрест на столе.) Картошка, Редиска , Морковка, (Загибают пальчики.) Горох, Помидор. ОХ! (Хлопок.) И суп овощной оказался неплох!  (Показывают, как едят суп.)      </vt:lpstr>
      <vt:lpstr>  Что копали из земли, жарили, варили?                                                                                                                                                       Что в золе мы испекли, ели да хвалили?  (Картошка)    Красный, вкусный, хоть не сладкий Зреет на обычной грядке, Но, как в сказке,  с давних пор Все зовут его «сеньор».  (Помидор)  В зеленой палатке колобки спят сладко Много круглых крошек! Что это? (Горошек) </vt:lpstr>
      <vt:lpstr>Горох. В супермаркете горох Раскричался: «Ох-ох-ох! Сколько деток здесь, ребят! На конфеты всё глядят! Тут я, детки, посмотрите! Ну скорей меня купите! От конфеты пользы нет… Я нужней, чем сто конфет!» *** Ох-ох, с горки Катится горох. Прыг-скок! Прыг-скок! Соберём горошины По одной, по одной, А потом пригоршнями.   Редиска.           Эй, редиска! Прыгай в миску! - Нет, не прыгну! Не хочу! Детки руки не помыли,    Как помоют, заскочу!  Помидор.                                               Помидор на грядке Делает зарядку. - Как здоровье, помидор? - Хорошо! В порядке! Весь вспотел – но не устал! От зарядки красным стал.   Морковка. В огороде шум – шум – шум, Зайка – зайка: хрум-хрум-хрум, Прыг-прыг-прыг по пням, по пням, Съел морковку – ням-ням-ням!                                                                      Картошка  Когда картошку  уплетаю, Всегда индейцев вспоминаю: Вот не нашли б они картошку, Что ел бы я большою ложкой!</vt:lpstr>
      <vt:lpstr>   </vt:lpstr>
      <vt:lpstr>Птенчики. (Загибаем по одному пальчику) Этот птенчик хочет спать, Этот птенчик  - прыг! В кровать. Этот птенчик прикорнул, Этот птенчик уж уснул. Тише, птенчик, не шуми, Братиков не разбуди… Встали, птенчики. Ура! (разжали кулачок) В детский сад лететь пора!  (помахать руками)  </vt:lpstr>
      <vt:lpstr>Пчёлы. Вот улей,  (показываем кулачок) Здесь живут пчелы. Вот они показались из домика,  (поочередно отгибаем пальчики) Одна, две, три, четыре, пять! « З-з-з-з-з-з.....» (щекочем ребенка)   </vt:lpstr>
      <vt:lpstr>Добрый друг Очищаем апельсин, На тарелке он один. Апельсин я разломлю, Всех знакомых наделю: Эту дольку Ване, Эту дольку Тане, Эту дольку Толе, Эту дольку Коле, Ну а что останется, Только мне достанется!</vt:lpstr>
      <vt:lpstr>Солнце поднимается –  Цветочек распускается! Солнышко садится – Цветочек спать ложится!</vt:lpstr>
      <vt:lpstr>       ЧЕРЕПАШКА Маленькая черепаха Путешествует без страха,  В твердом панцире живет, На спине его везёт.  Нас она не испугалась И наружу показалась, А когда захочет спать,  В панцирь спрячется опять.</vt:lpstr>
      <vt:lpstr> ПО ВОДУ Рассказать вам, где я был? К речке по воду ходил, Принёс в вёдрах водицы, Чтоб детишкам всем умыться.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</dc:creator>
  <cp:lastModifiedBy>admin</cp:lastModifiedBy>
  <cp:revision>66</cp:revision>
  <dcterms:created xsi:type="dcterms:W3CDTF">2015-04-06T11:40:22Z</dcterms:created>
  <dcterms:modified xsi:type="dcterms:W3CDTF">2016-05-06T07:50:50Z</dcterms:modified>
</cp:coreProperties>
</file>