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80" r:id="rId4"/>
    <p:sldId id="259" r:id="rId5"/>
    <p:sldId id="257" r:id="rId6"/>
    <p:sldId id="261" r:id="rId7"/>
    <p:sldId id="263" r:id="rId8"/>
    <p:sldId id="265" r:id="rId9"/>
    <p:sldId id="270" r:id="rId10"/>
    <p:sldId id="281" r:id="rId11"/>
    <p:sldId id="283" r:id="rId12"/>
    <p:sldId id="284" r:id="rId13"/>
    <p:sldId id="282" r:id="rId14"/>
    <p:sldId id="267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91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6A2C8-A941-42A2-AE52-BD85931D3C2D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E5A6A-7942-442E-8E0F-27B5926AE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151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49AE5-D4FB-4D2F-9D2B-E84197014FE5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41F6-C093-4DE3-91B6-1D0262108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62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94DFE-E9FC-444B-969D-E2C7CC01882E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051E-A9A2-4067-BB6B-3D598E696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1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E6D62-4A57-4F1F-9EA1-DB37E7E1968D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0F072-4A1A-4FE0-A0B3-FC990580D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62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5C4B8-085A-4FF8-B454-4370A6980404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BAEFF-84AA-4B1C-8A04-E9F52C215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25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9763-1359-4877-ACA3-86C1E542784C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C0493-CAAD-4E8D-AB80-5B3D03C88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3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1E7DF-AE73-493A-A2C4-313BAA671B84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242EE-E3CC-446A-A632-15375FC22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5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79298-C716-44AB-A3F7-05D6E61B9F49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112E-A10A-4D9B-849B-C450AD874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95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604FD-652C-4C02-9A90-AABCC84EDBB1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BCCB-2983-4FA2-BE64-B085AEECE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8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90689-180B-4BED-AF98-C49505A07E8F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5422-3F7A-4602-AF74-8F8A01E4A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9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FBC28-B6E9-4A27-A636-9EC3D43AD14F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10A86-77A8-4269-8BA2-02DC9AAF7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6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BF905F1-72ED-41F2-9134-7914AD7B252B}" type="datetimeFigureOut">
              <a:rPr lang="ru-RU"/>
              <a:pPr>
                <a:defRPr/>
              </a:pPr>
              <a:t>30.04.2016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B13441E-97A2-4BFE-937C-F47316257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7" r:id="rId2"/>
    <p:sldLayoutId id="2147483806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7" r:id="rId9"/>
    <p:sldLayoutId id="2147483803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8%D0%BC%D0%B8%D0%BA%D0%B0" TargetMode="External"/><Relationship Id="rId2" Type="http://schemas.openxmlformats.org/officeDocument/2006/relationships/hyperlink" Target="http://ru.wikipedia.org/wiki/%D0%9D%D0%B5%D0%B2%D0%B5%D1%80%D0%B1%D0%B0%D0%BB%D1%8C%D0%BD%D0%BE%D0%B5_%D0%BE%D0%B1%D1%89%D0%B5%D0%BD%D0%B8%D0%B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F%D0%BE%D0%B7%D0%B0" TargetMode="External"/><Relationship Id="rId5" Type="http://schemas.openxmlformats.org/officeDocument/2006/relationships/hyperlink" Target="http://ru.wikipedia.org/wiki/%D0%98%D0%BD%D1%82%D0%BE%D0%BD%D0%B0%D1%86%D0%B8%D1%8F_(%D0%BB%D0%B8%D0%BD%D0%B3%D0%B2%D0%B8%D1%81%D1%82%D0%B8%D0%BA%D0%B0)" TargetMode="External"/><Relationship Id="rId4" Type="http://schemas.openxmlformats.org/officeDocument/2006/relationships/hyperlink" Target="http://ru.wikipedia.org/wiki/%D0%96%D0%B5%D1%81%D1%82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143240" y="2857496"/>
            <a:ext cx="5904656" cy="3212928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Интеллектуальная игра </a:t>
            </a:r>
            <a:b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«Калейдоскоп культур»</a:t>
            </a:r>
            <a:b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Опыт работы</a:t>
            </a:r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 smtClean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75" y="5429250"/>
            <a:ext cx="2543175" cy="1100138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ru-RU" altLang="ru-RU" sz="2200" smtClean="0"/>
              <a:t>Сенаторова Н.М.</a:t>
            </a:r>
          </a:p>
          <a:p>
            <a:pPr marR="0" eaLnBrk="1" hangingPunct="1">
              <a:lnSpc>
                <a:spcPct val="80000"/>
              </a:lnSpc>
            </a:pPr>
            <a:r>
              <a:rPr lang="ru-RU" altLang="ru-RU" sz="2200" smtClean="0"/>
              <a:t>Новосибирск</a:t>
            </a:r>
          </a:p>
          <a:p>
            <a:pPr marR="0" eaLnBrk="1" hangingPunct="1">
              <a:lnSpc>
                <a:spcPct val="80000"/>
              </a:lnSpc>
            </a:pPr>
            <a:r>
              <a:rPr lang="ru-RU" altLang="ru-RU" sz="2200" smtClean="0"/>
              <a:t>2015</a:t>
            </a:r>
          </a:p>
        </p:txBody>
      </p:sp>
      <p:pic>
        <p:nvPicPr>
          <p:cNvPr id="6" name="Рисунок 5" descr="globus.jpg"/>
          <p:cNvPicPr>
            <a:picLocks noChangeAspect="1"/>
          </p:cNvPicPr>
          <p:nvPr/>
        </p:nvPicPr>
        <p:blipFill>
          <a:blip r:embed="rId3" cstate="print"/>
          <a:srcRect l="9434" r="9434"/>
          <a:stretch>
            <a:fillRect/>
          </a:stretch>
        </p:blipFill>
        <p:spPr>
          <a:xfrm>
            <a:off x="285720" y="571480"/>
            <a:ext cx="3429024" cy="3357586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63" y="1357313"/>
          <a:ext cx="8072437" cy="521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37"/>
                <a:gridCol w="1285875"/>
                <a:gridCol w="1500187"/>
                <a:gridCol w="1214438"/>
              </a:tblGrid>
              <a:tr h="37079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4" marB="45714"/>
                </a:tc>
              </a:tr>
              <a:tr h="64000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Знания сведений</a:t>
                      </a:r>
                      <a:r>
                        <a:rPr lang="ru-RU" sz="1800" baseline="0" dirty="0" smtClean="0"/>
                        <a:t> о стране изучаемого языка</a:t>
                      </a:r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4" marB="45714"/>
                </a:tc>
              </a:tr>
              <a:tr h="6400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приобретенных знаний и умений в ходе игры</a:t>
                      </a:r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</a:tr>
              <a:tr h="914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Ориентирование  в письменном и аудио тексте на английском языке</a:t>
                      </a:r>
                    </a:p>
                    <a:p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</a:tr>
              <a:tr h="64000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Обобщение информации, выделение ее из различных источников</a:t>
                      </a:r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marT="45714" marB="45714"/>
                </a:tc>
              </a:tr>
              <a:tr h="201143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Правило «постоянной готовности к пониманию». 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 контроля над невербальными сигналами. 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Правило открытости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Правило активного и конструктивного слушания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14" marB="45714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42910" y="571480"/>
            <a:ext cx="7776864" cy="638944"/>
          </a:xfrm>
          <a:prstGeom prst="rect">
            <a:avLst/>
          </a:prstGeom>
        </p:spPr>
        <p:txBody>
          <a:bodyPr lIns="45720" tIns="0" rIns="45720" bIns="0" anchor="b"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1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Критерии оценки</a:t>
            </a:r>
          </a:p>
        </p:txBody>
      </p:sp>
      <p:sp>
        <p:nvSpPr>
          <p:cNvPr id="6" name="Улыбающееся лицо 5"/>
          <p:cNvSpPr/>
          <p:nvPr/>
        </p:nvSpPr>
        <p:spPr>
          <a:xfrm>
            <a:off x="5000625" y="1857375"/>
            <a:ext cx="500063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6286500" y="2428875"/>
            <a:ext cx="500063" cy="35718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7715250" y="3214688"/>
            <a:ext cx="500063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5000625" y="4000500"/>
            <a:ext cx="500063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5000625" y="4714875"/>
            <a:ext cx="500063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6286500" y="5214938"/>
            <a:ext cx="500063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6286500" y="6072188"/>
            <a:ext cx="500063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5000625" y="5572125"/>
            <a:ext cx="500063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14313" y="1000125"/>
            <a:ext cx="2786062" cy="3687763"/>
          </a:xfrm>
        </p:spPr>
        <p:txBody>
          <a:bodyPr/>
          <a:lstStyle/>
          <a:p>
            <a:pPr algn="r"/>
            <a:r>
              <a:rPr lang="ru-RU" altLang="ru-RU" smtClean="0"/>
              <a:t>Теперь,</a:t>
            </a:r>
            <a:br>
              <a:rPr lang="ru-RU" altLang="ru-RU" smtClean="0"/>
            </a:br>
            <a:r>
              <a:rPr lang="ru-RU" altLang="ru-RU" smtClean="0"/>
              <a:t> когда мы научились летать по воздуху, </a:t>
            </a:r>
            <a:br>
              <a:rPr lang="ru-RU" altLang="ru-RU" smtClean="0"/>
            </a:br>
            <a:r>
              <a:rPr lang="ru-RU" altLang="ru-RU" smtClean="0"/>
              <a:t>как птицы, </a:t>
            </a:r>
            <a:br>
              <a:rPr lang="ru-RU" altLang="ru-RU" smtClean="0"/>
            </a:br>
            <a:r>
              <a:rPr lang="ru-RU" altLang="ru-RU" smtClean="0"/>
              <a:t>плавать под водой, </a:t>
            </a:r>
            <a:br>
              <a:rPr lang="ru-RU" altLang="ru-RU" smtClean="0"/>
            </a:br>
            <a:r>
              <a:rPr lang="ru-RU" altLang="ru-RU" smtClean="0"/>
              <a:t>как рыбы,</a:t>
            </a:r>
            <a:br>
              <a:rPr lang="ru-RU" altLang="ru-RU" smtClean="0"/>
            </a:br>
            <a:r>
              <a:rPr lang="ru-RU" altLang="ru-RU" smtClean="0"/>
              <a:t> нам не хватает только одного:</a:t>
            </a:r>
            <a:br>
              <a:rPr lang="ru-RU" altLang="ru-RU" smtClean="0"/>
            </a:br>
            <a:r>
              <a:rPr lang="ru-RU" altLang="ru-RU" smtClean="0"/>
              <a:t> научиться </a:t>
            </a:r>
            <a:br>
              <a:rPr lang="ru-RU" altLang="ru-RU" smtClean="0"/>
            </a:br>
            <a:r>
              <a:rPr lang="ru-RU" altLang="ru-RU" smtClean="0"/>
              <a:t>жить на земле,</a:t>
            </a:r>
            <a:br>
              <a:rPr lang="ru-RU" altLang="ru-RU" smtClean="0"/>
            </a:br>
            <a:r>
              <a:rPr lang="ru-RU" altLang="ru-RU" smtClean="0"/>
              <a:t> как люди.</a:t>
            </a:r>
            <a:br>
              <a:rPr lang="ru-RU" altLang="ru-RU" smtClean="0"/>
            </a:br>
            <a:r>
              <a:rPr lang="ru-RU" altLang="ru-RU" smtClean="0"/>
              <a:t>Б.Шоу</a:t>
            </a:r>
          </a:p>
        </p:txBody>
      </p:sp>
      <p:pic>
        <p:nvPicPr>
          <p:cNvPr id="10" name="Рисунок 9" descr="ruki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807" r="10807"/>
          <a:stretch>
            <a:fillRect/>
          </a:stretch>
        </p:blipFill>
        <p:spPr>
          <a:xfrm rot="420000">
            <a:off x="3486150" y="1200150"/>
            <a:ext cx="4618038" cy="3930650"/>
          </a:xfrm>
          <a:ln w="76200"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445270">
            <a:off x="3863975" y="2582863"/>
            <a:ext cx="40719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642938" y="2143125"/>
            <a:ext cx="7786687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Правило «постоянной готовности к пониманию». Существует большое количество семантических и личностных барьеров, которые часто приводят к неполному и неточному пониманию сообщений. 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Правило конкретности. Следует избегать неопределенных, двусмысленных, расплывчатых выражений и слов, а без необходимости не пользоваться незнакомыми или узкоспециализированными терминами. 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Правило контроля над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  <a:hlinkClick r:id="rId2" action="ppaction://hlinkfile" tooltip="Невербальное общение"/>
              </a:rPr>
              <a:t>невербальными сигналами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. Недостаточно контролировать только свою речь и содержание сообщения. Необходим также контроль над его формой в той части, которая касается его внешнего «сопровождения» —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  <a:hlinkClick r:id="rId3" action="ppaction://hlinkfile" tooltip="Мимика"/>
              </a:rPr>
              <a:t>мимикой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  <a:hlinkClick r:id="rId4" action="ppaction://hlinkfile" tooltip="Жест"/>
              </a:rPr>
              <a:t>жестами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  <a:hlinkClick r:id="rId5" action="ppaction://hlinkfile" tooltip="Интонация (лингвистика)"/>
              </a:rPr>
              <a:t>интонацией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  <a:hlinkClick r:id="rId6" action="ppaction://hlinkfile" tooltip="Поза"/>
              </a:rPr>
              <a:t>позой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Правило «собственной неправоты». При коммуникации всегда необходимо допускать, что личная точка зрения может быть неправильной. Это часто предостерегает от серьёзных ошибок. 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Правило «места и времени». Эффективность любого сообщения резко возрастает в случае его своевременности и выбора наиболее адекватной ситуации, в которой оно реализуется. 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Правило открытости означает готовность к пересмотру своей точки зрения под влиянием вновь открывающихся обстоятельств, а также способность принимать и учитывать точку зрения собеседника. 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Правило активного и конструктивного слушания — одно из основных условий эффективных коммуникаций. 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428750" y="1000125"/>
            <a:ext cx="6000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/>
              <a:t>Приложение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503238" y="2000250"/>
            <a:ext cx="821213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Calibri" pitchFamily="34" charset="0"/>
              </a:rPr>
              <a:t/>
            </a:r>
            <a:br>
              <a:rPr lang="ru-RU" altLang="ru-RU">
                <a:latin typeface="Calibri" pitchFamily="34" charset="0"/>
              </a:rPr>
            </a:br>
            <a:r>
              <a:rPr lang="ru-RU" altLang="ru-RU">
                <a:latin typeface="Calibri" pitchFamily="34" charset="0"/>
              </a:rPr>
              <a:t>Примерная программа предусматривает развитие у учащихся учебных умений, связанных с приемами самостоятельного приобретения знаний: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latin typeface="Calibri" pitchFamily="34" charset="0"/>
              </a:rPr>
              <a:t>использовать двуязычные и одноязычные (толковые) словари и другую справочную литературу,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latin typeface="Calibri" pitchFamily="34" charset="0"/>
              </a:rPr>
              <a:t>ориентироваться в письменном и аудиотексте на английском языке,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latin typeface="Calibri" pitchFamily="34" charset="0"/>
              </a:rPr>
              <a:t>обобщать информацию, выделять ее из различных источников;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latin typeface="Calibri" pitchFamily="34" charset="0"/>
              </a:rPr>
              <a:t>а также развитие специальных учебных умений: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latin typeface="Calibri" pitchFamily="34" charset="0"/>
              </a:rPr>
              <a:t>использовать выборочный перевод для достижения понимания текста; интерпретировать языковые средства, отражающие особенности культуры англоязычных стран; 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latin typeface="Calibri" pitchFamily="34" charset="0"/>
              </a:rPr>
              <a:t>участвовать в проектной деятельности межпредметного характера, в том числе с использованием интернет.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428750" y="1000125"/>
            <a:ext cx="6000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/>
              <a:t>Приложение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857250" y="1571625"/>
            <a:ext cx="7000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latin typeface="Calibri" pitchFamily="34" charset="0"/>
              </a:rPr>
              <a:t>Общеучебные умения, навыки и способы деятельности</a:t>
            </a:r>
            <a:endParaRPr lang="ru-RU" altLang="ru-RU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214313" y="1163638"/>
            <a:ext cx="8786812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300">
                <a:latin typeface="Calibri" pitchFamily="34" charset="0"/>
              </a:rPr>
              <a:t>Изучение в старшей школе иностранного языка в целом и английского в частности </a:t>
            </a:r>
            <a:br>
              <a:rPr lang="ru-RU" altLang="ru-RU" sz="1300">
                <a:latin typeface="Calibri" pitchFamily="34" charset="0"/>
              </a:rPr>
            </a:br>
            <a:r>
              <a:rPr lang="ru-RU" altLang="ru-RU" sz="1300">
                <a:latin typeface="Calibri" pitchFamily="34" charset="0"/>
              </a:rPr>
              <a:t>на базовом уровне направлено на достижение следующих целей: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• </a:t>
            </a:r>
            <a:r>
              <a:rPr lang="ru-RU" altLang="ru-RU" sz="1300" b="1">
                <a:latin typeface="Calibri" pitchFamily="34" charset="0"/>
              </a:rPr>
              <a:t>дальнейшее развитие иноязычной коммуникативной компетенции 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(речевой, языковой, социокультурной, компенсаторной, учебно-познавательной):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300" b="1">
                <a:latin typeface="Calibri" pitchFamily="34" charset="0"/>
              </a:rPr>
              <a:t>речевая компетенция </a:t>
            </a:r>
            <a:r>
              <a:rPr lang="ru-RU" altLang="ru-RU" sz="1300">
                <a:latin typeface="Calibri" pitchFamily="34" charset="0"/>
              </a:rPr>
              <a:t>– совершенствование коммуникативных умений в четырех основных видах речевой деятельности (говорении, аудировании, чтении и письме);</a:t>
            </a:r>
          </a:p>
          <a:p>
            <a:pPr eaLnBrk="1" hangingPunct="1"/>
            <a:r>
              <a:rPr lang="ru-RU" altLang="ru-RU" sz="1300">
                <a:latin typeface="Calibri" pitchFamily="34" charset="0"/>
              </a:rPr>
              <a:t>умений планировать свое речевое и неречевое поведение;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sz="1300" b="1">
                <a:latin typeface="Calibri" pitchFamily="34" charset="0"/>
              </a:rPr>
              <a:t>языковая компетенция </a:t>
            </a:r>
            <a:r>
              <a:rPr lang="ru-RU" altLang="ru-RU" sz="1300">
                <a:latin typeface="Calibri" pitchFamily="34" charset="0"/>
              </a:rPr>
              <a:t>– систематизация ранее изученного материала;</a:t>
            </a:r>
          </a:p>
          <a:p>
            <a:pPr eaLnBrk="1" hangingPunct="1"/>
            <a:r>
              <a:rPr lang="ru-RU" altLang="ru-RU" sz="1300">
                <a:latin typeface="Calibri" pitchFamily="34" charset="0"/>
              </a:rPr>
              <a:t>овладениеновыми языковыми средствами в соответствии с отобранными темами и сферами общения: увеличение объема используемых лексических единиц; </a:t>
            </a:r>
          </a:p>
          <a:p>
            <a:pPr eaLnBrk="1" hangingPunct="1"/>
            <a:r>
              <a:rPr lang="ru-RU" altLang="ru-RU" sz="1300">
                <a:latin typeface="Calibri" pitchFamily="34" charset="0"/>
              </a:rPr>
              <a:t>развитие навыков оперирования языковыми единицами в коммуникативных целях;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300" b="1">
                <a:latin typeface="Calibri" pitchFamily="34" charset="0"/>
              </a:rPr>
              <a:t>социокультурная компетенция </a:t>
            </a:r>
            <a:r>
              <a:rPr lang="ru-RU" altLang="ru-RU" sz="1300">
                <a:latin typeface="Calibri" pitchFamily="34" charset="0"/>
              </a:rPr>
              <a:t>– увеличение объема знаний о социокультурной специфике страны/стран изучаемого языка,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совершенствование умений строить свое речевое и неречевое поведение адекватно этой специфике,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формирование умений выделять общее и специфическое в культуре родной страны и страны изучаемого языка;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300" b="1">
                <a:latin typeface="Calibri" pitchFamily="34" charset="0"/>
              </a:rPr>
              <a:t>компенсаторная компетенция </a:t>
            </a:r>
            <a:r>
              <a:rPr lang="ru-RU" altLang="ru-RU" sz="1300">
                <a:latin typeface="Calibri" pitchFamily="34" charset="0"/>
              </a:rPr>
              <a:t>– дальнейшее развитие умений выходить из положения в условиях дефицита языковых средств при получении и передаче иноязычной информации;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300" b="1">
                <a:latin typeface="Calibri" pitchFamily="34" charset="0"/>
              </a:rPr>
              <a:t>учебно-познавательная компетенция </a:t>
            </a:r>
            <a:r>
              <a:rPr lang="ru-RU" altLang="ru-RU" sz="1300">
                <a:latin typeface="Calibri" pitchFamily="34" charset="0"/>
              </a:rPr>
              <a:t>– развитие общих и специальных учебных умений, позволяющих совершенствовать учебную деятельность по овладению иностранным языком, удовлетворять с его помощью познавательные интересы в других областях знания.</a:t>
            </a:r>
          </a:p>
          <a:p>
            <a:pPr algn="just" eaLnBrk="1" hangingPunct="1"/>
            <a:r>
              <a:rPr lang="ru-RU" altLang="ru-RU" sz="1300" b="1">
                <a:latin typeface="Calibri" pitchFamily="34" charset="0"/>
              </a:rPr>
              <a:t>• развитие и воспитание способности и готовности к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300">
                <a:latin typeface="Calibri" pitchFamily="34" charset="0"/>
              </a:rPr>
              <a:t>самостоятельному и непрерывному изучению иностранного языка,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300">
                <a:latin typeface="Calibri" pitchFamily="34" charset="0"/>
              </a:rPr>
              <a:t>дальнейшему самообразованию с его помощью,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300">
                <a:latin typeface="Calibri" pitchFamily="34" charset="0"/>
              </a:rPr>
              <a:t>использованию иностранного языка в других областях знаний;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300">
                <a:latin typeface="Calibri" pitchFamily="34" charset="0"/>
              </a:rPr>
              <a:t>способности к самооценке через наблюдение за собственной речью на родном и иностранном языках;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300">
                <a:latin typeface="Calibri" pitchFamily="34" charset="0"/>
              </a:rPr>
              <a:t>личностному самоопределению учащихся в отношении их будущей профессии;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300">
                <a:latin typeface="Calibri" pitchFamily="34" charset="0"/>
              </a:rPr>
              <a:t>их социальная адаптация;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1300">
                <a:latin typeface="Calibri" pitchFamily="34" charset="0"/>
              </a:rPr>
              <a:t>формирование качеств гражданина и патриота. 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428875" y="714375"/>
            <a:ext cx="4000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Calibri" pitchFamily="34" charset="0"/>
              </a:rPr>
              <a:t>Цели обучения английскому языку</a:t>
            </a:r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285750" y="1285875"/>
            <a:ext cx="8786813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300">
                <a:latin typeface="Calibri" pitchFamily="34" charset="0"/>
              </a:rPr>
              <a:t/>
            </a:r>
            <a:br>
              <a:rPr lang="ru-RU" altLang="ru-RU" sz="1300">
                <a:latin typeface="Calibri" pitchFamily="34" charset="0"/>
              </a:rPr>
            </a:br>
            <a:r>
              <a:rPr lang="ru-RU" altLang="ru-RU" sz="1300">
                <a:latin typeface="Calibri" pitchFamily="34" charset="0"/>
              </a:rPr>
              <a:t>В результате изучения иностранного языка на базовом уровне ученик должен</a:t>
            </a:r>
            <a:br>
              <a:rPr lang="ru-RU" altLang="ru-RU" sz="1300">
                <a:latin typeface="Calibri" pitchFamily="34" charset="0"/>
              </a:rPr>
            </a:br>
            <a:r>
              <a:rPr lang="ru-RU" altLang="ru-RU" sz="1300" i="1">
                <a:latin typeface="Calibri" pitchFamily="34" charset="0"/>
              </a:rPr>
              <a:t>знать/понимать:</a:t>
            </a:r>
            <a:r>
              <a:rPr lang="ru-RU" altLang="ru-RU" sz="1300">
                <a:latin typeface="Calibri" pitchFamily="34" charset="0"/>
              </a:rPr>
              <a:t/>
            </a:r>
            <a:br>
              <a:rPr lang="ru-RU" altLang="ru-RU" sz="1300">
                <a:latin typeface="Calibri" pitchFamily="34" charset="0"/>
              </a:rPr>
            </a:br>
            <a:r>
              <a:rPr lang="ru-RU" altLang="ru-RU" sz="1300">
                <a:latin typeface="Calibri" pitchFamily="34" charset="0"/>
              </a:rPr>
              <a:t>• страноведческую информацию из аутентичных источников, обогащающую социальный опыт школьников: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сведения о стране/странах изучаемого языка, их науке и культуре, исторических и современных реалиях, общественных деятелях, месте в мировом сообществе и мировой культуре, взаимоотношениях с нашей страной, языковые средства и правила речевого и неречевого поведения в соответствии со сферой общения и социальным статусом партнера;</a:t>
            </a:r>
          </a:p>
          <a:p>
            <a:pPr algn="just" eaLnBrk="1" hangingPunct="1"/>
            <a:r>
              <a:rPr lang="ru-RU" altLang="ru-RU" sz="1300" i="1">
                <a:latin typeface="Calibri" pitchFamily="34" charset="0"/>
              </a:rPr>
              <a:t>уметь:</a:t>
            </a:r>
            <a:r>
              <a:rPr lang="ru-RU" altLang="ru-RU" sz="1300">
                <a:latin typeface="Calibri" pitchFamily="34" charset="0"/>
              </a:rPr>
              <a:t/>
            </a:r>
            <a:br>
              <a:rPr lang="ru-RU" altLang="ru-RU" sz="1300">
                <a:latin typeface="Calibri" pitchFamily="34" charset="0"/>
              </a:rPr>
            </a:br>
            <a:r>
              <a:rPr lang="ru-RU" altLang="ru-RU" sz="1300">
                <a:latin typeface="Calibri" pitchFamily="34" charset="0"/>
              </a:rPr>
              <a:t>представлять социокультурный портрет своей страны и страны/стран изучаемого языка;</a:t>
            </a:r>
          </a:p>
          <a:p>
            <a:pPr algn="just" eaLnBrk="1" hangingPunct="1"/>
            <a:r>
              <a:rPr lang="ru-RU" altLang="ru-RU" sz="1300" b="1">
                <a:latin typeface="Calibri" pitchFamily="34" charset="0"/>
              </a:rPr>
              <a:t>аудирование</a:t>
            </a:r>
            <a:br>
              <a:rPr lang="ru-RU" altLang="ru-RU" sz="1300" b="1">
                <a:latin typeface="Calibri" pitchFamily="34" charset="0"/>
              </a:rPr>
            </a:br>
            <a:r>
              <a:rPr lang="ru-RU" altLang="ru-RU" sz="1300">
                <a:latin typeface="Calibri" pitchFamily="34" charset="0"/>
              </a:rPr>
              <a:t>• относительно полно и точно понимать высказывания собеседника в распространенных стандартных ситуациях повседневного общения, понимать основное содержание и извлекать необходимую информацию из различных аудио- и видеотекстов: прагматических (объявления, прогноз погоды), публицистических (интервью, репортаж), соответствующих тематике данной ступени обучения;</a:t>
            </a:r>
          </a:p>
          <a:p>
            <a:pPr algn="just" eaLnBrk="1" hangingPunct="1"/>
            <a:r>
              <a:rPr lang="ru-RU" altLang="ru-RU" sz="1300" b="1">
                <a:latin typeface="Calibri" pitchFamily="34" charset="0"/>
              </a:rPr>
              <a:t>чтение</a:t>
            </a:r>
            <a:br>
              <a:rPr lang="ru-RU" altLang="ru-RU" sz="1300" b="1">
                <a:latin typeface="Calibri" pitchFamily="34" charset="0"/>
              </a:rPr>
            </a:br>
            <a:r>
              <a:rPr lang="ru-RU" altLang="ru-RU" sz="1300">
                <a:latin typeface="Calibri" pitchFamily="34" charset="0"/>
              </a:rPr>
              <a:t>• читать аутентичные тексты различных стилей: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 публицистические, художественные, научно-популярные, прагматические – используя основные виды чтения (ознакомительное, изучающее, поисковое/просмотровое) в зависимости от коммуникативной задачи;</a:t>
            </a:r>
          </a:p>
          <a:p>
            <a:pPr algn="ctr" eaLnBrk="1" hangingPunct="1"/>
            <a:r>
              <a:rPr lang="ru-RU" altLang="ru-RU" sz="1300" b="1">
                <a:latin typeface="Calibri" pitchFamily="34" charset="0"/>
              </a:rPr>
              <a:t>письменная речь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использовать приобретенные знания и умения в практической деятельности и повседневной жизни для: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• общения с представителями других стран, ориентации в современном поликультурном мире;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• получения сведений из иноязычных источников информации (в том числе через</a:t>
            </a:r>
            <a:br>
              <a:rPr lang="ru-RU" altLang="ru-RU" sz="1300">
                <a:latin typeface="Calibri" pitchFamily="34" charset="0"/>
              </a:rPr>
            </a:br>
            <a:r>
              <a:rPr lang="ru-RU" altLang="ru-RU" sz="1300">
                <a:latin typeface="Calibri" pitchFamily="34" charset="0"/>
              </a:rPr>
              <a:t>Интернет), необходимых в образовательных и самообразовательных целях;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• расширения возможностей в выборе будущей профессиональной деятельности;</a:t>
            </a:r>
          </a:p>
          <a:p>
            <a:pPr algn="just" eaLnBrk="1" hangingPunct="1"/>
            <a:r>
              <a:rPr lang="ru-RU" altLang="ru-RU" sz="1300">
                <a:latin typeface="Calibri" pitchFamily="34" charset="0"/>
              </a:rPr>
              <a:t>• изучения ценностей мировой культуры, культурного наследия и достижений других стран; ознакомления представителей зарубежных стран с культурой и достижениями России.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714500" y="928688"/>
            <a:ext cx="571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Calibri" pitchFamily="34" charset="0"/>
              </a:rPr>
              <a:t>ТРЕБОВАНИЯ К УРОВНЮ ПОДГОТОВКИ ВЫПУСКНИКОВ</a:t>
            </a:r>
            <a:endParaRPr lang="ru-RU" alt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85750" y="1071563"/>
            <a:ext cx="828675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В современное время всё большее распространение получают идеи поликультурного образования. </a:t>
            </a:r>
          </a:p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Поликультурное образование - важная часть современного образования, способствующая 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усвоению учащимися знаний о других культурах; традиций, образа жизни, духовных ценностях народов; 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воспитанию молодежи в духе уважения инокультурных систем;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повышению этнической идентичности будущего поколения.</a:t>
            </a:r>
          </a:p>
          <a:p>
            <a:pPr algn="just"/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Основополагающими принципами поликультурного образования являются: 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принцип диалога и взаимодействия культур; </a:t>
            </a:r>
          </a:p>
          <a:p>
            <a:pPr algn="just">
              <a:buFont typeface="Wingdings" pitchFamily="2" charset="2"/>
              <a:buChar char="ü"/>
            </a:pP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принцип творческой целесообразности потребления, сохранения и создания новых культурных ценностей. </a:t>
            </a:r>
          </a:p>
          <a:p>
            <a:pPr algn="just"/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Образование, с одной стороны, должно способствовать осознанию человеком  своих корней и определению места, которое он занимает в мире, и с другой - привить ему уважение к другим культурам. </a:t>
            </a:r>
          </a:p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Изучение культуры сопредельных народов должно способствовать формированию чувств равенства, достоинства, нравственной культуры межнациональных отношений, обеспечивать культурный диалог представителей различных национальностей. </a:t>
            </a:r>
          </a:p>
          <a:p>
            <a:pPr algn="just"/>
            <a:endParaRPr lang="ru-RU" altLang="ru-RU" sz="11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Обоснованием поликультурного образования является теория Л.С. Выготского (1982) о развитии поведения и психики, в соответствии с которой источники и детерминанты психического развития лежат в исторически развивающейся культуре. </a:t>
            </a:r>
          </a:p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Согласно теории  Л.С. Выготского способы мышления и приобретения знаний составляют один из основных компонентов культуры и в значительной степени предопределены наследственностью, формирующейся в пределах определённого этноса.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428625" y="2286000"/>
            <a:ext cx="81438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Интеллектуальный потенциал общества во многом определяется выявлением одарённых детей и работой с ними. </a:t>
            </a:r>
          </a:p>
          <a:p>
            <a:pPr algn="just" eaLnBrk="1" hangingPunct="1"/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Раннее выявление, обучение и воспитание одарённых детей составляет одно из перспективных направлений развития системы образования, одновременно являясь одним из ведущих факторов социализации и творческой самореализации личности. </a:t>
            </a:r>
          </a:p>
          <a:p>
            <a:pPr algn="just" eaLnBrk="1" hangingPunct="1"/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Необходимость создания целостной системы работы с талантливыми учащимися становится все более актуальной и очевидной, так как в основу реформирования системы образования России положен принцип приоритета личности.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/>
          <p:cNvSpPr>
            <a:spLocks noChangeArrowheads="1"/>
          </p:cNvSpPr>
          <p:nvPr/>
        </p:nvSpPr>
        <p:spPr bwMode="auto">
          <a:xfrm>
            <a:off x="539750" y="1700213"/>
            <a:ext cx="7416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Calibri" pitchFamily="34" charset="0"/>
              </a:rPr>
              <a:t>Педагогическая наука сегодня выделяет следующие :</a:t>
            </a:r>
            <a:r>
              <a:rPr lang="ru-RU" altLang="ru-RU">
                <a:latin typeface="Calibri" pitchFamily="34" charset="0"/>
              </a:rPr>
              <a:t> </a:t>
            </a:r>
          </a:p>
          <a:p>
            <a:pPr algn="just" eaLnBrk="1" hangingPunct="1"/>
            <a:r>
              <a:rPr lang="ru-RU" altLang="ru-RU">
                <a:latin typeface="Calibri" pitchFamily="34" charset="0"/>
              </a:rPr>
              <a:t/>
            </a:r>
            <a:br>
              <a:rPr lang="ru-RU" altLang="ru-RU">
                <a:latin typeface="Calibri" pitchFamily="34" charset="0"/>
              </a:rPr>
            </a:br>
            <a:r>
              <a:rPr lang="ru-RU" altLang="ru-RU">
                <a:latin typeface="Calibri" pitchFamily="34" charset="0"/>
              </a:rPr>
              <a:t>Дети с необыкновенно высокими общими интеллектуальными способностями. </a:t>
            </a:r>
          </a:p>
          <a:p>
            <a:pPr algn="just" eaLnBrk="1" hangingPunct="1"/>
            <a:endParaRPr lang="ru-RU" altLang="ru-RU">
              <a:latin typeface="Calibri" pitchFamily="34" charset="0"/>
            </a:endParaRPr>
          </a:p>
          <a:p>
            <a:pPr algn="just" eaLnBrk="1" hangingPunct="1"/>
            <a:r>
              <a:rPr lang="ru-RU" altLang="ru-RU">
                <a:latin typeface="Calibri" pitchFamily="34" charset="0"/>
              </a:rPr>
              <a:t>Дети с признаками специальной умственной одаренности в определенной области наук и конкретными академическими способностями. </a:t>
            </a:r>
          </a:p>
          <a:p>
            <a:pPr algn="just" eaLnBrk="1" hangingPunct="1"/>
            <a:endParaRPr lang="ru-RU" altLang="ru-RU">
              <a:latin typeface="Calibri" pitchFamily="34" charset="0"/>
            </a:endParaRPr>
          </a:p>
          <a:p>
            <a:pPr algn="just" eaLnBrk="1" hangingPunct="1"/>
            <a:r>
              <a:rPr lang="ru-RU" altLang="ru-RU" i="1">
                <a:latin typeface="Calibri" pitchFamily="34" charset="0"/>
              </a:rPr>
              <a:t>Дети с высокими творческими (художественными) способностями. </a:t>
            </a:r>
          </a:p>
          <a:p>
            <a:pPr algn="just" eaLnBrk="1" hangingPunct="1"/>
            <a:endParaRPr lang="ru-RU" altLang="ru-RU" i="1">
              <a:latin typeface="Calibri" pitchFamily="34" charset="0"/>
            </a:endParaRPr>
          </a:p>
          <a:p>
            <a:pPr algn="just" eaLnBrk="1" hangingPunct="1"/>
            <a:r>
              <a:rPr lang="ru-RU" altLang="ru-RU">
                <a:latin typeface="Calibri" pitchFamily="34" charset="0"/>
              </a:rPr>
              <a:t>Дети с высокими лидерскими (руководящими) способностями. </a:t>
            </a:r>
          </a:p>
          <a:p>
            <a:pPr algn="just" eaLnBrk="1" hangingPunct="1"/>
            <a:endParaRPr lang="ru-RU" altLang="ru-RU">
              <a:latin typeface="Calibri" pitchFamily="34" charset="0"/>
            </a:endParaRPr>
          </a:p>
          <a:p>
            <a:pPr algn="just" eaLnBrk="1" hangingPunct="1"/>
            <a:r>
              <a:rPr lang="ru-RU" altLang="ru-RU" i="1">
                <a:latin typeface="Calibri" pitchFamily="34" charset="0"/>
              </a:rPr>
              <a:t>Учащиеся, не достигающие по каким-либо причинам успехов в учении, но обладающие яркой познавательной активностью, оригинальностью мышления и психического склада.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714356"/>
            <a:ext cx="7776864" cy="638944"/>
          </a:xfrm>
          <a:prstGeom prst="rect">
            <a:avLst/>
          </a:prstGeom>
        </p:spPr>
        <p:txBody>
          <a:bodyPr lIns="45720" tIns="0" rIns="45720" bIns="0" anchor="b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1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Категории одаренных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611188" y="1989138"/>
            <a:ext cx="6769100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школьный лингвистический конкурс,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международная игра «Британский бульдог»,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городские интеллектуальные игры «Калейдоскоп культур»,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НПК,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групповые занятия с одаренными учащимися,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работа по индивидуальным планам,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районный конкурс талантов на английском языке.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642918"/>
            <a:ext cx="7242048" cy="739460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эффективные</a:t>
            </a: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 формы работы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>
            <a:spLocks noChangeArrowheads="1"/>
          </p:cNvSpPr>
          <p:nvPr/>
        </p:nvSpPr>
        <p:spPr bwMode="auto">
          <a:xfrm>
            <a:off x="357188" y="1285875"/>
            <a:ext cx="8462962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позволяют поддерживать познавательный интерес и мотивацию к самосовершенствованию. </a:t>
            </a:r>
            <a:br>
              <a:rPr lang="ru-RU" altLang="ru-RU" sz="14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Метод эвристических вопросов.</a:t>
            </a:r>
          </a:p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Ответы на семь ключевых вопросов: Кто? Что? Зачем? Где? Чем? Когда? Как? и их всевозможные сочетания порождают необычные идеи и решения относительно исследуемого объекта. 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Метод сравнения.</a:t>
            </a:r>
          </a:p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Дает возможность сопоставить версии разных учащихся, а также их версии с культурно – историческими аналогами, сформированными великими учеными, философами и т. д. 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Метод конструирования понятий</a:t>
            </a:r>
          </a:p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Способствует созданию коллективного творческого продукта - совместно сформулированного определения понятия. 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Метод ошибок.</a:t>
            </a:r>
          </a:p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Предполагает изменение устоявшегося негативного отношения к ошибкам, замену его на конструктивное использование ошибок для углубления образовательных процессов. Отыскивание взаимосвязей ошибки с «правильностью» стимулирует эвристическую деятельность учащихся, приводит их к пониманию относительности любых знаний. 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Метод придумывания.</a:t>
            </a:r>
          </a:p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Позволяет создать не известный ранее ученикам продукт в результате определенных творческих действий. 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Метод "если бы…".</a:t>
            </a:r>
          </a:p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Помогает детям нарисовать картину или составить описание того, что произойдет, если в мире что-либо изменится. Выполнение подобных заданий не только развивает воображение, но и позволяет лучше понять устройство реального мира. 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"Мозговой штурм«</a:t>
            </a:r>
          </a:p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Позволяет собрать большое число идей в результате освобождения участников обсуждения от инерции мышления и стереотипов. 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8662" y="642918"/>
            <a:ext cx="7242048" cy="638944"/>
          </a:xfrm>
          <a:prstGeom prst="rect">
            <a:avLst/>
          </a:prstGeom>
        </p:spPr>
        <p:txBody>
          <a:bodyPr lIns="45720" tIns="0" rIns="45720" bIns="0"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эффективные</a:t>
            </a:r>
            <a:r>
              <a:rPr lang="ru-RU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ru-RU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методы работы</a:t>
            </a: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357188" y="1500188"/>
            <a:ext cx="86058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дальнейшее развитие иноязычной коммуникативной компетенции*</a:t>
            </a:r>
          </a:p>
          <a:p>
            <a:pPr algn="just" eaLnBrk="1" hangingPunct="1"/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развитие и воспитание способности и готовности к самостоятельному и непрерывному изучению иностранного языка, дальнейшему самообразованию с его помощью, </a:t>
            </a:r>
          </a:p>
          <a:p>
            <a:pPr algn="just"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использованию иностранного языка в других областях знаний;</a:t>
            </a:r>
          </a:p>
          <a:p>
            <a:pPr algn="just" eaLnBrk="1" hangingPunct="1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формирование качеств гражданина и патриота. </a:t>
            </a:r>
            <a:endParaRPr lang="ru-RU" alt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857232"/>
            <a:ext cx="7776864" cy="711696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Цели участия учащихся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 в интеллектуальной игре «Калейдоскоп культур»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250825" y="3068638"/>
            <a:ext cx="8535988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*(речевой, языковой, социокультурной, компенсаторной, учебно-познавательно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й):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речевая компетенция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– совершенствование коммуникативных умений в аудировании, чтении и письме);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языковая компетенция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– систематизация ранее изученного материала;</a:t>
            </a:r>
          </a:p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овладениеновыми языковыми средствами в соответствии с отобранными темами и сферами общения: увеличение объема используемых лексических единиц; </a:t>
            </a:r>
          </a:p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развитие навыков оперирования языковыми единицами в коммуникативных целях;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социокультурная компетенция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– увеличение объема знаний о социокультурной специфике страны/стран изучаемого языка,</a:t>
            </a:r>
          </a:p>
          <a:p>
            <a:pPr algn="just"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формирование умений выделять общее и специфическое в культуре родной страны и страны изучаемого языка; 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компенсаторная компетенция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– дальнейшее развитие умений выходить из положения в условиях дефицита языковых средств при получении и передаче иноязычной информации;</a:t>
            </a:r>
          </a:p>
          <a:p>
            <a:pPr algn="just" eaLnBrk="1" hangingPunct="1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учебно-познавательная компетенция </a:t>
            </a:r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– развитие общих и специальных учебных умений, позволяющих совершенствовать учебную деятельность по овладению иностранным языком, удовлетворять с его помощью познавательные интересы в других областях знания.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285750" y="1285875"/>
            <a:ext cx="7815263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>Ученик </a:t>
            </a:r>
            <a:br>
              <a:rPr lang="ru-RU" alt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500" b="1">
                <a:latin typeface="Times New Roman" pitchFamily="18" charset="0"/>
                <a:cs typeface="Times New Roman" pitchFamily="18" charset="0"/>
              </a:rPr>
              <a:t>знает и понимает</a:t>
            </a:r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>• страноведческую информацию из аутентичных источников, </a:t>
            </a:r>
          </a:p>
          <a:p>
            <a:pPr eaLnBrk="1" hangingPunct="1"/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>(сведения о стране изучаемого языка, ее науке и культуре, исторических и современных реалиях, общественных деятелях, месте в мировом сообществе и мировой культуре, взаимоотношениях с нашей страной);</a:t>
            </a:r>
          </a:p>
          <a:p>
            <a:pPr eaLnBrk="1" hangingPunct="1"/>
            <a:r>
              <a:rPr lang="ru-RU" altLang="ru-RU" sz="1500" b="1">
                <a:latin typeface="Times New Roman" pitchFamily="18" charset="0"/>
                <a:cs typeface="Times New Roman" pitchFamily="18" charset="0"/>
              </a:rPr>
              <a:t>умеет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>представлять социокультурный портрет страны изучаемого языка;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>относительно полно и точно понимать высказывания собеседника в стандартных ситуациях игры, 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>понимать основное содержание и извлекать необходимую информацию из различных аудио- и видеотекстов публицистических (интервью, репортаж), соответствующих тематике игры;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>читать аутентичные тексты различных стилей: публицистические, художественные, научно-популярные, прагматические – используя основные виды чтения (ознакомительное, изучающее, поисковое/просмотровое) в зависимости от коммуникативной задачи;</a:t>
            </a:r>
            <a:r>
              <a:rPr lang="ru-RU" altLang="ru-RU" sz="15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500" b="1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500" b="1">
                <a:latin typeface="Times New Roman" pitchFamily="18" charset="0"/>
                <a:cs typeface="Times New Roman" pitchFamily="18" charset="0"/>
              </a:rPr>
              <a:t>использует приобретенные знания и умения в практической деятельности для: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>ориентации в современном поликультурном мире;</a:t>
            </a:r>
            <a:br>
              <a:rPr lang="ru-RU" alt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>• получения сведений из иноязычных источников информации (в том числе через Интернет), необходимых в образовательных и самообразовательных целях;</a:t>
            </a:r>
            <a:br>
              <a:rPr lang="ru-RU" altLang="ru-RU" sz="15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500">
                <a:latin typeface="Times New Roman" pitchFamily="18" charset="0"/>
                <a:cs typeface="Times New Roman" pitchFamily="18" charset="0"/>
              </a:rPr>
              <a:t>• изучения ценностей мировой культуры, культурного наследия и достижений других стран. 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596" y="714356"/>
            <a:ext cx="7776864" cy="638944"/>
          </a:xfrm>
          <a:prstGeom prst="rect">
            <a:avLst/>
          </a:prstGeom>
        </p:spPr>
        <p:txBody>
          <a:bodyPr lIns="45720" tIns="0" rIns="45720" bIns="0" anchor="b"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1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Ожидаемые 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71472" y="500042"/>
            <a:ext cx="7776864" cy="638944"/>
          </a:xfrm>
          <a:prstGeom prst="rect">
            <a:avLst/>
          </a:prstGeom>
        </p:spPr>
        <p:txBody>
          <a:bodyPr lIns="45720" tIns="0" rIns="45720" bIns="0" anchor="b"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Calibri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1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Calibri" pitchFamily="34" charset="0"/>
                <a:ea typeface="+mj-ea"/>
                <a:cs typeface="+mj-cs"/>
              </a:rPr>
              <a:t>Этапы участия и их содержание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196975"/>
          <a:ext cx="8353425" cy="5211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544"/>
                <a:gridCol w="2459875"/>
                <a:gridCol w="4656007"/>
              </a:tblGrid>
              <a:tr h="307829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игре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команды.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 капитана.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Обсуждение названия и девиза.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Индивидуальная и групповая  работа с источниками информации.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Творческая работа в парах «Вопросы для «Домашней мини игры».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«Домашняя» мини игра.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17" marB="45717"/>
                </a:tc>
                <a:tc rowSpan="3"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Общеучебные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умения, навыки и способы деятельности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у учащихся учебных умений, связанных с приемами самостоятельного приобретения знаний: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использовать справочную литературу, в том числе двуязычные и толковые словари,  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ориентироваться в письменном и аудио тексте на английском языке,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обобщать информацию, выделять ее из различных источников;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специальные учебные умения: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использовать выборочный перевод для достижения понимания текста;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интерпретировать языковые средства, отражающие особенности культуры англоязычных стран;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участвовать в проектной деятельности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межпредметного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характера, в том числе с использованием интернет.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компенсаторная компетенция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–развитие умений выходить из положения в условиях дефицита языковых средств при получении и передаче иноязычной информации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17" marB="45717"/>
                </a:tc>
              </a:tr>
              <a:tr h="94482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приобретенных знаний и умений в практической деятельности.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17" marB="45717"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86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Самооценка каждого игрока.</a:t>
                      </a:r>
                    </a:p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Взаимооценка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Внешняя оценка.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17" marB="45717"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532</TotalTime>
  <Words>870</Words>
  <Application>Microsoft Office PowerPoint</Application>
  <PresentationFormat>Экран (4:3)</PresentationFormat>
  <Paragraphs>279</Paragraphs>
  <Slides>16</Slides>
  <Notes>0</Notes>
  <HiddenSlides>4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Times New Roman</vt:lpstr>
      <vt:lpstr>Wingdings</vt:lpstr>
      <vt:lpstr>Поток</vt:lpstr>
      <vt:lpstr>Интеллектуальная игра  «Калейдоскоп культур» Опыт работы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Теперь,  когда мы научились летать по воздуху,  как птицы,  плавать под водой,  как рыбы,  нам не хватает только одного:  научиться  жить на земле,  как люди. Б.Шоу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57</cp:revision>
  <dcterms:created xsi:type="dcterms:W3CDTF">2013-10-17T07:26:31Z</dcterms:created>
  <dcterms:modified xsi:type="dcterms:W3CDTF">2016-04-30T07:48:57Z</dcterms:modified>
</cp:coreProperties>
</file>