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44481C-9F5B-49E4-9C57-6110E3E4E2E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EBD3F6-D74C-44D1-9AAA-1C06F3FE198F}">
      <dgm:prSet custT="1"/>
      <dgm:spPr/>
      <dgm:t>
        <a:bodyPr/>
        <a:lstStyle/>
        <a:p>
          <a:pPr rtl="0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1. Семья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39437381-5196-47D1-8E91-A33348B43A10}" type="parTrans" cxnId="{F3184637-4E7C-495A-A7FC-C5308F6EDDE9}">
      <dgm:prSet/>
      <dgm:spPr/>
      <dgm:t>
        <a:bodyPr/>
        <a:lstStyle/>
        <a:p>
          <a:endParaRPr lang="ru-RU"/>
        </a:p>
      </dgm:t>
    </dgm:pt>
    <dgm:pt modelId="{B9E85C22-40A7-426C-88EB-75AD7FE9174A}" type="sibTrans" cxnId="{F3184637-4E7C-495A-A7FC-C5308F6EDDE9}">
      <dgm:prSet/>
      <dgm:spPr/>
      <dgm:t>
        <a:bodyPr/>
        <a:lstStyle/>
        <a:p>
          <a:endParaRPr lang="ru-RU"/>
        </a:p>
      </dgm:t>
    </dgm:pt>
    <dgm:pt modelId="{AC18A2F1-6759-4B9E-B306-DD6A35EDDFFF}">
      <dgm:prSet custT="1"/>
      <dgm:spPr/>
      <dgm:t>
        <a:bodyPr/>
        <a:lstStyle/>
        <a:p>
          <a:pPr rtl="0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2. Дошкольное образование .Школа</a:t>
          </a:r>
          <a:r>
            <a:rPr lang="ru-RU" sz="2100" dirty="0" smtClean="0"/>
            <a:t>. </a:t>
          </a:r>
          <a:endParaRPr lang="ru-RU" sz="2100" dirty="0"/>
        </a:p>
      </dgm:t>
    </dgm:pt>
    <dgm:pt modelId="{D1F8C1A5-5D0F-4D87-855B-A05A65802F48}" type="parTrans" cxnId="{6D8F9AB0-E74C-4957-97E3-84CFFBF6BB20}">
      <dgm:prSet/>
      <dgm:spPr/>
      <dgm:t>
        <a:bodyPr/>
        <a:lstStyle/>
        <a:p>
          <a:endParaRPr lang="ru-RU"/>
        </a:p>
      </dgm:t>
    </dgm:pt>
    <dgm:pt modelId="{F202E43B-1AD2-49CD-9F93-0DCD806F3790}" type="sibTrans" cxnId="{6D8F9AB0-E74C-4957-97E3-84CFFBF6BB20}">
      <dgm:prSet/>
      <dgm:spPr/>
      <dgm:t>
        <a:bodyPr/>
        <a:lstStyle/>
        <a:p>
          <a:endParaRPr lang="ru-RU"/>
        </a:p>
      </dgm:t>
    </dgm:pt>
    <dgm:pt modelId="{7102BCAD-61B8-4C3B-823A-04F1C72657D1}">
      <dgm:prSet custT="1"/>
      <dgm:spPr/>
      <dgm:t>
        <a:bodyPr/>
        <a:lstStyle/>
        <a:p>
          <a:pPr rtl="0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3.Профессиональное образование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EA5B97A6-0F53-490C-95DB-9CA3D473EFA0}" type="parTrans" cxnId="{1CF204D9-A883-49E3-B343-9BE63909F18A}">
      <dgm:prSet/>
      <dgm:spPr/>
      <dgm:t>
        <a:bodyPr/>
        <a:lstStyle/>
        <a:p>
          <a:endParaRPr lang="ru-RU"/>
        </a:p>
      </dgm:t>
    </dgm:pt>
    <dgm:pt modelId="{36E19A26-7BC0-4AA1-AC82-CD109D194896}" type="sibTrans" cxnId="{1CF204D9-A883-49E3-B343-9BE63909F18A}">
      <dgm:prSet/>
      <dgm:spPr/>
      <dgm:t>
        <a:bodyPr/>
        <a:lstStyle/>
        <a:p>
          <a:endParaRPr lang="ru-RU"/>
        </a:p>
      </dgm:t>
    </dgm:pt>
    <dgm:pt modelId="{11D42B63-4672-4A12-B546-011E662DD84C}" type="pres">
      <dgm:prSet presAssocID="{9A44481C-9F5B-49E4-9C57-6110E3E4E2E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91C87CD-1554-4054-AC97-C2587F7EAC33}" type="pres">
      <dgm:prSet presAssocID="{9A44481C-9F5B-49E4-9C57-6110E3E4E2EA}" presName="pyramid" presStyleLbl="node1" presStyleIdx="0" presStyleCnt="1" custScaleX="116018"/>
      <dgm:spPr/>
    </dgm:pt>
    <dgm:pt modelId="{58AD9E8C-FD47-476F-A71C-339E2B9E64F8}" type="pres">
      <dgm:prSet presAssocID="{9A44481C-9F5B-49E4-9C57-6110E3E4E2EA}" presName="theList" presStyleCnt="0"/>
      <dgm:spPr/>
    </dgm:pt>
    <dgm:pt modelId="{E407F837-AC1D-460A-8C2C-9FC8CAF625D3}" type="pres">
      <dgm:prSet presAssocID="{AFEBD3F6-D74C-44D1-9AAA-1C06F3FE198F}" presName="aNode" presStyleLbl="fgAcc1" presStyleIdx="0" presStyleCnt="3" custScaleX="151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2AE538-66E8-46BE-B896-9BE336F149FE}" type="pres">
      <dgm:prSet presAssocID="{AFEBD3F6-D74C-44D1-9AAA-1C06F3FE198F}" presName="aSpace" presStyleCnt="0"/>
      <dgm:spPr/>
    </dgm:pt>
    <dgm:pt modelId="{1EF8DFBB-F1CD-48C3-8D4D-F0120B7FDD87}" type="pres">
      <dgm:prSet presAssocID="{AC18A2F1-6759-4B9E-B306-DD6A35EDDFFF}" presName="aNode" presStyleLbl="fgAcc1" presStyleIdx="1" presStyleCnt="3" custScaleX="153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671F93-D241-4C9D-89D5-7C407A40A2FA}" type="pres">
      <dgm:prSet presAssocID="{AC18A2F1-6759-4B9E-B306-DD6A35EDDFFF}" presName="aSpace" presStyleCnt="0"/>
      <dgm:spPr/>
    </dgm:pt>
    <dgm:pt modelId="{F2FFAA12-75F4-4E52-ABF2-1082A6F87E31}" type="pres">
      <dgm:prSet presAssocID="{7102BCAD-61B8-4C3B-823A-04F1C72657D1}" presName="aNode" presStyleLbl="fgAcc1" presStyleIdx="2" presStyleCnt="3" custScaleX="151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E5223-DEE9-401B-9DA7-70F083201051}" type="pres">
      <dgm:prSet presAssocID="{7102BCAD-61B8-4C3B-823A-04F1C72657D1}" presName="aSpace" presStyleCnt="0"/>
      <dgm:spPr/>
    </dgm:pt>
  </dgm:ptLst>
  <dgm:cxnLst>
    <dgm:cxn modelId="{E3FF8821-707B-47E9-A01C-59C832162A5C}" type="presOf" srcId="{AC18A2F1-6759-4B9E-B306-DD6A35EDDFFF}" destId="{1EF8DFBB-F1CD-48C3-8D4D-F0120B7FDD87}" srcOrd="0" destOrd="0" presId="urn:microsoft.com/office/officeart/2005/8/layout/pyramid2"/>
    <dgm:cxn modelId="{F3184637-4E7C-495A-A7FC-C5308F6EDDE9}" srcId="{9A44481C-9F5B-49E4-9C57-6110E3E4E2EA}" destId="{AFEBD3F6-D74C-44D1-9AAA-1C06F3FE198F}" srcOrd="0" destOrd="0" parTransId="{39437381-5196-47D1-8E91-A33348B43A10}" sibTransId="{B9E85C22-40A7-426C-88EB-75AD7FE9174A}"/>
    <dgm:cxn modelId="{2153E1DE-405A-492F-A39E-411B7E49D675}" type="presOf" srcId="{AFEBD3F6-D74C-44D1-9AAA-1C06F3FE198F}" destId="{E407F837-AC1D-460A-8C2C-9FC8CAF625D3}" srcOrd="0" destOrd="0" presId="urn:microsoft.com/office/officeart/2005/8/layout/pyramid2"/>
    <dgm:cxn modelId="{DC0B5B97-2AA0-478F-9A32-594D940E81EE}" type="presOf" srcId="{7102BCAD-61B8-4C3B-823A-04F1C72657D1}" destId="{F2FFAA12-75F4-4E52-ABF2-1082A6F87E31}" srcOrd="0" destOrd="0" presId="urn:microsoft.com/office/officeart/2005/8/layout/pyramid2"/>
    <dgm:cxn modelId="{1CF204D9-A883-49E3-B343-9BE63909F18A}" srcId="{9A44481C-9F5B-49E4-9C57-6110E3E4E2EA}" destId="{7102BCAD-61B8-4C3B-823A-04F1C72657D1}" srcOrd="2" destOrd="0" parTransId="{EA5B97A6-0F53-490C-95DB-9CA3D473EFA0}" sibTransId="{36E19A26-7BC0-4AA1-AC82-CD109D194896}"/>
    <dgm:cxn modelId="{D5AA93E2-7F82-4C32-B6E5-07DF21E94859}" type="presOf" srcId="{9A44481C-9F5B-49E4-9C57-6110E3E4E2EA}" destId="{11D42B63-4672-4A12-B546-011E662DD84C}" srcOrd="0" destOrd="0" presId="urn:microsoft.com/office/officeart/2005/8/layout/pyramid2"/>
    <dgm:cxn modelId="{6D8F9AB0-E74C-4957-97E3-84CFFBF6BB20}" srcId="{9A44481C-9F5B-49E4-9C57-6110E3E4E2EA}" destId="{AC18A2F1-6759-4B9E-B306-DD6A35EDDFFF}" srcOrd="1" destOrd="0" parTransId="{D1F8C1A5-5D0F-4D87-855B-A05A65802F48}" sibTransId="{F202E43B-1AD2-49CD-9F93-0DCD806F3790}"/>
    <dgm:cxn modelId="{E9D46434-277F-4B9C-A27F-D957B049E210}" type="presParOf" srcId="{11D42B63-4672-4A12-B546-011E662DD84C}" destId="{391C87CD-1554-4054-AC97-C2587F7EAC33}" srcOrd="0" destOrd="0" presId="urn:microsoft.com/office/officeart/2005/8/layout/pyramid2"/>
    <dgm:cxn modelId="{2065D0A1-7484-4162-BB12-A6303E691478}" type="presParOf" srcId="{11D42B63-4672-4A12-B546-011E662DD84C}" destId="{58AD9E8C-FD47-476F-A71C-339E2B9E64F8}" srcOrd="1" destOrd="0" presId="urn:microsoft.com/office/officeart/2005/8/layout/pyramid2"/>
    <dgm:cxn modelId="{96D67DCE-5FC1-4E45-9B1E-B2059FF5D246}" type="presParOf" srcId="{58AD9E8C-FD47-476F-A71C-339E2B9E64F8}" destId="{E407F837-AC1D-460A-8C2C-9FC8CAF625D3}" srcOrd="0" destOrd="0" presId="urn:microsoft.com/office/officeart/2005/8/layout/pyramid2"/>
    <dgm:cxn modelId="{C00E45AC-C9AB-429A-8267-88CB9A86C7BD}" type="presParOf" srcId="{58AD9E8C-FD47-476F-A71C-339E2B9E64F8}" destId="{262AE538-66E8-46BE-B896-9BE336F149FE}" srcOrd="1" destOrd="0" presId="urn:microsoft.com/office/officeart/2005/8/layout/pyramid2"/>
    <dgm:cxn modelId="{5E957A32-43FC-414D-BC6A-5A6CCE9202F4}" type="presParOf" srcId="{58AD9E8C-FD47-476F-A71C-339E2B9E64F8}" destId="{1EF8DFBB-F1CD-48C3-8D4D-F0120B7FDD87}" srcOrd="2" destOrd="0" presId="urn:microsoft.com/office/officeart/2005/8/layout/pyramid2"/>
    <dgm:cxn modelId="{70A925A7-B292-4B45-8590-8A66E2D4CA21}" type="presParOf" srcId="{58AD9E8C-FD47-476F-A71C-339E2B9E64F8}" destId="{56671F93-D241-4C9D-89D5-7C407A40A2FA}" srcOrd="3" destOrd="0" presId="urn:microsoft.com/office/officeart/2005/8/layout/pyramid2"/>
    <dgm:cxn modelId="{DB6AF79F-56AF-46C2-B615-630D7EDB52D1}" type="presParOf" srcId="{58AD9E8C-FD47-476F-A71C-339E2B9E64F8}" destId="{F2FFAA12-75F4-4E52-ABF2-1082A6F87E31}" srcOrd="4" destOrd="0" presId="urn:microsoft.com/office/officeart/2005/8/layout/pyramid2"/>
    <dgm:cxn modelId="{45CC1BF5-22F3-44D1-9730-10CA5F5D5DB8}" type="presParOf" srcId="{58AD9E8C-FD47-476F-A71C-339E2B9E64F8}" destId="{990E5223-DEE9-401B-9DA7-70F08320105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1C87CD-1554-4054-AC97-C2587F7EAC33}">
      <dsp:nvSpPr>
        <dsp:cNvPr id="0" name=""/>
        <dsp:cNvSpPr/>
      </dsp:nvSpPr>
      <dsp:spPr>
        <a:xfrm>
          <a:off x="937013" y="0"/>
          <a:ext cx="5250931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07F837-AC1D-460A-8C2C-9FC8CAF625D3}">
      <dsp:nvSpPr>
        <dsp:cNvPr id="0" name=""/>
        <dsp:cNvSpPr/>
      </dsp:nvSpPr>
      <dsp:spPr>
        <a:xfrm>
          <a:off x="2808755" y="455027"/>
          <a:ext cx="4449322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1. Семья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61055" y="507327"/>
        <a:ext cx="4344722" cy="966780"/>
      </dsp:txXfrm>
    </dsp:sp>
    <dsp:sp modelId="{1EF8DFBB-F1CD-48C3-8D4D-F0120B7FDD87}">
      <dsp:nvSpPr>
        <dsp:cNvPr id="0" name=""/>
        <dsp:cNvSpPr/>
      </dsp:nvSpPr>
      <dsp:spPr>
        <a:xfrm>
          <a:off x="2774247" y="1660330"/>
          <a:ext cx="4518339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2. Дошкольное образование .Школа</a:t>
          </a:r>
          <a:r>
            <a:rPr lang="ru-RU" sz="2100" kern="1200" dirty="0" smtClean="0"/>
            <a:t>. </a:t>
          </a:r>
          <a:endParaRPr lang="ru-RU" sz="2100" kern="1200" dirty="0"/>
        </a:p>
      </dsp:txBody>
      <dsp:txXfrm>
        <a:off x="2826547" y="1712630"/>
        <a:ext cx="4413739" cy="966780"/>
      </dsp:txXfrm>
    </dsp:sp>
    <dsp:sp modelId="{F2FFAA12-75F4-4E52-ABF2-1082A6F87E31}">
      <dsp:nvSpPr>
        <dsp:cNvPr id="0" name=""/>
        <dsp:cNvSpPr/>
      </dsp:nvSpPr>
      <dsp:spPr>
        <a:xfrm>
          <a:off x="2808755" y="2865632"/>
          <a:ext cx="4449322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3.Профессиональное образование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61055" y="2917932"/>
        <a:ext cx="4344722" cy="9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F8EF-5F3A-478B-95C6-8DF5A6F105ED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3EAD-58C9-4B34-98E8-9B81440A5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F8EF-5F3A-478B-95C6-8DF5A6F105ED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3EAD-58C9-4B34-98E8-9B81440A5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F8EF-5F3A-478B-95C6-8DF5A6F105ED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3EAD-58C9-4B34-98E8-9B81440A5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F8EF-5F3A-478B-95C6-8DF5A6F105ED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3EAD-58C9-4B34-98E8-9B81440A5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F8EF-5F3A-478B-95C6-8DF5A6F105ED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3EAD-58C9-4B34-98E8-9B81440A5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F8EF-5F3A-478B-95C6-8DF5A6F105ED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3EAD-58C9-4B34-98E8-9B81440A5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F8EF-5F3A-478B-95C6-8DF5A6F105ED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3EAD-58C9-4B34-98E8-9B81440A5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F8EF-5F3A-478B-95C6-8DF5A6F105ED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3EAD-58C9-4B34-98E8-9B81440A5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F8EF-5F3A-478B-95C6-8DF5A6F105ED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3EAD-58C9-4B34-98E8-9B81440A5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F8EF-5F3A-478B-95C6-8DF5A6F105ED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3EAD-58C9-4B34-98E8-9B81440A5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F8EF-5F3A-478B-95C6-8DF5A6F105ED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3EAD-58C9-4B34-98E8-9B81440A5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AF8EF-5F3A-478B-95C6-8DF5A6F105ED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03EAD-58C9-4B34-98E8-9B81440A5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643073"/>
          </a:xfrm>
        </p:spPr>
        <p:txBody>
          <a:bodyPr>
            <a:normAutofit/>
          </a:bodyPr>
          <a:lstStyle/>
          <a:p>
            <a:r>
              <a:rPr lang="ru-RU" sz="3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8-9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7200928" cy="3500462"/>
          </a:xfrm>
        </p:spPr>
        <p:txBody>
          <a:bodyPr>
            <a:normAutofit lnSpcReduction="10000"/>
          </a:bodyPr>
          <a:lstStyle/>
          <a:p>
            <a:r>
              <a:rPr lang="ru-RU" sz="5400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Право на образование</a:t>
            </a:r>
          </a:p>
          <a:p>
            <a:endParaRPr lang="ru-RU" sz="4400" b="1" dirty="0" smtClean="0">
              <a:solidFill>
                <a:srgbClr val="996633"/>
              </a:solidFill>
            </a:endParaRPr>
          </a:p>
          <a:p>
            <a:endParaRPr lang="ru-RU" sz="4400" b="1" dirty="0" smtClean="0">
              <a:solidFill>
                <a:srgbClr val="996633"/>
              </a:solidFill>
            </a:endParaRPr>
          </a:p>
          <a:p>
            <a:r>
              <a:rPr lang="ru-RU" sz="2200" b="1" dirty="0" smtClean="0">
                <a:solidFill>
                  <a:schemeClr val="tx2"/>
                </a:solidFill>
              </a:rPr>
              <a:t>Составила учитель истории и обществознания</a:t>
            </a:r>
          </a:p>
          <a:p>
            <a:r>
              <a:rPr lang="ru-RU" sz="2200" b="1" dirty="0" smtClean="0">
                <a:solidFill>
                  <a:schemeClr val="tx2"/>
                </a:solidFill>
              </a:rPr>
              <a:t>МКОУ </a:t>
            </a:r>
            <a:r>
              <a:rPr lang="ru-RU" sz="2200" b="1" dirty="0" err="1" smtClean="0">
                <a:solidFill>
                  <a:schemeClr val="tx2"/>
                </a:solidFill>
              </a:rPr>
              <a:t>Новожизненской</a:t>
            </a:r>
            <a:r>
              <a:rPr lang="ru-RU" sz="2200" b="1" dirty="0" smtClean="0">
                <a:solidFill>
                  <a:schemeClr val="tx2"/>
                </a:solidFill>
              </a:rPr>
              <a:t> ООШ</a:t>
            </a:r>
          </a:p>
          <a:p>
            <a:r>
              <a:rPr lang="ru-RU" sz="2200" b="1" dirty="0" smtClean="0">
                <a:solidFill>
                  <a:schemeClr val="tx2"/>
                </a:solidFill>
              </a:rPr>
              <a:t>Зуева Галина Ивановна</a:t>
            </a:r>
            <a:endParaRPr lang="ru-RU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Пути достижения образования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Ступени современного российского </a:t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>
              <a:buNone/>
            </a:pPr>
            <a:r>
              <a:rPr lang="ru-RU" sz="2400" dirty="0" smtClean="0"/>
              <a:t>1.Дошкольное образование</a:t>
            </a:r>
          </a:p>
          <a:p>
            <a:pPr marL="533400" indent="-533400" algn="just">
              <a:buNone/>
            </a:pPr>
            <a:r>
              <a:rPr lang="ru-RU" sz="2400" dirty="0" smtClean="0"/>
              <a:t>2.Среднее общее образование</a:t>
            </a:r>
          </a:p>
          <a:p>
            <a:pPr marL="914400" lvl="1" indent="-457200" algn="just">
              <a:buNone/>
            </a:pPr>
            <a:r>
              <a:rPr lang="ru-RU" sz="2000" dirty="0" smtClean="0"/>
              <a:t>-Начальное общее (1-4 </a:t>
            </a:r>
            <a:r>
              <a:rPr lang="ru-RU" sz="2000" dirty="0" err="1" smtClean="0"/>
              <a:t>кл</a:t>
            </a:r>
            <a:r>
              <a:rPr lang="ru-RU" sz="2000" dirty="0" smtClean="0"/>
              <a:t>.)</a:t>
            </a:r>
          </a:p>
          <a:p>
            <a:pPr marL="914400" lvl="1" indent="-457200" algn="just">
              <a:buNone/>
            </a:pPr>
            <a:r>
              <a:rPr lang="ru-RU" sz="2000" dirty="0" smtClean="0"/>
              <a:t>-Основное общее (5-9 </a:t>
            </a:r>
            <a:r>
              <a:rPr lang="ru-RU" sz="2000" dirty="0" err="1" smtClean="0"/>
              <a:t>кл</a:t>
            </a:r>
            <a:r>
              <a:rPr lang="ru-RU" sz="2000" dirty="0" smtClean="0"/>
              <a:t>.)</a:t>
            </a:r>
          </a:p>
          <a:p>
            <a:pPr marL="914400" lvl="1" indent="-457200" algn="just">
              <a:buNone/>
            </a:pPr>
            <a:r>
              <a:rPr lang="ru-RU" sz="2000" dirty="0" smtClean="0"/>
              <a:t>-Полное среднее общее (10-11 </a:t>
            </a:r>
            <a:r>
              <a:rPr lang="ru-RU" sz="2000" dirty="0" err="1" smtClean="0"/>
              <a:t>кл</a:t>
            </a:r>
            <a:r>
              <a:rPr lang="ru-RU" sz="2000" dirty="0" smtClean="0"/>
              <a:t>.) </a:t>
            </a:r>
          </a:p>
          <a:p>
            <a:pPr marL="533400" indent="-533400" algn="just">
              <a:buNone/>
            </a:pPr>
            <a:r>
              <a:rPr lang="ru-RU" sz="2400" dirty="0" smtClean="0"/>
              <a:t>3.Профессиональное образование</a:t>
            </a:r>
          </a:p>
          <a:p>
            <a:pPr marL="914400" lvl="1" indent="-457200" algn="just">
              <a:buNone/>
            </a:pPr>
            <a:r>
              <a:rPr lang="ru-RU" sz="2000" dirty="0" smtClean="0"/>
              <a:t>-Начальное профессиональное</a:t>
            </a:r>
          </a:p>
          <a:p>
            <a:pPr marL="914400" lvl="1" indent="-457200" algn="just">
              <a:buNone/>
            </a:pPr>
            <a:r>
              <a:rPr lang="ru-RU" sz="2000" dirty="0" smtClean="0"/>
              <a:t>-Среднее профессиональное</a:t>
            </a:r>
          </a:p>
          <a:p>
            <a:pPr marL="914400" lvl="1" indent="-457200" algn="just">
              <a:buNone/>
            </a:pPr>
            <a:r>
              <a:rPr lang="ru-RU" sz="2000" dirty="0" smtClean="0"/>
              <a:t>-Высшее профессиональное</a:t>
            </a:r>
          </a:p>
          <a:p>
            <a:pPr marL="533400" indent="-533400" algn="just">
              <a:buNone/>
            </a:pPr>
            <a:r>
              <a:rPr lang="ru-RU" sz="2400" dirty="0" smtClean="0"/>
              <a:t>4.Послевузовское образование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Проблемная задача</a:t>
            </a: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Права граждан на образование, на пользование достижениями культуры гарантированы государством и признаны обществом.</a:t>
            </a:r>
          </a:p>
          <a:p>
            <a:pPr algn="just">
              <a:buNone/>
            </a:pPr>
            <a:r>
              <a:rPr lang="ru-RU" dirty="0" smtClean="0"/>
              <a:t>  Кому принадлежит главная роль в реализации этих прав?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Главная роль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в реализации прав </a:t>
            </a:r>
            <a:b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образование принадлежит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человеку</a:t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250000"/>
              </a:lnSpc>
              <a:buNone/>
            </a:pPr>
            <a:r>
              <a:rPr lang="ru-RU" dirty="0" smtClean="0"/>
              <a:t>-Внутренняя потребность</a:t>
            </a:r>
          </a:p>
          <a:p>
            <a:pPr>
              <a:lnSpc>
                <a:spcPct val="250000"/>
              </a:lnSpc>
              <a:buNone/>
            </a:pPr>
            <a:r>
              <a:rPr lang="ru-RU" dirty="0" smtClean="0"/>
              <a:t>-Умение в саморазвитии, самообразовании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Закончить предложения…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1.Право на образование предоставляется…</a:t>
            </a:r>
          </a:p>
          <a:p>
            <a:pPr>
              <a:buNone/>
            </a:pPr>
            <a:r>
              <a:rPr lang="ru-RU" dirty="0" smtClean="0"/>
              <a:t> 2.Право на образование не только право, но и…</a:t>
            </a:r>
          </a:p>
          <a:p>
            <a:pPr>
              <a:buNone/>
            </a:pPr>
            <a:r>
              <a:rPr lang="ru-RU" dirty="0" smtClean="0"/>
              <a:t>3.Главная роль  в реализации прав на образование принадлежит..</a:t>
            </a:r>
          </a:p>
          <a:p>
            <a:pPr>
              <a:buNone/>
            </a:pPr>
            <a:r>
              <a:rPr lang="ru-RU" dirty="0" smtClean="0"/>
              <a:t>4.Значит повышается ответственность каждого за…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Проверка усвоенного</a:t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/>
              <a:t>Гуманизация</a:t>
            </a:r>
            <a:r>
              <a:rPr lang="ru-RU" b="1" dirty="0" smtClean="0"/>
              <a:t> образования это:</a:t>
            </a:r>
          </a:p>
          <a:p>
            <a:pPr>
              <a:buNone/>
            </a:pPr>
            <a:r>
              <a:rPr lang="ru-RU" dirty="0" smtClean="0"/>
              <a:t>1) уменьшение учебной нагрузки</a:t>
            </a:r>
          </a:p>
          <a:p>
            <a:pPr>
              <a:buNone/>
            </a:pPr>
            <a:r>
              <a:rPr lang="ru-RU" dirty="0" smtClean="0"/>
              <a:t>2) возможность получить образование в другой стране</a:t>
            </a:r>
          </a:p>
          <a:p>
            <a:pPr>
              <a:buNone/>
            </a:pPr>
            <a:r>
              <a:rPr lang="ru-RU" dirty="0" smtClean="0"/>
              <a:t>3) внимание к индивидуальным особенностям личности;</a:t>
            </a:r>
          </a:p>
          <a:p>
            <a:pPr>
              <a:buNone/>
            </a:pPr>
            <a:r>
              <a:rPr lang="ru-RU" dirty="0" smtClean="0"/>
              <a:t>4) свободное посещение занятий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Проверка усвоенного</a:t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Какой признак характеризует среднее образование в РФ:</a:t>
            </a:r>
          </a:p>
          <a:p>
            <a:pPr>
              <a:buNone/>
            </a:pPr>
            <a:r>
              <a:rPr lang="ru-RU" dirty="0" smtClean="0"/>
              <a:t>1)государство гарантирует всем гражданам обучение на русском языке</a:t>
            </a:r>
          </a:p>
          <a:p>
            <a:pPr>
              <a:buNone/>
            </a:pPr>
            <a:r>
              <a:rPr lang="ru-RU" dirty="0" smtClean="0"/>
              <a:t>2)преподавание на иностранных языках является обязательным</a:t>
            </a:r>
          </a:p>
          <a:p>
            <a:pPr>
              <a:buNone/>
            </a:pPr>
            <a:r>
              <a:rPr lang="ru-RU" dirty="0" smtClean="0"/>
              <a:t>3)среднее образование в РФ является обязательным</a:t>
            </a:r>
          </a:p>
          <a:p>
            <a:pPr>
              <a:buNone/>
            </a:pPr>
            <a:r>
              <a:rPr lang="ru-RU" dirty="0" smtClean="0"/>
              <a:t>4)учащийся не может быть исключен из образовательного учреждения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Проверка усвоенного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/>
              <a:t>Гуманитаризация</a:t>
            </a:r>
            <a:r>
              <a:rPr lang="ru-RU" b="1" dirty="0" smtClean="0"/>
              <a:t> образования предполагает</a:t>
            </a:r>
          </a:p>
          <a:p>
            <a:pPr>
              <a:buNone/>
            </a:pPr>
            <a:r>
              <a:rPr lang="ru-RU" dirty="0" smtClean="0"/>
              <a:t>1)разнообразие образовательных услуг</a:t>
            </a:r>
          </a:p>
          <a:p>
            <a:pPr>
              <a:buNone/>
            </a:pPr>
            <a:r>
              <a:rPr lang="ru-RU" dirty="0" smtClean="0"/>
              <a:t>2)компьютеризацию учебных заведений</a:t>
            </a:r>
          </a:p>
          <a:p>
            <a:pPr>
              <a:buNone/>
            </a:pPr>
            <a:r>
              <a:rPr lang="ru-RU" dirty="0" smtClean="0"/>
              <a:t>3)унификацию требований к учебному оборудованию</a:t>
            </a:r>
          </a:p>
          <a:p>
            <a:pPr>
              <a:buNone/>
            </a:pPr>
            <a:r>
              <a:rPr lang="ru-RU" dirty="0" smtClean="0"/>
              <a:t>4)особое внимание к общественным дисциплинам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Проверка усвоенного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Верны ли следующие суждения об образовании</a:t>
            </a:r>
          </a:p>
          <a:p>
            <a:pPr>
              <a:buNone/>
            </a:pPr>
            <a:r>
              <a:rPr lang="ru-RU" dirty="0" smtClean="0"/>
              <a:t>А. Образование – процесс созидания человека и гражданина</a:t>
            </a:r>
          </a:p>
          <a:p>
            <a:pPr>
              <a:buNone/>
            </a:pPr>
            <a:r>
              <a:rPr lang="ru-RU" dirty="0" smtClean="0"/>
              <a:t>Б. Образование – процесс приобретения знаний о мире, приобщение к ценностям мировой цивилизации</a:t>
            </a:r>
          </a:p>
          <a:p>
            <a:pPr>
              <a:buNone/>
            </a:pPr>
            <a:r>
              <a:rPr lang="ru-RU" dirty="0" smtClean="0"/>
              <a:t>1) верно только А				</a:t>
            </a:r>
          </a:p>
          <a:p>
            <a:pPr>
              <a:buNone/>
            </a:pPr>
            <a:r>
              <a:rPr lang="ru-RU" dirty="0" smtClean="0"/>
              <a:t>2) верно только Б	</a:t>
            </a:r>
          </a:p>
          <a:p>
            <a:pPr>
              <a:buNone/>
            </a:pPr>
            <a:r>
              <a:rPr lang="ru-RU" dirty="0" smtClean="0"/>
              <a:t>3) верны оба суждения</a:t>
            </a:r>
          </a:p>
          <a:p>
            <a:pPr>
              <a:buNone/>
            </a:pPr>
            <a:r>
              <a:rPr lang="ru-RU" dirty="0" smtClean="0"/>
              <a:t>4) оба суждения неверны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Проверка усвоенного</a:t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Верны ли следующие суждения об образовании?</a:t>
            </a:r>
          </a:p>
          <a:p>
            <a:pPr>
              <a:buNone/>
            </a:pPr>
            <a:r>
              <a:rPr lang="ru-RU" dirty="0" smtClean="0"/>
              <a:t>А. </a:t>
            </a:r>
            <a:r>
              <a:rPr lang="ru-RU" dirty="0" err="1" smtClean="0"/>
              <a:t>Гуманизация</a:t>
            </a:r>
            <a:r>
              <a:rPr lang="ru-RU" dirty="0" smtClean="0"/>
              <a:t> образования предполагает усиленное внимание к личности учащегося, его интересам, запросам.</a:t>
            </a:r>
          </a:p>
          <a:p>
            <a:pPr>
              <a:buNone/>
            </a:pPr>
            <a:r>
              <a:rPr lang="ru-RU" dirty="0" smtClean="0"/>
              <a:t>Б. </a:t>
            </a:r>
            <a:r>
              <a:rPr lang="ru-RU" dirty="0" err="1" smtClean="0"/>
              <a:t>Гуманизация</a:t>
            </a:r>
            <a:r>
              <a:rPr lang="ru-RU" dirty="0" smtClean="0"/>
              <a:t> образования предполагает усиленное внимание к нравственному воспитанию человека.</a:t>
            </a:r>
          </a:p>
          <a:p>
            <a:pPr>
              <a:buNone/>
            </a:pPr>
            <a:r>
              <a:rPr lang="ru-RU" sz="2800" dirty="0" smtClean="0"/>
              <a:t>1) верно только А           2) верно только Б</a:t>
            </a:r>
          </a:p>
          <a:p>
            <a:pPr>
              <a:buNone/>
            </a:pPr>
            <a:r>
              <a:rPr lang="ru-RU" sz="2800" dirty="0" smtClean="0"/>
              <a:t>3) верны оба суждения  4) оба суждения   неверны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Цели  и задачи урока</a:t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Цель: </a:t>
            </a:r>
            <a:r>
              <a:rPr lang="ru-RU" dirty="0" smtClean="0"/>
              <a:t>сформировать у обучающихся представление о необходимости существования школы и права на образование.</a:t>
            </a:r>
          </a:p>
          <a:p>
            <a:r>
              <a:rPr lang="ru-RU" b="1" dirty="0" smtClean="0"/>
              <a:t>Задачи:</a:t>
            </a:r>
            <a:endParaRPr lang="ru-RU" dirty="0" smtClean="0"/>
          </a:p>
          <a:p>
            <a:r>
              <a:rPr lang="ru-RU" i="1" dirty="0" smtClean="0"/>
              <a:t> </a:t>
            </a:r>
            <a:r>
              <a:rPr lang="ru-RU" dirty="0" smtClean="0"/>
              <a:t>познакомить обучающихся с правовой базой образования в РФ, раскрыть роль образования в современном обществе</a:t>
            </a:r>
          </a:p>
          <a:p>
            <a:r>
              <a:rPr lang="ru-RU" i="1" dirty="0" smtClean="0"/>
              <a:t> </a:t>
            </a:r>
            <a:r>
              <a:rPr lang="ru-RU" dirty="0" smtClean="0"/>
              <a:t>формировать правовую культуру; </a:t>
            </a:r>
          </a:p>
          <a:p>
            <a:r>
              <a:rPr lang="ru-RU" i="1" dirty="0" smtClean="0"/>
              <a:t> </a:t>
            </a:r>
            <a:r>
              <a:rPr lang="ru-RU" dirty="0" smtClean="0"/>
              <a:t>побудить обучающихся к размышлениям о личных перспективах повышения образовательного уровня.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b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250000"/>
              </a:lnSpc>
              <a:buNone/>
            </a:pPr>
            <a:r>
              <a:rPr lang="ru-RU" dirty="0" smtClean="0"/>
              <a:t>Параграф 47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такое образование? </a:t>
            </a: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Записать свое определение понятию «образования»</a:t>
            </a:r>
          </a:p>
          <a:p>
            <a:r>
              <a:rPr lang="ru-RU" sz="4000" dirty="0" smtClean="0"/>
              <a:t>Найти в параграфе и выписать в тетрадь определение «образование»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Образование </a:t>
            </a:r>
            <a:b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        Сверить с записью в тетради.</a:t>
            </a:r>
          </a:p>
          <a:p>
            <a:pPr>
              <a:buNone/>
            </a:pPr>
            <a:endParaRPr lang="ru-RU" i="1" dirty="0" smtClean="0"/>
          </a:p>
          <a:p>
            <a:r>
              <a:rPr lang="ru-RU" sz="4000" b="1" dirty="0" smtClean="0"/>
              <a:t>Образование  - </a:t>
            </a:r>
            <a:r>
              <a:rPr lang="ru-RU" sz="4000" dirty="0" smtClean="0"/>
              <a:t>это процесс приобретения знаний о мире, приобщение к культуре и ценностям мировой цивилизации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Актуальность темы</a:t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ru-RU" sz="3600" dirty="0" smtClean="0"/>
              <a:t>Является ли актуальной заявленная сегодня тема урока?</a:t>
            </a:r>
          </a:p>
          <a:p>
            <a:r>
              <a:rPr lang="ru-RU" sz="3600" dirty="0" smtClean="0"/>
              <a:t>Актуален ли этот вопрос для выпускников средней школы?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Документы, регулирующие  деятельность </a:t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государства в сфере образования:</a:t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Конвенция о правах ребенка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Конституция РФ,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ФЗ «Об образовании».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Конституция РФ  статья 43</a:t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ru-RU" dirty="0"/>
              <a:t>1. Каждый имеет право на образование.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dirty="0"/>
              <a:t>2. Гарантируются общедоступность и бесплатность дошкольного, основного общего и среднего профессионального образования…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dirty="0"/>
              <a:t>3. Каждый вправе на конкурсной основе бесплатно получить высшее образование…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dirty="0"/>
              <a:t>4. Основное общее образование обязательно.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dirty="0"/>
              <a:t>5. Российская Федерация устанавливает федеральные государственные образовательные стандарты, поддерживает различные формы образования и самообразования.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Тенденции развития образования </a:t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современном мире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ПРИОРИТЕТНОСТЬ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ГУМАНИЗАЦИЯ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ГУМАНИТИЗАЦИЯ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АЛЬТЕРНАТИВНОСТЬ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КОМПЬЮТЕРИЗАЦИЯ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ДЕМОКРАТИЗАЦИЯ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Новые понятия</a:t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4929222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Гуманизация</a:t>
            </a:r>
            <a:endParaRPr lang="ru-RU" sz="3600" b="1" dirty="0" smtClean="0"/>
          </a:p>
          <a:p>
            <a:pPr>
              <a:buNone/>
            </a:pPr>
            <a:r>
              <a:rPr lang="ru-RU" sz="3600" dirty="0" smtClean="0"/>
              <a:t>   - поворот образования к потребностям, интересам и склонностям личности.</a:t>
            </a:r>
          </a:p>
          <a:p>
            <a:endParaRPr lang="ru-RU" sz="3600" dirty="0" smtClean="0"/>
          </a:p>
          <a:p>
            <a:r>
              <a:rPr lang="ru-RU" sz="3600" b="1" dirty="0" err="1" smtClean="0"/>
              <a:t>Гуманитаризация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    </a:t>
            </a:r>
            <a:r>
              <a:rPr lang="ru-RU" sz="3600" dirty="0" smtClean="0"/>
              <a:t> - усиленное внимание общества к изучению общественных наук.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524</Words>
  <Application>Microsoft Office PowerPoint</Application>
  <PresentationFormat>Экран (4:3)</PresentationFormat>
  <Paragraphs>106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8-9 класс </vt:lpstr>
      <vt:lpstr>Цели  и задачи урока </vt:lpstr>
      <vt:lpstr>Что такое образование?  </vt:lpstr>
      <vt:lpstr>Образование  </vt:lpstr>
      <vt:lpstr>Актуальность темы </vt:lpstr>
      <vt:lpstr>Документы, регулирующие  деятельность  государства в сфере образования: </vt:lpstr>
      <vt:lpstr>Конституция РФ  статья 43 </vt:lpstr>
      <vt:lpstr>Тенденции развития образования  в современном мире </vt:lpstr>
      <vt:lpstr>Новые понятия </vt:lpstr>
      <vt:lpstr>Пути достижения образования </vt:lpstr>
      <vt:lpstr>Ступени современного российского  образования</vt:lpstr>
      <vt:lpstr>Проблемная задача </vt:lpstr>
      <vt:lpstr>Главная роль  в реализации прав  на образование принадлежит человеку </vt:lpstr>
      <vt:lpstr>Закончить предложения… </vt:lpstr>
      <vt:lpstr>Проверка усвоенного </vt:lpstr>
      <vt:lpstr>Проверка усвоенного </vt:lpstr>
      <vt:lpstr>Проверка усвоенного </vt:lpstr>
      <vt:lpstr>Проверка усвоенного </vt:lpstr>
      <vt:lpstr>Проверка усвоенного </vt:lpstr>
      <vt:lpstr>Домашнее задание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класс</dc:title>
  <dc:creator>общество</dc:creator>
  <cp:lastModifiedBy>admin</cp:lastModifiedBy>
  <cp:revision>46</cp:revision>
  <dcterms:created xsi:type="dcterms:W3CDTF">2016-02-19T07:56:11Z</dcterms:created>
  <dcterms:modified xsi:type="dcterms:W3CDTF">2016-03-16T08:50:21Z</dcterms:modified>
</cp:coreProperties>
</file>