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7" r:id="rId2"/>
  </p:sldMasterIdLst>
  <p:notesMasterIdLst>
    <p:notesMasterId r:id="rId61"/>
  </p:notesMasterIdLst>
  <p:sldIdLst>
    <p:sldId id="256" r:id="rId3"/>
    <p:sldId id="272" r:id="rId4"/>
    <p:sldId id="273" r:id="rId5"/>
    <p:sldId id="274" r:id="rId6"/>
    <p:sldId id="275" r:id="rId7"/>
    <p:sldId id="277" r:id="rId8"/>
    <p:sldId id="278" r:id="rId9"/>
    <p:sldId id="279" r:id="rId10"/>
    <p:sldId id="280" r:id="rId11"/>
    <p:sldId id="257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58" r:id="rId20"/>
    <p:sldId id="288" r:id="rId21"/>
    <p:sldId id="289" r:id="rId22"/>
    <p:sldId id="292" r:id="rId23"/>
    <p:sldId id="259" r:id="rId24"/>
    <p:sldId id="290" r:id="rId25"/>
    <p:sldId id="291" r:id="rId26"/>
    <p:sldId id="293" r:id="rId27"/>
    <p:sldId id="294" r:id="rId28"/>
    <p:sldId id="260" r:id="rId29"/>
    <p:sldId id="295" r:id="rId30"/>
    <p:sldId id="261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270" r:id="rId43"/>
    <p:sldId id="271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263" r:id="rId52"/>
    <p:sldId id="264" r:id="rId53"/>
    <p:sldId id="268" r:id="rId54"/>
    <p:sldId id="314" r:id="rId55"/>
    <p:sldId id="315" r:id="rId56"/>
    <p:sldId id="269" r:id="rId57"/>
    <p:sldId id="316" r:id="rId58"/>
    <p:sldId id="317" r:id="rId59"/>
    <p:sldId id="262" r:id="rId60"/>
  </p:sldIdLst>
  <p:sldSz cx="9144000" cy="6858000" type="screen4x3"/>
  <p:notesSz cx="6759575" cy="98679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2" autoAdjust="0"/>
  </p:normalViewPr>
  <p:slideViewPr>
    <p:cSldViewPr>
      <p:cViewPr>
        <p:scale>
          <a:sx n="116" d="100"/>
          <a:sy n="116" d="100"/>
        </p:scale>
        <p:origin x="-150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BE43B61-1E59-4CA5-AADC-FC64807CC0F1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553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28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7888"/>
            <a:ext cx="5407025" cy="444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43729E9-43A7-4087-989B-9A99583BD3E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952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56324" name="Номер слайда 3"/>
          <p:cNvSpPr txBox="1">
            <a:spLocks noGrp="1"/>
          </p:cNvSpPr>
          <p:nvPr/>
        </p:nvSpPr>
        <p:spPr bwMode="auto">
          <a:xfrm>
            <a:off x="3829050" y="9372600"/>
            <a:ext cx="29289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684FA23A-6469-497A-A6C9-CBCF10B145FF}" type="slidenum">
              <a:rPr lang="ru-RU" sz="1200">
                <a:latin typeface="Verdana" pitchFamily="34" charset="0"/>
              </a:rPr>
              <a:pPr algn="r" eaLnBrk="1" hangingPunct="1"/>
              <a:t>30</a:t>
            </a:fld>
            <a:endParaRPr lang="ru-RU" sz="1200">
              <a:latin typeface="Verdan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102403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04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2405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02408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AF0DCD7F-A15D-484D-9526-22D4D88AE033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102409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A1AFA6B-999C-4A10-AE69-C1B0DA61E1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E4EB58-1D77-4547-9D40-C3AD7EA70E30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430B3-00B0-4933-B831-16E40DD89F3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94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7BFF6A-77B6-48BA-BAC7-7ED5DAB39864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4D351-0321-4C0F-9990-52D15781BD4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55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24E6403-31D3-42F5-A380-C3557A2B1BA5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2FB8372-05C7-43D0-BC55-B107B300CA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73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08C130-0C43-42A8-8BFF-3FF2B30DA4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13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1BE9CB-F498-4F5D-9AC1-36A9BF3BB0BE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A3225-4987-4488-9644-F8A94816D59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01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26ACFE-791B-42C1-BCA4-BC84738E7F99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6BFDB-AC12-40AF-8D14-6DDC6F58C08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51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7C7B3D-EE86-4428-B935-8CA8E0B4AE7E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D9514-5833-4353-BD0D-43A0A7AD4A1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49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976CC7-F08D-4B53-A30F-FA008A8FE650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A05FC-5A71-4164-87C9-4F4E92FF65F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97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992B20-1A04-4C75-8DA2-35EF54F74E47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293AF-1AF8-4342-B824-493231404C0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413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67190-8617-42F5-B4CD-B1AAB7C5F2D5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07295-FFDF-4B6A-B685-8A1C1BBD03D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83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DE261-BB98-4848-86CD-AE551AB2C41D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023BC-33C1-4839-9C86-130588EC7DA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770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5F9F47-A708-4173-A513-A0DAFA7359CA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2F2B3-D9BD-4FBD-B64A-7D420EF7675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47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78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137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138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138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D2E590A9-1FA6-4D74-9372-E2F684B1916C}" type="datetimeFigureOut">
              <a:rPr lang="ru-RU"/>
              <a:pPr/>
              <a:t>26.12.2015</a:t>
            </a:fld>
            <a:endParaRPr lang="ru-RU"/>
          </a:p>
        </p:txBody>
      </p:sp>
      <p:sp>
        <p:nvSpPr>
          <p:cNvPr id="10138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138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8AA9C5F0-06F2-494D-A5E6-B58CD3DCC88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05EA0FE3-801A-4E26-A97E-4B40FC0DA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  <a:cs typeface="+mn-cs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cs typeface="+mn-cs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Arial" charset="0"/>
                <a:cs typeface="Arial" charset="0"/>
              </a:rPr>
              <a:t>Управление дошкольным образовательным учреждением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  <a:cs typeface="Arial" charset="0"/>
              </a:rPr>
              <a:t>Старший преподаватель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  <a:cs typeface="Arial" charset="0"/>
              </a:rPr>
              <a:t>ГОУ ВПО СФ МГПУ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  <a:cs typeface="Arial" charset="0"/>
              </a:rPr>
              <a:t>кафедры педагогики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  <a:cs typeface="Arial" charset="0"/>
              </a:rPr>
              <a:t>Чеховских Ольга Геннадьевна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Система управления</a:t>
            </a:r>
          </a:p>
        </p:txBody>
      </p:sp>
      <p:pic>
        <p:nvPicPr>
          <p:cNvPr id="12291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7888" y="2114550"/>
            <a:ext cx="6143625" cy="3405188"/>
          </a:xfr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Цели и задачи управления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500"/>
              <a:t>Цель управления- это совокупность качественных, содержательных характеристик будущего состояния ДОУ на основе чего формируются различные способы её достижения (методы управления), происходят изменения в организационной структуре, осуществляется подбор кадров и т.д. (начинается с установления миссии ДОУ)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Цели и задачи управления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/>
              <a:t>Основные черты и свойства целей:</a:t>
            </a:r>
          </a:p>
          <a:p>
            <a:pPr>
              <a:lnSpc>
                <a:spcPct val="80000"/>
              </a:lnSpc>
            </a:pPr>
            <a:r>
              <a:rPr lang="ru-RU" sz="2100"/>
              <a:t>четкая ориентация на определённый интервал времени;</a:t>
            </a:r>
          </a:p>
          <a:p>
            <a:pPr>
              <a:lnSpc>
                <a:spcPct val="80000"/>
              </a:lnSpc>
            </a:pPr>
            <a:r>
              <a:rPr lang="ru-RU" sz="2100"/>
              <a:t>конкретность и измеримость;</a:t>
            </a:r>
          </a:p>
          <a:p>
            <a:pPr>
              <a:lnSpc>
                <a:spcPct val="80000"/>
              </a:lnSpc>
            </a:pPr>
            <a:r>
              <a:rPr lang="ru-RU" sz="2100"/>
              <a:t>непротиворечивость и согласованность с другими целями и ресурсами, иерархия целей;</a:t>
            </a:r>
          </a:p>
          <a:p>
            <a:pPr>
              <a:lnSpc>
                <a:spcPct val="80000"/>
              </a:lnSpc>
            </a:pPr>
            <a:r>
              <a:rPr lang="ru-RU" sz="2100"/>
              <a:t>сосредоточенность на желаемом результате;</a:t>
            </a:r>
          </a:p>
          <a:p>
            <a:pPr>
              <a:lnSpc>
                <a:spcPct val="80000"/>
              </a:lnSpc>
            </a:pPr>
            <a:r>
              <a:rPr lang="ru-RU" sz="2100"/>
              <a:t>направленность на постоянное развитие управляемой системы, на превышение нормативных требований стандартов;</a:t>
            </a:r>
          </a:p>
          <a:p>
            <a:pPr>
              <a:lnSpc>
                <a:spcPct val="80000"/>
              </a:lnSpc>
            </a:pPr>
            <a:r>
              <a:rPr lang="ru-RU" sz="2100"/>
              <a:t>реалистичность, приемлемость и гибкость.</a:t>
            </a:r>
          </a:p>
          <a:p>
            <a:pPr>
              <a:lnSpc>
                <a:spcPct val="80000"/>
              </a:lnSpc>
            </a:pPr>
            <a:endParaRPr lang="ru-RU" sz="2100"/>
          </a:p>
          <a:p>
            <a:pPr>
              <a:lnSpc>
                <a:spcPct val="80000"/>
              </a:lnSpc>
            </a:pPr>
            <a:endParaRPr lang="ru-RU" sz="2100"/>
          </a:p>
          <a:p>
            <a:pPr>
              <a:lnSpc>
                <a:spcPct val="80000"/>
              </a:lnSpc>
            </a:pPr>
            <a:endParaRPr lang="ru-RU" sz="21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/>
              <a:t>Цели и задачи управления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100"/>
              <a:t>Задачи управления- это совокупность вопросов, подлежащих решению, а так же условий, необходимых для их решения. Они выполняют роль средств, обеспечивающих достижение основных целей системы.</a:t>
            </a:r>
          </a:p>
          <a:p>
            <a:pPr>
              <a:lnSpc>
                <a:spcPct val="90000"/>
              </a:lnSpc>
            </a:pPr>
            <a:r>
              <a:rPr lang="ru-RU" sz="2100"/>
              <a:t>Цели и задачи находятся во взаимодействии, так как достижение поставленной цели требует предварительного решения комплекса определённых задач.</a:t>
            </a:r>
          </a:p>
          <a:p>
            <a:pPr>
              <a:lnSpc>
                <a:spcPct val="90000"/>
              </a:lnSpc>
            </a:pPr>
            <a:r>
              <a:rPr lang="ru-RU" sz="2100"/>
              <a:t>-цель-задачи-структура-функции-результат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Стратегический план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500"/>
              <a:t>Разработка:</a:t>
            </a:r>
          </a:p>
          <a:p>
            <a:pPr>
              <a:lnSpc>
                <a:spcPct val="80000"/>
              </a:lnSpc>
            </a:pPr>
            <a:r>
              <a:rPr lang="ru-RU" sz="2500"/>
              <a:t>анализ состояния дел в ДОУ и в её внешней и внутренней среде;</a:t>
            </a:r>
          </a:p>
          <a:p>
            <a:pPr>
              <a:lnSpc>
                <a:spcPct val="80000"/>
              </a:lnSpc>
            </a:pPr>
            <a:r>
              <a:rPr lang="ru-RU" sz="2500"/>
              <a:t>определение «дерева целей»;</a:t>
            </a:r>
          </a:p>
          <a:p>
            <a:pPr>
              <a:lnSpc>
                <a:spcPct val="80000"/>
              </a:lnSpc>
            </a:pPr>
            <a:r>
              <a:rPr lang="ru-RU" sz="2500"/>
              <a:t>выбор стратегии её реализации;</a:t>
            </a:r>
          </a:p>
          <a:p>
            <a:pPr>
              <a:lnSpc>
                <a:spcPct val="80000"/>
              </a:lnSpc>
            </a:pPr>
            <a:r>
              <a:rPr lang="ru-RU" sz="2500"/>
              <a:t>разработка политики (поддержание традиций, формирование благоприятного социально-психологического климата) для осуществления стратегии;</a:t>
            </a:r>
          </a:p>
          <a:p>
            <a:pPr>
              <a:lnSpc>
                <a:spcPct val="80000"/>
              </a:lnSpc>
            </a:pPr>
            <a:r>
              <a:rPr lang="ru-RU" sz="2500"/>
              <a:t>распределение ресурсов.</a:t>
            </a:r>
          </a:p>
          <a:p>
            <a:pPr>
              <a:lnSpc>
                <a:spcPct val="80000"/>
              </a:lnSpc>
            </a:pPr>
            <a:endParaRPr lang="ru-RU" sz="25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Стратегический план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500"/>
              <a:t>Структура стратегического плана:</a:t>
            </a:r>
          </a:p>
          <a:p>
            <a:r>
              <a:rPr lang="ru-RU" sz="2500"/>
              <a:t>Характеристика наиболее важных целей;</a:t>
            </a:r>
          </a:p>
          <a:p>
            <a:r>
              <a:rPr lang="ru-RU" sz="2500"/>
              <a:t>Меры по достижению целей;</a:t>
            </a:r>
          </a:p>
          <a:p>
            <a:r>
              <a:rPr lang="ru-RU" sz="2500"/>
              <a:t>Ресурсное обеспечение;</a:t>
            </a:r>
          </a:p>
          <a:p>
            <a:r>
              <a:rPr lang="ru-RU" sz="2500"/>
              <a:t>Совершенствование организационной структуры- проведение различных мероприятий (по социальному развитию коллектива)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Принципы управления: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49325" y="1981200"/>
            <a:ext cx="7661275" cy="4687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Гуманистичность- ориентация на человека, основанного на сотрудничестве, уважении и доверии к коллективу;</a:t>
            </a:r>
          </a:p>
          <a:p>
            <a:pPr>
              <a:lnSpc>
                <a:spcPct val="80000"/>
              </a:lnSpc>
            </a:pPr>
            <a:r>
              <a:rPr lang="ru-RU" sz="2400"/>
              <a:t>Демократичность- включение в процесс общения педагогов с воспитанниками при максимальном согласовании и сокращение подчинения связей структуры управления;</a:t>
            </a:r>
          </a:p>
          <a:p>
            <a:pPr>
              <a:lnSpc>
                <a:spcPct val="80000"/>
              </a:lnSpc>
            </a:pPr>
            <a:r>
              <a:rPr lang="ru-RU" sz="2400"/>
              <a:t>Аналитичность- исследование проблем двух видов: создание дружественной атмосферы и правильной организации коллективной деятельности;</a:t>
            </a:r>
          </a:p>
          <a:p>
            <a:pPr>
              <a:lnSpc>
                <a:spcPct val="80000"/>
              </a:lnSpc>
            </a:pPr>
            <a:r>
              <a:rPr lang="ru-RU" sz="2400"/>
              <a:t>Целенаправленность- постановка целей на приспособление учреждения к любым происходящим переменам.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Организационная система ДОУ</a:t>
            </a:r>
            <a:r>
              <a:rPr lang="ru-RU" sz="4000"/>
              <a:t>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500"/>
              <a:t>Организационная структура-совокупность людей и условий их деятельности в определённых пропорциях и взаимосвязях (цель, кадры, средства)</a:t>
            </a:r>
          </a:p>
          <a:p>
            <a:r>
              <a:rPr lang="ru-RU" sz="2500"/>
              <a:t>Организационный процесс- действия людей по формированию и обеспечению условий функционирования и развития (обеспечивает уход за детьми и реализацию образовательных программ)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6363" y="688975"/>
            <a:ext cx="7281862" cy="174625"/>
          </a:xfrm>
        </p:spPr>
        <p:txBody>
          <a:bodyPr/>
          <a:lstStyle/>
          <a:p>
            <a:endParaRPr lang="ru-RU" sz="3200"/>
          </a:p>
        </p:txBody>
      </p:sp>
      <p:pic>
        <p:nvPicPr>
          <p:cNvPr id="20483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549275"/>
            <a:ext cx="5903913" cy="6048375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/>
              <a:t>Эффективность деятельности ДОУ: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49325" y="1981200"/>
            <a:ext cx="7661275" cy="4616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Социальная эффективность- престиж, авторитет в социуме; удовлетворённость семей набором и качеством образовательных услуг. Присущи: стабильность коллектива, наличие положительного микроклимата, рост профессионализма педагогов.</a:t>
            </a:r>
          </a:p>
          <a:p>
            <a:pPr>
              <a:lnSpc>
                <a:spcPct val="80000"/>
              </a:lnSpc>
            </a:pPr>
            <a:r>
              <a:rPr lang="ru-RU" sz="2400"/>
              <a:t>Педагогическая эффективность- качество реализации государственного стандарта, результативность инновационной деятельности.</a:t>
            </a:r>
          </a:p>
          <a:p>
            <a:pPr>
              <a:lnSpc>
                <a:spcPct val="80000"/>
              </a:lnSpc>
            </a:pPr>
            <a:r>
              <a:rPr lang="ru-RU" sz="2400"/>
              <a:t>Организационная эффективность- достижение поставленных целей, создание организационной структуры, которая позволяет добиться большей результативности труда за счёт организации и кооперации деятельности сотрудников.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49325" y="620713"/>
            <a:ext cx="7661275" cy="547528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3700" b="1"/>
              <a:t>Управление</a:t>
            </a:r>
            <a:r>
              <a:rPr lang="ru-RU" sz="3700"/>
              <a:t>-</a:t>
            </a:r>
          </a:p>
          <a:p>
            <a:pPr algn="ctr">
              <a:buFont typeface="Wingdings" pitchFamily="2" charset="2"/>
              <a:buNone/>
            </a:pPr>
            <a:r>
              <a:rPr lang="ru-RU" sz="3700"/>
              <a:t>это функция организованных систем, обеспечивающая сохранение их структуры, поддержание режима деятельности, реализация её программы, цели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Управление персоналом: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49325" y="1557338"/>
            <a:ext cx="7661275" cy="5040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Определение потребности в кадрах и планирование штатного расписания;</a:t>
            </a:r>
          </a:p>
          <a:p>
            <a:pPr>
              <a:lnSpc>
                <a:spcPct val="80000"/>
              </a:lnSpc>
            </a:pPr>
            <a:r>
              <a:rPr lang="ru-RU" sz="2400"/>
              <a:t>Отбор и адаптация персонала, планирование профессионального роста;</a:t>
            </a:r>
          </a:p>
          <a:p>
            <a:pPr>
              <a:lnSpc>
                <a:spcPct val="80000"/>
              </a:lnSpc>
            </a:pPr>
            <a:r>
              <a:rPr lang="ru-RU" sz="2400"/>
              <a:t>Обеспечение рациональных условий труда;</a:t>
            </a:r>
          </a:p>
          <a:p>
            <a:pPr>
              <a:lnSpc>
                <a:spcPct val="80000"/>
              </a:lnSpc>
            </a:pPr>
            <a:r>
              <a:rPr lang="ru-RU" sz="2400"/>
              <a:t>Организация образовательного процесса, ухода, оздоровления детей, обеспечение жизнедеятельности детей в группах ДОУ; мотивация эффективности деятельности ДОУ;</a:t>
            </a:r>
          </a:p>
          <a:p>
            <a:pPr>
              <a:lnSpc>
                <a:spcPct val="80000"/>
              </a:lnSpc>
            </a:pPr>
            <a:r>
              <a:rPr lang="ru-RU" sz="2400"/>
              <a:t>Повышение квалификации, аттестации педагогов, организация инновационной творческой деятельности;</a:t>
            </a:r>
          </a:p>
          <a:p>
            <a:pPr>
              <a:lnSpc>
                <a:spcPct val="80000"/>
              </a:lnSpc>
            </a:pPr>
            <a:r>
              <a:rPr lang="ru-RU" sz="2400"/>
              <a:t>Создание производственного коллектива;</a:t>
            </a:r>
          </a:p>
          <a:p>
            <a:pPr>
              <a:lnSpc>
                <a:spcPct val="80000"/>
              </a:lnSpc>
            </a:pPr>
            <a:r>
              <a:rPr lang="ru-RU" sz="2400"/>
              <a:t>Профилактика и ликвидация конфликтов;</a:t>
            </a:r>
          </a:p>
          <a:p>
            <a:pPr>
              <a:lnSpc>
                <a:spcPct val="80000"/>
              </a:lnSpc>
            </a:pPr>
            <a:r>
              <a:rPr lang="ru-RU" sz="2400"/>
              <a:t>Осуществление социальной защиты работников.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Группы должностей в ДОУ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/>
              <a:t>Административный персонал</a:t>
            </a:r>
          </a:p>
          <a:p>
            <a:r>
              <a:rPr lang="ru-RU"/>
              <a:t>Педагогический персонал</a:t>
            </a:r>
          </a:p>
          <a:p>
            <a:r>
              <a:rPr lang="ru-RU"/>
              <a:t>Учебно-вспомогательный персонал</a:t>
            </a:r>
          </a:p>
          <a:p>
            <a:r>
              <a:rPr lang="ru-RU"/>
              <a:t>Обслуживающий персонал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700"/>
              <a:t>Сопоставьте возможности подбора кадров по следующим параметрам: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557338"/>
            <a:ext cx="7848600" cy="4895850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Адаптация персонала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49325" y="1981200"/>
            <a:ext cx="7661275" cy="4471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/>
              <a:t>Профессиональная адаптация</a:t>
            </a:r>
            <a:r>
              <a:rPr lang="ru-RU" sz="2400"/>
              <a:t> связана с освоением необходимых умений, навыков работы</a:t>
            </a:r>
          </a:p>
          <a:p>
            <a:pPr>
              <a:lnSpc>
                <a:spcPct val="80000"/>
              </a:lnSpc>
            </a:pPr>
            <a:r>
              <a:rPr lang="ru-RU" sz="2400" b="1"/>
              <a:t>Стабильно-психологическая адаптация-</a:t>
            </a:r>
            <a:r>
              <a:rPr lang="ru-RU" sz="2400"/>
              <a:t> адаптация групповым нормам поведения, межличностным контактам</a:t>
            </a:r>
          </a:p>
          <a:p>
            <a:pPr>
              <a:lnSpc>
                <a:spcPct val="80000"/>
              </a:lnSpc>
            </a:pPr>
            <a:r>
              <a:rPr lang="ru-RU" sz="2400" b="1"/>
              <a:t>Социально-организационная адаптация</a:t>
            </a:r>
            <a:r>
              <a:rPr lang="ru-RU" sz="2400"/>
              <a:t> связана с усвоением работником роли организационного статуса и взаимосвязей собственного подразделения (учреждения) и своего рабочего места; знакомство с нормативно-правовыми, социально-экономическими и управленческими аспектами деятельности ДОУ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Условия труда в ДОУ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49325" y="1700213"/>
            <a:ext cx="7661275" cy="48974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Производственно-экологические факторы (состояние рабочих помещений (температура воздуха, влажность, звукоизоляция, освещённость и т.д.), оборудование, эстетика помещений</a:t>
            </a:r>
          </a:p>
          <a:p>
            <a:pPr>
              <a:lnSpc>
                <a:spcPct val="90000"/>
              </a:lnSpc>
            </a:pPr>
            <a:r>
              <a:rPr lang="ru-RU" sz="2400"/>
              <a:t>Организационно-технические факторы (темп труда, занятость в течение рабочего дня)</a:t>
            </a:r>
          </a:p>
          <a:p>
            <a:pPr>
              <a:lnSpc>
                <a:spcPct val="90000"/>
              </a:lnSpc>
            </a:pPr>
            <a:r>
              <a:rPr lang="ru-RU" sz="2400"/>
              <a:t>Социально-экономические факторы (взаимоотношения в коллективе, привлекательность труда, уровень з\п, величина отпуска, отношение к труду и т.д.) Уровни труда: комфортные, соответствующие, неблагоприятные, вредные.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400" b="1"/>
              <a:t>Научная организация труда (НОТ-целесообразная, упорядоченная деятельность человека</a:t>
            </a:r>
            <a:r>
              <a:rPr lang="ru-RU" sz="2400"/>
              <a:t>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Что делать? Почему и зачем? (вопрос о цели деятельности)</a:t>
            </a:r>
          </a:p>
          <a:p>
            <a:pPr>
              <a:lnSpc>
                <a:spcPct val="90000"/>
              </a:lnSpc>
            </a:pPr>
            <a:r>
              <a:rPr lang="ru-RU"/>
              <a:t>Когда делать? (нормирование времени)</a:t>
            </a:r>
          </a:p>
          <a:p>
            <a:pPr>
              <a:lnSpc>
                <a:spcPct val="90000"/>
              </a:lnSpc>
            </a:pPr>
            <a:r>
              <a:rPr lang="ru-RU"/>
              <a:t>Кто делает? (распределение обязанностей)</a:t>
            </a:r>
          </a:p>
          <a:p>
            <a:pPr>
              <a:lnSpc>
                <a:spcPct val="90000"/>
              </a:lnSpc>
            </a:pPr>
            <a:r>
              <a:rPr lang="ru-RU"/>
              <a:t>Как делается? (методы и способы деятельности)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Управление педагогическим персоналом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49325" y="1628775"/>
            <a:ext cx="7661275" cy="4895850"/>
          </a:xfrm>
        </p:spPr>
        <p:txBody>
          <a:bodyPr/>
          <a:lstStyle/>
          <a:p>
            <a:r>
              <a:rPr lang="ru-RU" sz="2500"/>
              <a:t>Социально-экономическая структура (основана на производственных отношениях, должностной иерархии)</a:t>
            </a:r>
          </a:p>
          <a:p>
            <a:r>
              <a:rPr lang="ru-RU" sz="2500"/>
              <a:t>Организационная структура (взаимодействие сотрудников, возникающее в ходе выполнения должностных обязанностей как по вертикали (между руководителем и подчинённым), так и по горизонтали (между сотрудниками)</a:t>
            </a:r>
          </a:p>
          <a:p>
            <a:r>
              <a:rPr lang="ru-RU" sz="2500"/>
              <a:t>Социально-психологическая структура (определяется симпатиями и антипатиями людей)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200"/>
              <a:t>Социально-психологическая структура управления</a:t>
            </a:r>
          </a:p>
        </p:txBody>
      </p:sp>
      <p:pic>
        <p:nvPicPr>
          <p:cNvPr id="29699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484313"/>
            <a:ext cx="7561263" cy="5040312"/>
          </a:xfr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800"/>
              <a:t>Типологии организации управления (по Ю.А.Конаржевскому)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100"/>
              <a:t>Ясное представление целей предстоящей работы</a:t>
            </a:r>
          </a:p>
          <a:p>
            <a:pPr>
              <a:lnSpc>
                <a:spcPct val="80000"/>
              </a:lnSpc>
            </a:pPr>
            <a:r>
              <a:rPr lang="ru-RU" sz="2100"/>
              <a:t>Определение задач каждого сотрудника по реализации цели</a:t>
            </a:r>
          </a:p>
          <a:p>
            <a:pPr>
              <a:lnSpc>
                <a:spcPct val="80000"/>
              </a:lnSpc>
            </a:pPr>
            <a:r>
              <a:rPr lang="ru-RU" sz="2100"/>
              <a:t>Подготовка всего необходимого для предстоящей работы</a:t>
            </a:r>
          </a:p>
          <a:p>
            <a:pPr>
              <a:lnSpc>
                <a:spcPct val="80000"/>
              </a:lnSpc>
            </a:pPr>
            <a:r>
              <a:rPr lang="ru-RU" sz="2100"/>
              <a:t>Установление норм выполнения для достижения результатов</a:t>
            </a:r>
          </a:p>
          <a:p>
            <a:pPr>
              <a:lnSpc>
                <a:spcPct val="80000"/>
              </a:lnSpc>
            </a:pPr>
            <a:r>
              <a:rPr lang="ru-RU" sz="2100"/>
              <a:t>Распределение власти, ответственности, времени выполнения</a:t>
            </a:r>
          </a:p>
          <a:p>
            <a:pPr>
              <a:lnSpc>
                <a:spcPct val="80000"/>
              </a:lnSpc>
            </a:pPr>
            <a:r>
              <a:rPr lang="ru-RU" sz="2100"/>
              <a:t>Инструктирование исполнителей, служащее средством создания системы управления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Процесс управления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484313"/>
            <a:ext cx="7632700" cy="5113337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b="1"/>
              <a:t>Подходы к содержанию управления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557338"/>
            <a:ext cx="8569325" cy="5111750"/>
          </a:xfrm>
        </p:spPr>
        <p:txBody>
          <a:bodyPr/>
          <a:lstStyle/>
          <a:p>
            <a:r>
              <a:rPr lang="ru-RU" sz="2500"/>
              <a:t>Процессный (управление как непрерывная серия взаимосвязанных функций)</a:t>
            </a:r>
          </a:p>
          <a:p>
            <a:r>
              <a:rPr lang="ru-RU" sz="2500"/>
              <a:t>Системный (совокупность взаимосвязанных элементов: люди, структура, задачи, технологии)</a:t>
            </a:r>
          </a:p>
          <a:p>
            <a:r>
              <a:rPr lang="ru-RU" sz="2500"/>
              <a:t>Ситуационный (пригодность различных методов управления определяется ситуацией, поскольку существует обилие факторов как в самом учреждении, так и в окружающей среде)</a:t>
            </a:r>
          </a:p>
          <a:p>
            <a:r>
              <a:rPr lang="ru-RU" sz="2500"/>
              <a:t>Деятельностный (управление-вид профессиональной деятельности, имеющий особую цель, средства, процесс и результаты)</a:t>
            </a:r>
          </a:p>
          <a:p>
            <a:pPr>
              <a:buFont typeface="Wingdings" pitchFamily="2" charset="2"/>
              <a:buNone/>
            </a:pPr>
            <a:endParaRPr lang="ru-RU" sz="25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000"/>
              <a:t>Определение качества и результативности дошкольного образования</a:t>
            </a:r>
          </a:p>
        </p:txBody>
      </p:sp>
      <p:sp>
        <p:nvSpPr>
          <p:cNvPr id="54275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69900" indent="-469900">
              <a:buFont typeface="Wingdings" pitchFamily="2" charset="2"/>
              <a:buNone/>
            </a:pPr>
            <a:r>
              <a:rPr lang="ru-RU" sz="2700" b="1"/>
              <a:t>  Качество образования</a:t>
            </a:r>
            <a:r>
              <a:rPr lang="ru-RU" sz="2700"/>
              <a:t> в ДОУ- степень соответствия совокупности свойств и результатов образования детей дошкольного возраста прогнозируемым целям ДОУ на основе требований и стандартов, потребностей и ожиданий субъектов образовательного процесса (детей, педагогов, родителей).</a:t>
            </a:r>
          </a:p>
          <a:p>
            <a:pPr marL="469900" indent="-469900"/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33375"/>
            <a:ext cx="8001000" cy="1216025"/>
          </a:xfrm>
        </p:spPr>
        <p:txBody>
          <a:bodyPr/>
          <a:lstStyle/>
          <a:p>
            <a:r>
              <a:rPr lang="ru-RU" sz="3000"/>
              <a:t>Стандарт дошкольного образования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ru-RU"/>
              <a:t>Образовательный стандарт определяет: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/>
              <a:t>Обязательный минимум содержания основных образовательных программ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/>
              <a:t>Максимальный объём учебной нагрузки обучающихся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/>
              <a:t>Требования к уровню подготовки выпускников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33375"/>
            <a:ext cx="7900988" cy="838200"/>
          </a:xfrm>
        </p:spPr>
        <p:txBody>
          <a:bodyPr/>
          <a:lstStyle/>
          <a:p>
            <a:pPr algn="ctr"/>
            <a:r>
              <a:rPr lang="ru-RU" sz="3400"/>
              <a:t>Стандарт дошкольного образования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9900" indent="-469900" algn="ctr">
              <a:buFont typeface="Wingdings" pitchFamily="2" charset="2"/>
              <a:buNone/>
            </a:pPr>
            <a:r>
              <a:rPr lang="ru-RU"/>
              <a:t>Образовательный стандарт</a:t>
            </a:r>
          </a:p>
          <a:p>
            <a:pPr marL="469900" indent="-469900" algn="ctr">
              <a:buFont typeface="Wingdings" pitchFamily="2" charset="2"/>
              <a:buNone/>
            </a:pPr>
            <a:endParaRPr lang="ru-RU"/>
          </a:p>
          <a:p>
            <a:pPr marL="469900" indent="-469900" algn="ctr">
              <a:buFont typeface="Wingdings" pitchFamily="2" charset="2"/>
              <a:buNone/>
            </a:pPr>
            <a:endParaRPr lang="ru-RU"/>
          </a:p>
          <a:p>
            <a:pPr marL="469900" indent="-469900" algn="ctr">
              <a:buFont typeface="Wingdings" pitchFamily="2" charset="2"/>
              <a:buNone/>
            </a:pPr>
            <a:endParaRPr lang="ru-RU"/>
          </a:p>
          <a:p>
            <a:pPr marL="469900" indent="-469900">
              <a:buFont typeface="Wingdings" pitchFamily="2" charset="2"/>
              <a:buNone/>
            </a:pPr>
            <a:r>
              <a:rPr lang="ru-RU"/>
              <a:t>Федеральный            Региональный</a:t>
            </a:r>
          </a:p>
          <a:p>
            <a:pPr marL="469900" indent="-469900">
              <a:buFont typeface="Wingdings" pitchFamily="2" charset="2"/>
              <a:buNone/>
            </a:pPr>
            <a:r>
              <a:rPr lang="ru-RU"/>
              <a:t>                  компоненты </a:t>
            </a:r>
          </a:p>
        </p:txBody>
      </p:sp>
      <p:sp>
        <p:nvSpPr>
          <p:cNvPr id="58372" name="Line 6"/>
          <p:cNvSpPr>
            <a:spLocks noChangeShapeType="1"/>
          </p:cNvSpPr>
          <p:nvPr/>
        </p:nvSpPr>
        <p:spPr bwMode="auto">
          <a:xfrm flipH="1">
            <a:off x="2555875" y="2708275"/>
            <a:ext cx="1439863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373" name="Line 7"/>
          <p:cNvSpPr>
            <a:spLocks noChangeShapeType="1"/>
          </p:cNvSpPr>
          <p:nvPr/>
        </p:nvSpPr>
        <p:spPr bwMode="auto">
          <a:xfrm>
            <a:off x="5292725" y="2708275"/>
            <a:ext cx="14398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333375"/>
            <a:ext cx="8715375" cy="1166813"/>
          </a:xfrm>
        </p:spPr>
        <p:txBody>
          <a:bodyPr/>
          <a:lstStyle/>
          <a:p>
            <a:pPr algn="ctr"/>
            <a:r>
              <a:rPr lang="ru-RU" sz="2000" b="1"/>
              <a:t>«Временные (примерные) требования к содержанию и методам воспитания и обучения, </a:t>
            </a:r>
            <a:br>
              <a:rPr lang="ru-RU" sz="2000" b="1"/>
            </a:br>
            <a:r>
              <a:rPr lang="ru-RU" sz="2000" b="1"/>
              <a:t>реализуемым в ДОУ» </a:t>
            </a:r>
            <a:br>
              <a:rPr lang="ru-RU" sz="2000" b="1"/>
            </a:br>
            <a:r>
              <a:rPr lang="ru-RU" sz="2000" b="1"/>
              <a:t>как стандарт дошкольного образования.</a:t>
            </a:r>
            <a:r>
              <a:rPr lang="ru-RU" sz="1800"/>
              <a:t>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9900" indent="-469900">
              <a:buFont typeface="Wingdings" pitchFamily="2" charset="2"/>
              <a:buNone/>
            </a:pPr>
            <a:r>
              <a:rPr lang="ru-RU" sz="2300" b="1"/>
              <a:t>Содержание дифференцируется по направлениям:</a:t>
            </a:r>
          </a:p>
          <a:p>
            <a:pPr marL="469900" indent="-469900">
              <a:buFont typeface="Wingdings" pitchFamily="2" charset="2"/>
              <a:buNone/>
            </a:pPr>
            <a:r>
              <a:rPr lang="ru-RU" sz="2300"/>
              <a:t>-физическое,</a:t>
            </a:r>
          </a:p>
          <a:p>
            <a:pPr marL="469900" indent="-469900">
              <a:buFont typeface="Wingdings" pitchFamily="2" charset="2"/>
              <a:buNone/>
            </a:pPr>
            <a:r>
              <a:rPr lang="ru-RU" sz="2300"/>
              <a:t>-познавательно-речевое,</a:t>
            </a:r>
          </a:p>
          <a:p>
            <a:pPr marL="469900" indent="-469900">
              <a:buFont typeface="Wingdings" pitchFamily="2" charset="2"/>
              <a:buNone/>
            </a:pPr>
            <a:r>
              <a:rPr lang="ru-RU" sz="2300"/>
              <a:t>-социально-личностное,</a:t>
            </a:r>
          </a:p>
          <a:p>
            <a:pPr marL="469900" indent="-469900">
              <a:buFont typeface="Wingdings" pitchFamily="2" charset="2"/>
              <a:buNone/>
            </a:pPr>
            <a:r>
              <a:rPr lang="ru-RU" sz="2300"/>
              <a:t>-художественно-эстетическое</a:t>
            </a:r>
          </a:p>
          <a:p>
            <a:pPr marL="469900" indent="-469900">
              <a:buFont typeface="Wingdings" pitchFamily="2" charset="2"/>
              <a:buNone/>
            </a:pPr>
            <a:r>
              <a:rPr lang="ru-RU" sz="2300" b="1"/>
              <a:t>Требования к содержанию и методам воспитания и обучения дошкольников:</a:t>
            </a:r>
          </a:p>
          <a:p>
            <a:pPr marL="469900" indent="-469900"/>
            <a:r>
              <a:rPr lang="ru-RU" sz="2300"/>
              <a:t>Содержательные</a:t>
            </a:r>
          </a:p>
          <a:p>
            <a:pPr marL="469900" indent="-469900"/>
            <a:r>
              <a:rPr lang="ru-RU" sz="2300"/>
              <a:t>Личностные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Характер современного дошкольного образования:</a:t>
            </a:r>
          </a:p>
        </p:txBody>
      </p:sp>
      <p:sp>
        <p:nvSpPr>
          <p:cNvPr id="60419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69900" indent="-469900"/>
            <a:r>
              <a:rPr lang="ru-RU"/>
              <a:t>Развивающий</a:t>
            </a:r>
          </a:p>
          <a:p>
            <a:pPr marL="469900" indent="-469900"/>
            <a:r>
              <a:rPr lang="ru-RU"/>
              <a:t>Системный</a:t>
            </a:r>
          </a:p>
          <a:p>
            <a:pPr marL="469900" indent="-469900"/>
            <a:r>
              <a:rPr lang="ru-RU"/>
              <a:t>Интегративный</a:t>
            </a:r>
          </a:p>
          <a:p>
            <a:pPr marL="469900" indent="-469900"/>
            <a:r>
              <a:rPr lang="ru-RU"/>
              <a:t>Мультикультурный</a:t>
            </a:r>
          </a:p>
          <a:p>
            <a:pPr marL="469900" indent="-469900"/>
            <a:r>
              <a:rPr lang="ru-RU"/>
              <a:t>Деятельностный</a:t>
            </a:r>
          </a:p>
          <a:p>
            <a:pPr marL="469900" indent="-469900"/>
            <a:r>
              <a:rPr lang="ru-RU"/>
              <a:t>Здоровьесберегающий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78000" y="303213"/>
            <a:ext cx="6905625" cy="1143000"/>
          </a:xfrm>
        </p:spPr>
        <p:txBody>
          <a:bodyPr/>
          <a:lstStyle/>
          <a:p>
            <a:pPr algn="ctr"/>
            <a:r>
              <a:rPr lang="ru-RU"/>
              <a:t>Ключевые факторы качества образования в ДОУ</a:t>
            </a:r>
          </a:p>
        </p:txBody>
      </p:sp>
      <p:graphicFrame>
        <p:nvGraphicFramePr>
          <p:cNvPr id="69666" name="Group 34"/>
          <p:cNvGraphicFramePr>
            <a:graphicFrameLocks noGrp="1"/>
          </p:cNvGraphicFramePr>
          <p:nvPr>
            <p:ph idx="4294967295"/>
          </p:nvPr>
        </p:nvGraphicFramePr>
        <p:xfrm>
          <a:off x="1042988" y="1844675"/>
          <a:ext cx="7696200" cy="3489325"/>
        </p:xfrm>
        <a:graphic>
          <a:graphicData uri="http://schemas.openxmlformats.org/drawingml/2006/table">
            <a:tbl>
              <a:tblPr/>
              <a:tblGrid>
                <a:gridCol w="3848100"/>
                <a:gridCol w="38481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Фактор качества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Определяет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Содержание образования и конкретные программы (компл., парц.)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воспитываем?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Чему учим?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развиваем?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Здоровье воспитанников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Какова цена образования?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8638" y="314325"/>
            <a:ext cx="6845300" cy="1081088"/>
          </a:xfrm>
        </p:spPr>
        <p:txBody>
          <a:bodyPr/>
          <a:lstStyle/>
          <a:p>
            <a:pPr algn="ctr"/>
            <a:r>
              <a:rPr lang="ru-RU"/>
              <a:t>Ключевые факторы качества образования в ДОУ</a:t>
            </a:r>
          </a:p>
        </p:txBody>
      </p:sp>
      <p:graphicFrame>
        <p:nvGraphicFramePr>
          <p:cNvPr id="62487" name="Group 23"/>
          <p:cNvGraphicFramePr>
            <a:graphicFrameLocks noGrp="1"/>
          </p:cNvGraphicFramePr>
          <p:nvPr>
            <p:ph idx="4294967295"/>
          </p:nvPr>
        </p:nvGraphicFramePr>
        <p:xfrm>
          <a:off x="1539875" y="2009775"/>
          <a:ext cx="7102475" cy="3900488"/>
        </p:xfrm>
        <a:graphic>
          <a:graphicData uri="http://schemas.openxmlformats.org/drawingml/2006/table">
            <a:tbl>
              <a:tblPr/>
              <a:tblGrid>
                <a:gridCol w="3551238"/>
                <a:gridCol w="3551237"/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Фактор качества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Определяет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Подготовка детей к  посещению ДОУ.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Соответствие условий ДОУ контингенту воспитанников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Кого мы воспитываем, учим, развиваем?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Положительная мотивация детей, посещающих ДОУ и их родителей.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Хотят ли они посещать ДОУ?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8638" y="314325"/>
            <a:ext cx="6845300" cy="1081088"/>
          </a:xfrm>
        </p:spPr>
        <p:txBody>
          <a:bodyPr/>
          <a:lstStyle/>
          <a:p>
            <a:pPr algn="ctr"/>
            <a:r>
              <a:rPr lang="ru-RU"/>
              <a:t>Ключевые факторы качества образования в ДОУ</a:t>
            </a:r>
          </a:p>
        </p:txBody>
      </p:sp>
      <p:graphicFrame>
        <p:nvGraphicFramePr>
          <p:cNvPr id="72734" name="Group 30"/>
          <p:cNvGraphicFramePr>
            <a:graphicFrameLocks noGrp="1"/>
          </p:cNvGraphicFramePr>
          <p:nvPr>
            <p:ph idx="4294967295"/>
          </p:nvPr>
        </p:nvGraphicFramePr>
        <p:xfrm>
          <a:off x="1182688" y="2017713"/>
          <a:ext cx="7772400" cy="3290887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Фактор качества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Определяет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Методическое и материально-техническое обеспечение образовательного процесса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Как обеспечиваются воспитание, обучение и развитие?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Профессиональный уровень педагогического состава и вспомогательного персонала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Кто воспитывает, учит, развивает?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78000" y="303213"/>
            <a:ext cx="6905625" cy="1143000"/>
          </a:xfrm>
        </p:spPr>
        <p:txBody>
          <a:bodyPr/>
          <a:lstStyle/>
          <a:p>
            <a:pPr algn="ctr"/>
            <a:r>
              <a:rPr lang="ru-RU"/>
              <a:t>Ключевые факторы качества образования в ДОУ</a:t>
            </a:r>
          </a:p>
        </p:txBody>
      </p:sp>
      <p:graphicFrame>
        <p:nvGraphicFramePr>
          <p:cNvPr id="64531" name="Group 19"/>
          <p:cNvGraphicFramePr>
            <a:graphicFrameLocks noGrp="1"/>
          </p:cNvGraphicFramePr>
          <p:nvPr>
            <p:ph idx="4294967295"/>
          </p:nvPr>
        </p:nvGraphicFramePr>
        <p:xfrm>
          <a:off x="2286000" y="2185988"/>
          <a:ext cx="6238875" cy="3751262"/>
        </p:xfrm>
        <a:graphic>
          <a:graphicData uri="http://schemas.openxmlformats.org/drawingml/2006/table">
            <a:tbl>
              <a:tblPr/>
              <a:tblGrid>
                <a:gridCol w="3119438"/>
                <a:gridCol w="3119437"/>
              </a:tblGrid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Фактор качества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Определяет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2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Положительная мотивация персонала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Хотят ли они хорошо воспитывать, учить, развивать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0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Технология обучения, воспитания, развития дошкольников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Как воспитывают, учат, развивают?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Ключевые факторы качества образования в ДОУ</a:t>
            </a:r>
          </a:p>
        </p:txBody>
      </p:sp>
      <p:graphicFrame>
        <p:nvGraphicFramePr>
          <p:cNvPr id="65539" name="Group 3"/>
          <p:cNvGraphicFramePr>
            <a:graphicFrameLocks noGrp="1"/>
          </p:cNvGraphicFramePr>
          <p:nvPr>
            <p:ph idx="1"/>
          </p:nvPr>
        </p:nvGraphicFramePr>
        <p:xfrm>
          <a:off x="1182688" y="1773238"/>
          <a:ext cx="7637462" cy="5094287"/>
        </p:xfrm>
        <a:graphic>
          <a:graphicData uri="http://schemas.openxmlformats.org/drawingml/2006/table">
            <a:tbl>
              <a:tblPr/>
              <a:tblGrid>
                <a:gridCol w="3819525"/>
                <a:gridCol w="3817937"/>
              </a:tblGrid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Фактор качества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Определяет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Диагностика: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Состояние здоровья и развития ребёнка, обученности в соответствии с программными требованиями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Готовности к школе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Как оценивается: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Состояние здоровья ребёнка,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его развитие,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Достижения в овладении программой (ЗУН),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Психологическую и физическую готовность к школе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/>
              <a:t>Объекты управления: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/>
              <a:t>ДОУ и её структурные подразделения;</a:t>
            </a:r>
          </a:p>
          <a:p>
            <a:r>
              <a:rPr lang="ru-RU"/>
              <a:t>Педагогический персонал;</a:t>
            </a:r>
          </a:p>
          <a:p>
            <a:r>
              <a:rPr lang="ru-RU"/>
              <a:t>Педагогические ресурсы;</a:t>
            </a:r>
          </a:p>
          <a:p>
            <a:r>
              <a:rPr lang="ru-RU"/>
              <a:t>Экономические ресурсы;</a:t>
            </a:r>
          </a:p>
          <a:p>
            <a:r>
              <a:rPr lang="ru-RU"/>
              <a:t>Образовательный процесс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78000" y="303213"/>
            <a:ext cx="6905625" cy="1143000"/>
          </a:xfrm>
        </p:spPr>
        <p:txBody>
          <a:bodyPr/>
          <a:lstStyle/>
          <a:p>
            <a:pPr algn="ctr"/>
            <a:r>
              <a:rPr lang="ru-RU"/>
              <a:t>Ключевые факторы качества образования в ДОУ</a:t>
            </a:r>
          </a:p>
        </p:txBody>
      </p:sp>
      <p:graphicFrame>
        <p:nvGraphicFramePr>
          <p:cNvPr id="75797" name="Group 21"/>
          <p:cNvGraphicFramePr>
            <a:graphicFrameLocks noGrp="1"/>
          </p:cNvGraphicFramePr>
          <p:nvPr>
            <p:ph idx="4294967295"/>
          </p:nvPr>
        </p:nvGraphicFramePr>
        <p:xfrm>
          <a:off x="1776413" y="1827213"/>
          <a:ext cx="6907212" cy="2065337"/>
        </p:xfrm>
        <a:graphic>
          <a:graphicData uri="http://schemas.openxmlformats.org/drawingml/2006/table">
            <a:tbl>
              <a:tblPr/>
              <a:tblGrid>
                <a:gridCol w="3454400"/>
                <a:gridCol w="3452812"/>
              </a:tblGrid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Фактор качества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Определяет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3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Качество управления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Как и кто управляет?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63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88913"/>
            <a:ext cx="7993062" cy="6669087"/>
          </a:xfr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7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0"/>
            <a:ext cx="7559675" cy="6524625"/>
          </a:xfr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700"/>
              <a:t>Основные направления развития системы дошкольного образования на современном этапе: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9900" indent="-469900">
              <a:lnSpc>
                <a:spcPct val="90000"/>
              </a:lnSpc>
            </a:pPr>
            <a:r>
              <a:rPr lang="ru-RU"/>
              <a:t>Переход к личностно-ориентированному взаимодействию,</a:t>
            </a:r>
          </a:p>
          <a:p>
            <a:pPr marL="469900" indent="-469900">
              <a:lnSpc>
                <a:spcPct val="90000"/>
              </a:lnSpc>
            </a:pPr>
            <a:r>
              <a:rPr lang="ru-RU"/>
              <a:t>Персонифицированный подход,</a:t>
            </a:r>
          </a:p>
          <a:p>
            <a:pPr marL="469900" indent="-469900">
              <a:lnSpc>
                <a:spcPct val="90000"/>
              </a:lnSpc>
            </a:pPr>
            <a:r>
              <a:rPr lang="ru-RU"/>
              <a:t>Уважение личности ребёнка и его прав,</a:t>
            </a:r>
          </a:p>
          <a:p>
            <a:pPr marL="469900" indent="-469900">
              <a:lnSpc>
                <a:spcPct val="90000"/>
              </a:lnSpc>
            </a:pPr>
            <a:r>
              <a:rPr lang="ru-RU"/>
              <a:t>Создание условий для развития субъектной позиции ребёнка в различных видах деятельности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400"/>
              <a:t>Оценка результативности образовательного процесса в ДОУ с позиции форм работы с детьми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9900" indent="-469900"/>
            <a:r>
              <a:rPr lang="ru-RU"/>
              <a:t>Регламентированная деятельность в форме специально организованных занятий</a:t>
            </a:r>
          </a:p>
          <a:p>
            <a:pPr marL="469900" indent="-469900"/>
            <a:r>
              <a:rPr lang="ru-RU"/>
              <a:t>Совместная деятельность воспитателя с детьми</a:t>
            </a:r>
          </a:p>
          <a:p>
            <a:pPr marL="469900" indent="-469900"/>
            <a:r>
              <a:rPr lang="ru-RU"/>
              <a:t>Свободная деятельность детей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/>
              <a:t>Цикл методической </a:t>
            </a:r>
            <a:br>
              <a:rPr lang="ru-RU"/>
            </a:br>
            <a:r>
              <a:rPr lang="ru-RU"/>
              <a:t>работы в ДОУ: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9900" indent="-469900">
              <a:buClr>
                <a:schemeClr val="hlink"/>
              </a:buClr>
              <a:buFont typeface="Wingdings" pitchFamily="2" charset="2"/>
              <a:buChar char="v"/>
            </a:pPr>
            <a:r>
              <a:rPr lang="ru-RU" sz="3300"/>
              <a:t>Анализ</a:t>
            </a:r>
          </a:p>
          <a:p>
            <a:pPr marL="469900" indent="-469900">
              <a:buClr>
                <a:schemeClr val="hlink"/>
              </a:buClr>
              <a:buFont typeface="Wingdings" pitchFamily="2" charset="2"/>
              <a:buChar char="v"/>
            </a:pPr>
            <a:r>
              <a:rPr lang="ru-RU" sz="3300"/>
              <a:t>Целеполагание </a:t>
            </a:r>
          </a:p>
          <a:p>
            <a:pPr marL="469900" indent="-469900">
              <a:buClr>
                <a:schemeClr val="hlink"/>
              </a:buClr>
              <a:buFont typeface="Wingdings" pitchFamily="2" charset="2"/>
              <a:buChar char="v"/>
            </a:pPr>
            <a:r>
              <a:rPr lang="ru-RU" sz="3300"/>
              <a:t>Планирование</a:t>
            </a:r>
          </a:p>
          <a:p>
            <a:pPr marL="469900" indent="-469900">
              <a:buClr>
                <a:schemeClr val="hlink"/>
              </a:buClr>
              <a:buFont typeface="Wingdings" pitchFamily="2" charset="2"/>
              <a:buChar char="v"/>
            </a:pPr>
            <a:r>
              <a:rPr lang="ru-RU" sz="3300"/>
              <a:t>Организация</a:t>
            </a:r>
          </a:p>
          <a:p>
            <a:pPr marL="469900" indent="-469900">
              <a:buClr>
                <a:schemeClr val="hlink"/>
              </a:buClr>
              <a:buFont typeface="Wingdings" pitchFamily="2" charset="2"/>
              <a:buChar char="v"/>
            </a:pPr>
            <a:r>
              <a:rPr lang="ru-RU" sz="3300"/>
              <a:t>Консультация</a:t>
            </a:r>
          </a:p>
          <a:p>
            <a:pPr marL="469900" indent="-469900">
              <a:buClr>
                <a:schemeClr val="hlink"/>
              </a:buClr>
              <a:buFont typeface="Wingdings" pitchFamily="2" charset="2"/>
              <a:buChar char="v"/>
            </a:pPr>
            <a:r>
              <a:rPr lang="ru-RU" sz="3300"/>
              <a:t>Контроль.</a:t>
            </a:r>
          </a:p>
          <a:p>
            <a:pPr marL="469900" indent="-469900">
              <a:buClr>
                <a:schemeClr val="hlink"/>
              </a:buClr>
              <a:buFont typeface="Wingdings" pitchFamily="2" charset="2"/>
              <a:buChar char="v"/>
            </a:pPr>
            <a:r>
              <a:rPr lang="ru-RU" sz="3300"/>
              <a:t>Анализ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2275" y="476250"/>
            <a:ext cx="7010400" cy="1295400"/>
          </a:xfrm>
          <a:solidFill>
            <a:schemeClr val="accent1"/>
          </a:solidFill>
          <a:ln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4500" b="1"/>
              <a:t>Целеполагание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9900" indent="-469900" algn="ctr">
              <a:buFont typeface="Wingdings" pitchFamily="2" charset="2"/>
              <a:buNone/>
            </a:pPr>
            <a:r>
              <a:rPr lang="ru-RU" sz="3300" b="1"/>
              <a:t>Пирамида целей Блума</a:t>
            </a:r>
          </a:p>
          <a:p>
            <a:pPr marL="469900" indent="-469900" algn="ctr">
              <a:buFont typeface="Wingdings" pitchFamily="2" charset="2"/>
              <a:buNone/>
            </a:pPr>
            <a:endParaRPr lang="ru-RU" sz="3300" b="1"/>
          </a:p>
        </p:txBody>
      </p:sp>
      <p:sp>
        <p:nvSpPr>
          <p:cNvPr id="70660" name="AutoShape 24"/>
          <p:cNvSpPr>
            <a:spLocks noChangeArrowheads="1"/>
          </p:cNvSpPr>
          <p:nvPr/>
        </p:nvSpPr>
        <p:spPr bwMode="auto">
          <a:xfrm>
            <a:off x="3059113" y="2636838"/>
            <a:ext cx="3095625" cy="295275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/>
              <a:t>Оценка</a:t>
            </a:r>
          </a:p>
          <a:p>
            <a:pPr algn="ctr"/>
            <a:r>
              <a:rPr lang="ru-RU" sz="2400"/>
              <a:t>Анализ</a:t>
            </a:r>
          </a:p>
          <a:p>
            <a:pPr algn="ctr"/>
            <a:r>
              <a:rPr lang="ru-RU" sz="2400"/>
              <a:t>Синтез</a:t>
            </a:r>
          </a:p>
          <a:p>
            <a:pPr algn="ctr"/>
            <a:r>
              <a:rPr lang="ru-RU" sz="2400"/>
              <a:t>Применение</a:t>
            </a:r>
          </a:p>
          <a:p>
            <a:pPr algn="ctr"/>
            <a:r>
              <a:rPr lang="ru-RU" sz="2400"/>
              <a:t>Понимание</a:t>
            </a:r>
          </a:p>
          <a:p>
            <a:pPr algn="ctr"/>
            <a:r>
              <a:rPr lang="ru-RU" sz="2400"/>
              <a:t>Знания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85888" y="301625"/>
            <a:ext cx="7297737" cy="90646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ru-RU" sz="4500" b="1"/>
              <a:t>Целеполагание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92275" y="1557338"/>
            <a:ext cx="7010400" cy="4114800"/>
          </a:xfrm>
        </p:spPr>
        <p:txBody>
          <a:bodyPr/>
          <a:lstStyle/>
          <a:p>
            <a:pPr marL="469900" indent="-46990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3300" b="1" i="1"/>
              <a:t>Формулировка целей</a:t>
            </a:r>
          </a:p>
          <a:p>
            <a:pPr marL="469900" indent="-469900" algn="ctr">
              <a:lnSpc>
                <a:spcPct val="90000"/>
              </a:lnSpc>
              <a:buFont typeface="Wingdings" pitchFamily="2" charset="2"/>
              <a:buNone/>
            </a:pPr>
            <a:endParaRPr lang="ru-RU" sz="3300" b="1" i="1"/>
          </a:p>
          <a:p>
            <a:pPr marL="469900" indent="-4699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500" b="1" i="1"/>
              <a:t>Зависит от стандарта дошкольного образования</a:t>
            </a:r>
          </a:p>
          <a:p>
            <a:pPr marL="469900" indent="-4699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500" b="1" i="1"/>
              <a:t>Должна быть конкретна</a:t>
            </a:r>
          </a:p>
          <a:p>
            <a:pPr marL="469900" indent="-4699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500" b="1" i="1"/>
              <a:t>Соответствует запросу (государства, муниципалитета, ребёнка, родителя)</a:t>
            </a:r>
          </a:p>
          <a:p>
            <a:pPr marL="469900" indent="-4699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500" b="1" i="1"/>
              <a:t>Начинается с глагола</a:t>
            </a:r>
          </a:p>
          <a:p>
            <a:pPr marL="469900" indent="-469900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500" b="1" i="1"/>
              <a:t>В формулировке указаны конкретные сроки и замеры</a:t>
            </a:r>
          </a:p>
          <a:p>
            <a:pPr marL="469900" indent="-469900" algn="ctr">
              <a:lnSpc>
                <a:spcPct val="90000"/>
              </a:lnSpc>
              <a:buFont typeface="Wingdings" pitchFamily="2" charset="2"/>
              <a:buChar char="Ø"/>
            </a:pPr>
            <a:endParaRPr lang="ru-RU" sz="2500" b="1" i="1"/>
          </a:p>
          <a:p>
            <a:pPr marL="469900" indent="-469900" algn="ctr">
              <a:lnSpc>
                <a:spcPct val="90000"/>
              </a:lnSpc>
              <a:buFont typeface="Wingdings" pitchFamily="2" charset="2"/>
              <a:buChar char="Ø"/>
            </a:pPr>
            <a:endParaRPr lang="ru-RU" sz="2500" b="1" i="1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sz="4100" b="1" i="1"/>
              <a:t>Планирование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700"/>
              <a:t>Годовое</a:t>
            </a:r>
            <a:r>
              <a:rPr lang="ru-RU" sz="2700">
                <a:latin typeface="Arial" charset="0"/>
              </a:rPr>
              <a:t> (на учебный год)</a:t>
            </a:r>
          </a:p>
          <a:p>
            <a:pPr>
              <a:buFont typeface="Wingdings" pitchFamily="2" charset="2"/>
              <a:buChar char="v"/>
            </a:pPr>
            <a:r>
              <a:rPr lang="ru-RU" sz="2700"/>
              <a:t>Календарное</a:t>
            </a:r>
            <a:r>
              <a:rPr lang="ru-RU" sz="2700">
                <a:latin typeface="Arial" charset="0"/>
              </a:rPr>
              <a:t> (планируется в течение недели)</a:t>
            </a:r>
          </a:p>
          <a:p>
            <a:pPr>
              <a:buFont typeface="Wingdings" pitchFamily="2" charset="2"/>
              <a:buChar char="v"/>
            </a:pPr>
            <a:r>
              <a:rPr lang="ru-RU" sz="2700"/>
              <a:t>Перспективное</a:t>
            </a:r>
            <a:r>
              <a:rPr lang="ru-RU" sz="2700">
                <a:latin typeface="Arial" charset="0"/>
              </a:rPr>
              <a:t> (по всем направлениям работы педагога, планируется на учебный год)</a:t>
            </a:r>
          </a:p>
          <a:p>
            <a:pPr>
              <a:buFont typeface="Wingdings" pitchFamily="2" charset="2"/>
              <a:buChar char="v"/>
            </a:pPr>
            <a:r>
              <a:rPr lang="ru-RU" sz="2700"/>
              <a:t>Учебной нагрузки</a:t>
            </a:r>
            <a:r>
              <a:rPr lang="ru-RU" sz="2700">
                <a:latin typeface="Arial" charset="0"/>
              </a:rPr>
              <a:t> (по всем разделам образовательной программы)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sz="4100" b="1" i="1"/>
              <a:t>Анализ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9900" indent="-469900"/>
            <a:r>
              <a:rPr lang="ru-RU" sz="3100"/>
              <a:t>Кадрового потенциала</a:t>
            </a:r>
          </a:p>
          <a:p>
            <a:pPr marL="469900" indent="-469900"/>
            <a:r>
              <a:rPr lang="ru-RU" sz="3100"/>
              <a:t>Кадрового состава</a:t>
            </a:r>
          </a:p>
          <a:p>
            <a:pPr marL="469900" indent="-469900"/>
            <a:r>
              <a:rPr lang="ru-RU" sz="3100"/>
              <a:t>Результатов работы</a:t>
            </a:r>
          </a:p>
          <a:p>
            <a:pPr marL="469900" indent="-469900"/>
            <a:r>
              <a:rPr lang="ru-RU" sz="3100"/>
              <a:t>Материально- технического оснащения образовательного процесса</a:t>
            </a:r>
            <a:endParaRPr lang="ru-RU" sz="3100">
              <a:latin typeface="Arial" charset="0"/>
            </a:endParaRPr>
          </a:p>
          <a:p>
            <a:pPr marL="469900" indent="-469900"/>
            <a:r>
              <a:rPr lang="ru-RU" sz="3100">
                <a:latin typeface="Arial" charset="0"/>
              </a:rPr>
              <a:t>Форм работы с детьми</a:t>
            </a:r>
          </a:p>
          <a:p>
            <a:pPr marL="469900" indent="-469900">
              <a:buFont typeface="Wingdings" pitchFamily="2" charset="2"/>
              <a:buNone/>
            </a:pPr>
            <a:endParaRPr lang="ru-RU" sz="3100"/>
          </a:p>
          <a:p>
            <a:pPr marL="469900" indent="-469900"/>
            <a:endParaRPr lang="ru-RU" sz="3100"/>
          </a:p>
          <a:p>
            <a:pPr marL="469900" indent="-469900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/>
              <a:t>Субъекты управления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/>
              <a:t>Заведующий и его заместители;</a:t>
            </a:r>
          </a:p>
          <a:p>
            <a:r>
              <a:rPr lang="ru-RU"/>
              <a:t>Коллективные органы управления;</a:t>
            </a:r>
          </a:p>
          <a:p>
            <a:r>
              <a:rPr lang="ru-RU"/>
              <a:t>Совет учреждения;</a:t>
            </a:r>
          </a:p>
          <a:p>
            <a:r>
              <a:rPr lang="ru-RU"/>
              <a:t>Совет педагогов;</a:t>
            </a:r>
          </a:p>
          <a:p>
            <a:r>
              <a:rPr lang="ru-RU"/>
              <a:t>Попечительский совет.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5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0"/>
            <a:ext cx="7559675" cy="6597650"/>
          </a:xfr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19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15888"/>
            <a:ext cx="7705725" cy="6742112"/>
          </a:xfrm>
          <a:noFill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8915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88913"/>
            <a:ext cx="7993063" cy="6669087"/>
          </a:xfrm>
          <a:noFill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sz="2800" b="1"/>
              <a:t>Организация  образовательной работы в ДОУ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9900" indent="-469900"/>
            <a:r>
              <a:rPr lang="ru-RU" sz="3100"/>
              <a:t>Сетка занятий</a:t>
            </a:r>
          </a:p>
          <a:p>
            <a:pPr marL="469900" indent="-469900"/>
            <a:r>
              <a:rPr lang="ru-RU" sz="3100"/>
              <a:t>Распределение обязанностей между педагогическими работниками ДОУ</a:t>
            </a:r>
            <a:r>
              <a:rPr lang="ru-RU" sz="3100">
                <a:latin typeface="Arial" charset="0"/>
              </a:rPr>
              <a:t> (делегирование полномочий)</a:t>
            </a:r>
          </a:p>
          <a:p>
            <a:pPr marL="469900" indent="-469900"/>
            <a:r>
              <a:rPr lang="ru-RU" sz="3100"/>
              <a:t>Назначение ответственных за мероприятия</a:t>
            </a:r>
            <a:r>
              <a:rPr lang="ru-RU" sz="3100">
                <a:latin typeface="Arial" charset="0"/>
              </a:rPr>
              <a:t> (по приказу)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sz="4100" b="1" i="1"/>
              <a:t>Консультация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9900" indent="-469900" algn="ctr">
              <a:buFont typeface="Wingdings" pitchFamily="2" charset="2"/>
              <a:buNone/>
            </a:pPr>
            <a:r>
              <a:rPr lang="ru-RU" sz="3300" b="1"/>
              <a:t>Распространение передового педагогического опыта, направленного на:</a:t>
            </a:r>
          </a:p>
          <a:p>
            <a:pPr marL="469900" indent="-469900" algn="ctr">
              <a:buFont typeface="Wingdings" pitchFamily="2" charset="2"/>
              <a:buNone/>
            </a:pPr>
            <a:endParaRPr lang="ru-RU" sz="3300" b="1"/>
          </a:p>
          <a:p>
            <a:pPr marL="469900" indent="-469900">
              <a:buFont typeface="Wingdings" pitchFamily="2" charset="2"/>
              <a:buChar char="v"/>
            </a:pPr>
            <a:r>
              <a:rPr lang="ru-RU"/>
              <a:t>Педагогический персонал ДОУ</a:t>
            </a:r>
          </a:p>
          <a:p>
            <a:pPr marL="469900" indent="-469900">
              <a:buFont typeface="Wingdings" pitchFamily="2" charset="2"/>
              <a:buChar char="v"/>
            </a:pPr>
            <a:r>
              <a:rPr lang="ru-RU"/>
              <a:t>Других специалистов детского сада</a:t>
            </a:r>
          </a:p>
          <a:p>
            <a:pPr marL="469900" indent="-469900">
              <a:buFont typeface="Wingdings" pitchFamily="2" charset="2"/>
              <a:buChar char="v"/>
            </a:pPr>
            <a:r>
              <a:rPr lang="ru-RU"/>
              <a:t>Родителей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9939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88913"/>
            <a:ext cx="7704137" cy="6335712"/>
          </a:xfrm>
          <a:noFill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906463"/>
          </a:xfrm>
        </p:spPr>
        <p:txBody>
          <a:bodyPr/>
          <a:lstStyle/>
          <a:p>
            <a:pPr algn="ctr"/>
            <a:r>
              <a:rPr lang="ru-RU" sz="3000" b="1"/>
              <a:t>Контроль и самоконтроль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500"/>
              <a:t>Контроль (внутренний, внешний) </a:t>
            </a:r>
          </a:p>
          <a:p>
            <a:pPr>
              <a:buFont typeface="Wingdings" pitchFamily="2" charset="2"/>
              <a:buNone/>
            </a:pPr>
            <a:endParaRPr lang="ru-RU" sz="2500"/>
          </a:p>
          <a:p>
            <a:pPr>
              <a:buFont typeface="Wingdings" pitchFamily="2" charset="2"/>
              <a:buNone/>
            </a:pPr>
            <a:r>
              <a:rPr lang="ru-RU" sz="2500"/>
              <a:t>  </a:t>
            </a:r>
          </a:p>
          <a:p>
            <a:pPr>
              <a:buFont typeface="Wingdings" pitchFamily="2" charset="2"/>
              <a:buNone/>
            </a:pPr>
            <a:r>
              <a:rPr lang="ru-RU" sz="2500"/>
              <a:t>работниками ДОУ      вышестоящими                                                                                                </a:t>
            </a:r>
          </a:p>
          <a:p>
            <a:pPr>
              <a:buFont typeface="Wingdings" pitchFamily="2" charset="2"/>
              <a:buNone/>
            </a:pPr>
            <a:r>
              <a:rPr lang="ru-RU" sz="2500"/>
              <a:t>                               административными</a:t>
            </a:r>
          </a:p>
          <a:p>
            <a:pPr>
              <a:buFont typeface="Wingdings" pitchFamily="2" charset="2"/>
              <a:buNone/>
            </a:pPr>
            <a:r>
              <a:rPr lang="ru-RU" sz="2500"/>
              <a:t>                                      органами            </a:t>
            </a:r>
          </a:p>
          <a:p>
            <a:r>
              <a:rPr lang="ru-RU" sz="2500"/>
              <a:t>Самоконтроль через методическую работу воспитателя </a:t>
            </a:r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>
            <a:off x="7019925" y="2924175"/>
            <a:ext cx="144463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 flipH="1">
            <a:off x="3492500" y="2852738"/>
            <a:ext cx="714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sz="4100" b="1" i="1"/>
              <a:t>Контроль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06575" y="1854200"/>
            <a:ext cx="6810375" cy="4059238"/>
          </a:xfrm>
        </p:spPr>
        <p:txBody>
          <a:bodyPr/>
          <a:lstStyle/>
          <a:p>
            <a:pPr marL="469900" indent="-46990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3300"/>
              <a:t>Требования</a:t>
            </a:r>
            <a:r>
              <a:rPr lang="ru-RU" sz="3300" b="1"/>
              <a:t>:</a:t>
            </a:r>
          </a:p>
          <a:p>
            <a:pPr marL="469900" indent="-469900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100"/>
              <a:t>Проверяемый должен знать о проверке</a:t>
            </a:r>
          </a:p>
          <a:p>
            <a:pPr marL="469900" indent="-469900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100"/>
              <a:t>Контроль должен быть плановый</a:t>
            </a:r>
          </a:p>
          <a:p>
            <a:pPr marL="469900" indent="-469900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100"/>
              <a:t>Контроль должен соответствовать цели проверки</a:t>
            </a:r>
          </a:p>
          <a:p>
            <a:pPr marL="469900" indent="-469900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100"/>
              <a:t>Проверяющий должен быть корректным (прийти вовремя, не обсуждать результаты проверки с другими членами коллектива, не обсуждать проверку при детях, коллегах, родителях)</a:t>
            </a:r>
          </a:p>
          <a:p>
            <a:pPr marL="469900" indent="-469900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100"/>
              <a:t>Контроль должен быть подтверждён документально</a:t>
            </a:r>
            <a:r>
              <a:rPr lang="ru-RU" sz="2100">
                <a:latin typeface="Arial" charset="0"/>
              </a:rPr>
              <a:t> (в ДОУ имеется положение о контрольной деятельности, составлена программа контроля, по результатам контроля оформляется справка)</a:t>
            </a:r>
          </a:p>
          <a:p>
            <a:pPr marL="469900" indent="-469900">
              <a:lnSpc>
                <a:spcPct val="80000"/>
              </a:lnSpc>
              <a:buFont typeface="Wingdings" pitchFamily="2" charset="2"/>
              <a:buNone/>
            </a:pPr>
            <a:endParaRPr lang="ru-RU" sz="21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1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88913"/>
            <a:ext cx="7559675" cy="6669087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2771775" y="476250"/>
            <a:ext cx="36718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Субъекты управления ДОУ</a:t>
            </a:r>
          </a:p>
        </p:txBody>
      </p:sp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1187450" y="1628775"/>
            <a:ext cx="2952750" cy="936625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000000"/>
                </a:solidFill>
                <a:latin typeface="Garamond" pitchFamily="18" charset="0"/>
              </a:rPr>
              <a:t>Государственные </a:t>
            </a:r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5148263" y="1628775"/>
            <a:ext cx="2952750" cy="936625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000000"/>
                </a:solidFill>
                <a:latin typeface="Garamond" pitchFamily="18" charset="0"/>
              </a:rPr>
              <a:t>Общественные </a:t>
            </a:r>
          </a:p>
        </p:txBody>
      </p:sp>
      <p:sp>
        <p:nvSpPr>
          <p:cNvPr id="8197" name="Line 13"/>
          <p:cNvSpPr>
            <a:spLocks noChangeShapeType="1"/>
          </p:cNvSpPr>
          <p:nvPr/>
        </p:nvSpPr>
        <p:spPr bwMode="auto">
          <a:xfrm flipH="1">
            <a:off x="2771775" y="1196975"/>
            <a:ext cx="18002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8" name="Line 14"/>
          <p:cNvSpPr>
            <a:spLocks noChangeShapeType="1"/>
          </p:cNvSpPr>
          <p:nvPr/>
        </p:nvSpPr>
        <p:spPr bwMode="auto">
          <a:xfrm>
            <a:off x="4572000" y="1196975"/>
            <a:ext cx="18716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9" name="Rectangle 15"/>
          <p:cNvSpPr>
            <a:spLocks noChangeArrowheads="1"/>
          </p:cNvSpPr>
          <p:nvPr/>
        </p:nvSpPr>
        <p:spPr bwMode="auto">
          <a:xfrm>
            <a:off x="1187450" y="2781300"/>
            <a:ext cx="2952750" cy="792163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Государственные и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муниципальные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органы управления</a:t>
            </a:r>
          </a:p>
        </p:txBody>
      </p:sp>
      <p:sp>
        <p:nvSpPr>
          <p:cNvPr id="8200" name="Rectangle 16"/>
          <p:cNvSpPr>
            <a:spLocks noChangeArrowheads="1"/>
          </p:cNvSpPr>
          <p:nvPr/>
        </p:nvSpPr>
        <p:spPr bwMode="auto">
          <a:xfrm>
            <a:off x="1187450" y="3789363"/>
            <a:ext cx="2952750" cy="792162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Руководители ДОУ</a:t>
            </a:r>
          </a:p>
        </p:txBody>
      </p:sp>
      <p:sp>
        <p:nvSpPr>
          <p:cNvPr id="8201" name="Rectangle 17"/>
          <p:cNvSpPr>
            <a:spLocks noChangeArrowheads="1"/>
          </p:cNvSpPr>
          <p:nvPr/>
        </p:nvSpPr>
        <p:spPr bwMode="auto">
          <a:xfrm>
            <a:off x="5148263" y="5876925"/>
            <a:ext cx="2952750" cy="792163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Общественные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организации</a:t>
            </a:r>
          </a:p>
        </p:txBody>
      </p:sp>
      <p:sp>
        <p:nvSpPr>
          <p:cNvPr id="8202" name="Rectangle 18"/>
          <p:cNvSpPr>
            <a:spLocks noChangeArrowheads="1"/>
          </p:cNvSpPr>
          <p:nvPr/>
        </p:nvSpPr>
        <p:spPr bwMode="auto">
          <a:xfrm>
            <a:off x="5148263" y="4797425"/>
            <a:ext cx="2952750" cy="792163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Родители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воспитанников</a:t>
            </a:r>
          </a:p>
        </p:txBody>
      </p:sp>
      <p:sp>
        <p:nvSpPr>
          <p:cNvPr id="8203" name="Rectangle 19"/>
          <p:cNvSpPr>
            <a:spLocks noChangeArrowheads="1"/>
          </p:cNvSpPr>
          <p:nvPr/>
        </p:nvSpPr>
        <p:spPr bwMode="auto">
          <a:xfrm>
            <a:off x="5148263" y="3789363"/>
            <a:ext cx="2952750" cy="792162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Педагогическое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сообщество</a:t>
            </a:r>
          </a:p>
        </p:txBody>
      </p:sp>
      <p:sp>
        <p:nvSpPr>
          <p:cNvPr id="8204" name="Rectangle 20"/>
          <p:cNvSpPr>
            <a:spLocks noChangeArrowheads="1"/>
          </p:cNvSpPr>
          <p:nvPr/>
        </p:nvSpPr>
        <p:spPr bwMode="auto">
          <a:xfrm>
            <a:off x="5148263" y="2781300"/>
            <a:ext cx="2952750" cy="792163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Трудовой коллектив</a:t>
            </a:r>
          </a:p>
        </p:txBody>
      </p:sp>
      <p:sp>
        <p:nvSpPr>
          <p:cNvPr id="8205" name="Line 24"/>
          <p:cNvSpPr>
            <a:spLocks noChangeShapeType="1"/>
          </p:cNvSpPr>
          <p:nvPr/>
        </p:nvSpPr>
        <p:spPr bwMode="auto">
          <a:xfrm flipH="1">
            <a:off x="539750" y="20605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6" name="Line 25"/>
          <p:cNvSpPr>
            <a:spLocks noChangeShapeType="1"/>
          </p:cNvSpPr>
          <p:nvPr/>
        </p:nvSpPr>
        <p:spPr bwMode="auto">
          <a:xfrm>
            <a:off x="539750" y="2060575"/>
            <a:ext cx="0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7" name="Line 26"/>
          <p:cNvSpPr>
            <a:spLocks noChangeShapeType="1"/>
          </p:cNvSpPr>
          <p:nvPr/>
        </p:nvSpPr>
        <p:spPr bwMode="auto">
          <a:xfrm>
            <a:off x="539750" y="31416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8" name="Line 27"/>
          <p:cNvSpPr>
            <a:spLocks noChangeShapeType="1"/>
          </p:cNvSpPr>
          <p:nvPr/>
        </p:nvSpPr>
        <p:spPr bwMode="auto">
          <a:xfrm>
            <a:off x="2627313" y="35734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9" name="Line 32"/>
          <p:cNvSpPr>
            <a:spLocks noChangeShapeType="1"/>
          </p:cNvSpPr>
          <p:nvPr/>
        </p:nvSpPr>
        <p:spPr bwMode="auto">
          <a:xfrm>
            <a:off x="8101013" y="2060575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0" name="Line 33"/>
          <p:cNvSpPr>
            <a:spLocks noChangeShapeType="1"/>
          </p:cNvSpPr>
          <p:nvPr/>
        </p:nvSpPr>
        <p:spPr bwMode="auto">
          <a:xfrm>
            <a:off x="8675688" y="2060575"/>
            <a:ext cx="0" cy="417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1" name="Line 34"/>
          <p:cNvSpPr>
            <a:spLocks noChangeShapeType="1"/>
          </p:cNvSpPr>
          <p:nvPr/>
        </p:nvSpPr>
        <p:spPr bwMode="auto">
          <a:xfrm flipH="1">
            <a:off x="8101013" y="6237288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2" name="Line 35"/>
          <p:cNvSpPr>
            <a:spLocks noChangeShapeType="1"/>
          </p:cNvSpPr>
          <p:nvPr/>
        </p:nvSpPr>
        <p:spPr bwMode="auto">
          <a:xfrm flipH="1">
            <a:off x="8101013" y="5157788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3" name="Line 36"/>
          <p:cNvSpPr>
            <a:spLocks noChangeShapeType="1"/>
          </p:cNvSpPr>
          <p:nvPr/>
        </p:nvSpPr>
        <p:spPr bwMode="auto">
          <a:xfrm flipH="1">
            <a:off x="8101013" y="4149725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4" name="Line 37"/>
          <p:cNvSpPr>
            <a:spLocks noChangeShapeType="1"/>
          </p:cNvSpPr>
          <p:nvPr/>
        </p:nvSpPr>
        <p:spPr bwMode="auto">
          <a:xfrm flipH="1">
            <a:off x="8101013" y="3141663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258888" y="260350"/>
            <a:ext cx="69850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ОБЩЕСТВЕННОЕ УПРАВЛЕНИЕ ДОУ</a:t>
            </a: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539750" y="1196975"/>
            <a:ext cx="1728788" cy="576263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Общее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собрание</a:t>
            </a: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2627313" y="1196975"/>
            <a:ext cx="1800225" cy="576263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Педагогический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совет</a:t>
            </a: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4787900" y="1196975"/>
            <a:ext cx="1728788" cy="576263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Родительский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комитет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6804025" y="1196975"/>
            <a:ext cx="1873250" cy="576263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Попечительский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совет</a:t>
            </a:r>
          </a:p>
        </p:txBody>
      </p:sp>
      <p:sp>
        <p:nvSpPr>
          <p:cNvPr id="9223" name="Rectangle 12"/>
          <p:cNvSpPr>
            <a:spLocks noChangeArrowheads="1"/>
          </p:cNvSpPr>
          <p:nvPr/>
        </p:nvSpPr>
        <p:spPr bwMode="auto">
          <a:xfrm>
            <a:off x="1042988" y="2060575"/>
            <a:ext cx="7200900" cy="2808288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latin typeface="Garamond" pitchFamily="18" charset="0"/>
            </a:endParaRPr>
          </a:p>
        </p:txBody>
      </p:sp>
      <p:sp>
        <p:nvSpPr>
          <p:cNvPr id="9224" name="Text Box 15"/>
          <p:cNvSpPr txBox="1">
            <a:spLocks noChangeArrowheads="1"/>
          </p:cNvSpPr>
          <p:nvPr/>
        </p:nvSpPr>
        <p:spPr bwMode="auto">
          <a:xfrm>
            <a:off x="1042988" y="2060575"/>
            <a:ext cx="7200900" cy="288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600" b="1" u="sng">
                <a:solidFill>
                  <a:srgbClr val="000000"/>
                </a:solidFill>
                <a:latin typeface="Garamond" pitchFamily="18" charset="0"/>
              </a:rPr>
              <a:t>Нормативно – правовая база</a:t>
            </a:r>
          </a:p>
          <a:p>
            <a:pPr eaLnBrk="1" hangingPunct="1">
              <a:buFontTx/>
              <a:buChar char="•"/>
            </a:pPr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Закон РФ «Об образовании»</a:t>
            </a:r>
          </a:p>
          <a:p>
            <a:pPr eaLnBrk="1" hangingPunct="1">
              <a:buFontTx/>
              <a:buChar char="•"/>
            </a:pPr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Типовое положение «О дошкольном образовательном учреждении», утверждённое Постановлением Правительства РФ №677 от 01.07.1995г.</a:t>
            </a:r>
          </a:p>
          <a:p>
            <a:pPr eaLnBrk="1" hangingPunct="1">
              <a:buFontTx/>
              <a:buChar char="•"/>
            </a:pPr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Постановление Правительства РФ от 10.12.1999 № 1379 «Об утверждении Примерного положения о попечительском совете общеобразовательного учреждения»;</a:t>
            </a:r>
          </a:p>
          <a:p>
            <a:pPr eaLnBrk="1" hangingPunct="1">
              <a:buFontTx/>
              <a:buChar char="•"/>
            </a:pPr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Письмо Минобразования России от 30 марта 2000г. № 22-06-378 «О попечительских советах общеобразовательных учреждений»;</a:t>
            </a:r>
          </a:p>
          <a:p>
            <a:pPr eaLnBrk="1" hangingPunct="1">
              <a:buFontTx/>
              <a:buChar char="•"/>
            </a:pPr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 Письмо Минобразования  от 27.12.1999 № 22-06-1211 О работе с «Примерным положением о попечительском совете фонда развития образования при органе управления образованием»;</a:t>
            </a:r>
          </a:p>
          <a:p>
            <a:pPr eaLnBrk="1" hangingPunct="1"/>
            <a:endParaRPr lang="ru-RU" sz="1400" b="1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9225" name="Rectangle 16"/>
          <p:cNvSpPr>
            <a:spLocks noChangeArrowheads="1"/>
          </p:cNvSpPr>
          <p:nvPr/>
        </p:nvSpPr>
        <p:spPr bwMode="auto">
          <a:xfrm>
            <a:off x="2195513" y="5516563"/>
            <a:ext cx="496887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Локальные акты ДОУ</a:t>
            </a:r>
          </a:p>
        </p:txBody>
      </p:sp>
      <p:sp>
        <p:nvSpPr>
          <p:cNvPr id="9226" name="Line 23"/>
          <p:cNvSpPr>
            <a:spLocks noChangeShapeType="1"/>
          </p:cNvSpPr>
          <p:nvPr/>
        </p:nvSpPr>
        <p:spPr bwMode="auto">
          <a:xfrm flipH="1">
            <a:off x="3492500" y="692150"/>
            <a:ext cx="115093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Line 24"/>
          <p:cNvSpPr>
            <a:spLocks noChangeShapeType="1"/>
          </p:cNvSpPr>
          <p:nvPr/>
        </p:nvSpPr>
        <p:spPr bwMode="auto">
          <a:xfrm>
            <a:off x="4716463" y="6921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8" name="Line 25"/>
          <p:cNvSpPr>
            <a:spLocks noChangeShapeType="1"/>
          </p:cNvSpPr>
          <p:nvPr/>
        </p:nvSpPr>
        <p:spPr bwMode="auto">
          <a:xfrm>
            <a:off x="4572000" y="692150"/>
            <a:ext cx="10795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9" name="Line 26"/>
          <p:cNvSpPr>
            <a:spLocks noChangeShapeType="1"/>
          </p:cNvSpPr>
          <p:nvPr/>
        </p:nvSpPr>
        <p:spPr bwMode="auto">
          <a:xfrm>
            <a:off x="4643438" y="6921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0" name="Line 27"/>
          <p:cNvSpPr>
            <a:spLocks noChangeShapeType="1"/>
          </p:cNvSpPr>
          <p:nvPr/>
        </p:nvSpPr>
        <p:spPr bwMode="auto">
          <a:xfrm>
            <a:off x="4643438" y="692150"/>
            <a:ext cx="316865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1" name="Line 29"/>
          <p:cNvSpPr>
            <a:spLocks noChangeShapeType="1"/>
          </p:cNvSpPr>
          <p:nvPr/>
        </p:nvSpPr>
        <p:spPr bwMode="auto">
          <a:xfrm flipH="1">
            <a:off x="1331913" y="692150"/>
            <a:ext cx="324008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2" name="Line 30"/>
          <p:cNvSpPr>
            <a:spLocks noChangeShapeType="1"/>
          </p:cNvSpPr>
          <p:nvPr/>
        </p:nvSpPr>
        <p:spPr bwMode="auto">
          <a:xfrm>
            <a:off x="1403350" y="17732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3" name="Line 31"/>
          <p:cNvSpPr>
            <a:spLocks noChangeShapeType="1"/>
          </p:cNvSpPr>
          <p:nvPr/>
        </p:nvSpPr>
        <p:spPr bwMode="auto">
          <a:xfrm>
            <a:off x="3492500" y="17732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4" name="Line 32"/>
          <p:cNvSpPr>
            <a:spLocks noChangeShapeType="1"/>
          </p:cNvSpPr>
          <p:nvPr/>
        </p:nvSpPr>
        <p:spPr bwMode="auto">
          <a:xfrm>
            <a:off x="5724525" y="17732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5" name="Line 33"/>
          <p:cNvSpPr>
            <a:spLocks noChangeShapeType="1"/>
          </p:cNvSpPr>
          <p:nvPr/>
        </p:nvSpPr>
        <p:spPr bwMode="auto">
          <a:xfrm>
            <a:off x="7812088" y="17732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6" name="Line 34"/>
          <p:cNvSpPr>
            <a:spLocks noChangeShapeType="1"/>
          </p:cNvSpPr>
          <p:nvPr/>
        </p:nvSpPr>
        <p:spPr bwMode="auto">
          <a:xfrm>
            <a:off x="4643438" y="48688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187450" y="3068638"/>
            <a:ext cx="6769100" cy="719137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000000"/>
                </a:solidFill>
                <a:latin typeface="Garamond" pitchFamily="18" charset="0"/>
              </a:rPr>
              <a:t>Функции органов общественного управления ДОУ</a:t>
            </a:r>
          </a:p>
        </p:txBody>
      </p:sp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539750" y="1916113"/>
            <a:ext cx="3527425" cy="576262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Garamond" pitchFamily="18" charset="0"/>
              </a:rPr>
              <a:t>ОБЩЕЕ СОБРАНИЕ</a:t>
            </a:r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5003800" y="1916113"/>
            <a:ext cx="3529013" cy="576262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Garamond" pitchFamily="18" charset="0"/>
              </a:rPr>
              <a:t>РОДИТЕЛЬСКИЙ КОМИТЕТ</a:t>
            </a: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539750" y="4365625"/>
            <a:ext cx="3527425" cy="576263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Garamond" pitchFamily="18" charset="0"/>
              </a:rPr>
              <a:t>ПЕДАГОГИЧЕСКИЙ СОВЕТ</a:t>
            </a:r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5076825" y="4365625"/>
            <a:ext cx="3527425" cy="576263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Garamond" pitchFamily="18" charset="0"/>
              </a:rPr>
              <a:t>ПОПЕЧИТЕЛЬСКИЙ СОВЕТ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539750" y="4941888"/>
            <a:ext cx="3527425" cy="1512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Определяет направления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педагогической деятельности ДОУ,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способствует совершенствованию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воспитательно – образовательного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процесса.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Представляет полномочия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педагогических работников ДОУ</a:t>
            </a:r>
          </a:p>
        </p:txBody>
      </p:sp>
      <p:sp>
        <p:nvSpPr>
          <p:cNvPr id="10248" name="Rectangle 11"/>
          <p:cNvSpPr>
            <a:spLocks noChangeArrowheads="1"/>
          </p:cNvSpPr>
          <p:nvPr/>
        </p:nvSpPr>
        <p:spPr bwMode="auto">
          <a:xfrm>
            <a:off x="5076825" y="4941888"/>
            <a:ext cx="35274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Способствует формированию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устойчивого внебюджетного фонда,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осуществляет общественный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контроль за целевым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использованием пожертвований.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Представляет полномочия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благотворителей</a:t>
            </a:r>
          </a:p>
        </p:txBody>
      </p:sp>
      <p:sp>
        <p:nvSpPr>
          <p:cNvPr id="10249" name="Rectangle 12"/>
          <p:cNvSpPr>
            <a:spLocks noChangeArrowheads="1"/>
          </p:cNvSpPr>
          <p:nvPr/>
        </p:nvSpPr>
        <p:spPr bwMode="auto">
          <a:xfrm>
            <a:off x="539750" y="404813"/>
            <a:ext cx="35274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Осуществляет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общее руководство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деятельностью ДОУ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Представляет полномочия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трудового коллектива</a:t>
            </a:r>
          </a:p>
        </p:txBody>
      </p:sp>
      <p:sp>
        <p:nvSpPr>
          <p:cNvPr id="10250" name="Rectangle 13"/>
          <p:cNvSpPr>
            <a:spLocks noChangeArrowheads="1"/>
          </p:cNvSpPr>
          <p:nvPr/>
        </p:nvSpPr>
        <p:spPr bwMode="auto">
          <a:xfrm>
            <a:off x="5003800" y="404813"/>
            <a:ext cx="3529013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Координирует деятельность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родительской общественности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и педагогического коллектива по вопросам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 воспитания и образования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 воспитанников ДОУ.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Представляет полномочия родителей </a:t>
            </a:r>
          </a:p>
          <a:p>
            <a:pPr algn="ctr"/>
            <a:r>
              <a:rPr lang="ru-RU" sz="1400" b="1">
                <a:solidFill>
                  <a:srgbClr val="000000"/>
                </a:solidFill>
                <a:latin typeface="Garamond" pitchFamily="18" charset="0"/>
              </a:rPr>
              <a:t>воспитанников</a:t>
            </a:r>
          </a:p>
        </p:txBody>
      </p:sp>
      <p:sp>
        <p:nvSpPr>
          <p:cNvPr id="10251" name="Line 18"/>
          <p:cNvSpPr>
            <a:spLocks noChangeShapeType="1"/>
          </p:cNvSpPr>
          <p:nvPr/>
        </p:nvSpPr>
        <p:spPr bwMode="auto">
          <a:xfrm flipV="1">
            <a:off x="4500563" y="2492375"/>
            <a:ext cx="23034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2" name="Line 19"/>
          <p:cNvSpPr>
            <a:spLocks noChangeShapeType="1"/>
          </p:cNvSpPr>
          <p:nvPr/>
        </p:nvSpPr>
        <p:spPr bwMode="auto">
          <a:xfrm flipH="1" flipV="1">
            <a:off x="2268538" y="2492375"/>
            <a:ext cx="22320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3" name="Line 20"/>
          <p:cNvSpPr>
            <a:spLocks noChangeShapeType="1"/>
          </p:cNvSpPr>
          <p:nvPr/>
        </p:nvSpPr>
        <p:spPr bwMode="auto">
          <a:xfrm>
            <a:off x="4500563" y="3789363"/>
            <a:ext cx="22320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4" name="Line 21"/>
          <p:cNvSpPr>
            <a:spLocks noChangeShapeType="1"/>
          </p:cNvSpPr>
          <p:nvPr/>
        </p:nvSpPr>
        <p:spPr bwMode="auto">
          <a:xfrm flipH="1">
            <a:off x="2268538" y="3789363"/>
            <a:ext cx="22320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07950" y="188913"/>
            <a:ext cx="88566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000" b="1">
                <a:solidFill>
                  <a:schemeClr val="hlink"/>
                </a:solidFill>
                <a:latin typeface="Garamond" pitchFamily="18" charset="0"/>
              </a:rPr>
              <a:t>Примерная модель  взаимодействия органов общественного управления ДОУ при подготовке к новому учебному году</a:t>
            </a: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07950" y="981075"/>
            <a:ext cx="2376488" cy="287338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Garamond" pitchFamily="18" charset="0"/>
              </a:rPr>
              <a:t>Родительский комитет</a:t>
            </a:r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3276600" y="981075"/>
            <a:ext cx="2592388" cy="287338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Garamond" pitchFamily="18" charset="0"/>
              </a:rPr>
              <a:t>Педагогический</a:t>
            </a:r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 </a:t>
            </a:r>
            <a:r>
              <a:rPr lang="ru-RU" sz="1600" b="1">
                <a:solidFill>
                  <a:srgbClr val="000000"/>
                </a:solidFill>
                <a:latin typeface="Garamond" pitchFamily="18" charset="0"/>
              </a:rPr>
              <a:t>совет</a:t>
            </a: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6588125" y="981075"/>
            <a:ext cx="2376488" cy="287338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Garamond" pitchFamily="18" charset="0"/>
              </a:rPr>
              <a:t>Общее собрание</a:t>
            </a: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107950" y="1268413"/>
            <a:ext cx="23764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Заслушивает отчёт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руководителя ДОУ по итогам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 работы за прошедший уч. год</a:t>
            </a:r>
          </a:p>
        </p:txBody>
      </p:sp>
      <p:sp>
        <p:nvSpPr>
          <p:cNvPr id="11271" name="Rectangle 9"/>
          <p:cNvSpPr>
            <a:spLocks noChangeArrowheads="1"/>
          </p:cNvSpPr>
          <p:nvPr/>
        </p:nvSpPr>
        <p:spPr bwMode="auto">
          <a:xfrm>
            <a:off x="107950" y="1844675"/>
            <a:ext cx="2376488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Вносит предложения по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 совершенствованию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воспитательно – образовательного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 процесса.</a:t>
            </a:r>
          </a:p>
        </p:txBody>
      </p:sp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107950" y="2492375"/>
            <a:ext cx="23764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Вносит предложения по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планированию совместных 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с родителями мероприятий</a:t>
            </a:r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107950" y="3068638"/>
            <a:ext cx="23764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Вносит предложения по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организации дополнительного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образования, его видов</a:t>
            </a:r>
          </a:p>
        </p:txBody>
      </p:sp>
      <p:sp>
        <p:nvSpPr>
          <p:cNvPr id="11274" name="Rectangle 19"/>
          <p:cNvSpPr>
            <a:spLocks noChangeArrowheads="1"/>
          </p:cNvSpPr>
          <p:nvPr/>
        </p:nvSpPr>
        <p:spPr bwMode="auto">
          <a:xfrm>
            <a:off x="2987675" y="1268413"/>
            <a:ext cx="31686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Вносит предложения по планированию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работы с детьми на новый уч. год</a:t>
            </a:r>
          </a:p>
        </p:txBody>
      </p:sp>
      <p:sp>
        <p:nvSpPr>
          <p:cNvPr id="11275" name="Rectangle 21"/>
          <p:cNvSpPr>
            <a:spLocks noChangeArrowheads="1"/>
          </p:cNvSpPr>
          <p:nvPr/>
        </p:nvSpPr>
        <p:spPr bwMode="auto">
          <a:xfrm>
            <a:off x="2987675" y="1844675"/>
            <a:ext cx="31686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Рассматривает и утверждает программы 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образования детей, в т.ч. и дополнительного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образования</a:t>
            </a:r>
          </a:p>
        </p:txBody>
      </p:sp>
      <p:sp>
        <p:nvSpPr>
          <p:cNvPr id="11276" name="Rectangle 22"/>
          <p:cNvSpPr>
            <a:spLocks noChangeArrowheads="1"/>
          </p:cNvSpPr>
          <p:nvPr/>
        </p:nvSpPr>
        <p:spPr bwMode="auto">
          <a:xfrm>
            <a:off x="2987675" y="2997200"/>
            <a:ext cx="31686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Разрабатывает и утверждает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программы целевого использования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благотворительных средств.</a:t>
            </a:r>
          </a:p>
        </p:txBody>
      </p:sp>
      <p:sp>
        <p:nvSpPr>
          <p:cNvPr id="11277" name="Rectangle 23"/>
          <p:cNvSpPr>
            <a:spLocks noChangeArrowheads="1"/>
          </p:cNvSpPr>
          <p:nvPr/>
        </p:nvSpPr>
        <p:spPr bwMode="auto">
          <a:xfrm>
            <a:off x="2987675" y="2420938"/>
            <a:ext cx="31686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Рассматривает вопросы организации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дополнительных платных услуг на уч. год.</a:t>
            </a:r>
          </a:p>
        </p:txBody>
      </p:sp>
      <p:sp>
        <p:nvSpPr>
          <p:cNvPr id="11278" name="Rectangle 24"/>
          <p:cNvSpPr>
            <a:spLocks noChangeArrowheads="1"/>
          </p:cNvSpPr>
          <p:nvPr/>
        </p:nvSpPr>
        <p:spPr bwMode="auto">
          <a:xfrm>
            <a:off x="6588125" y="1844675"/>
            <a:ext cx="23764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200" b="1">
              <a:solidFill>
                <a:srgbClr val="000000"/>
              </a:solidFill>
              <a:latin typeface="Garamond" pitchFamily="18" charset="0"/>
            </a:endParaRP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Вносит предложения по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улучшению работы в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новом учебном году.</a:t>
            </a:r>
          </a:p>
          <a:p>
            <a:pPr algn="ctr"/>
            <a:endParaRPr lang="ru-RU" sz="1200" b="1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11279" name="Rectangle 25"/>
          <p:cNvSpPr>
            <a:spLocks noChangeArrowheads="1"/>
          </p:cNvSpPr>
          <p:nvPr/>
        </p:nvSpPr>
        <p:spPr bwMode="auto">
          <a:xfrm>
            <a:off x="1835150" y="4437063"/>
            <a:ext cx="5327650" cy="358775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Garamond" pitchFamily="18" charset="0"/>
              </a:rPr>
              <a:t>Попечительский совет</a:t>
            </a:r>
          </a:p>
        </p:txBody>
      </p:sp>
      <p:sp>
        <p:nvSpPr>
          <p:cNvPr id="11280" name="Rectangle 26"/>
          <p:cNvSpPr>
            <a:spLocks noChangeArrowheads="1"/>
          </p:cNvSpPr>
          <p:nvPr/>
        </p:nvSpPr>
        <p:spPr bwMode="auto">
          <a:xfrm>
            <a:off x="6588125" y="1268413"/>
            <a:ext cx="23764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Заслушивает отчёт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руководителя ДОУ по итогам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работы за предыдущий уч. год</a:t>
            </a:r>
          </a:p>
        </p:txBody>
      </p:sp>
      <p:sp>
        <p:nvSpPr>
          <p:cNvPr id="11281" name="Rectangle 28"/>
          <p:cNvSpPr>
            <a:spLocks noChangeArrowheads="1"/>
          </p:cNvSpPr>
          <p:nvPr/>
        </p:nvSpPr>
        <p:spPr bwMode="auto">
          <a:xfrm>
            <a:off x="2987675" y="3573463"/>
            <a:ext cx="31686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Рассматривает вопросы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 повышения квалификации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педагогов</a:t>
            </a:r>
          </a:p>
        </p:txBody>
      </p:sp>
      <p:sp>
        <p:nvSpPr>
          <p:cNvPr id="11282" name="Rectangle 36"/>
          <p:cNvSpPr>
            <a:spLocks noChangeArrowheads="1"/>
          </p:cNvSpPr>
          <p:nvPr/>
        </p:nvSpPr>
        <p:spPr bwMode="auto">
          <a:xfrm>
            <a:off x="1835150" y="4797425"/>
            <a:ext cx="532765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Формирует внебюджетный фонд, способствующий организации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воспитательно – образовательного процесса и профессиональному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росту педагогов</a:t>
            </a:r>
          </a:p>
        </p:txBody>
      </p:sp>
      <p:sp>
        <p:nvSpPr>
          <p:cNvPr id="11283" name="Rectangle 37"/>
          <p:cNvSpPr>
            <a:spLocks noChangeArrowheads="1"/>
          </p:cNvSpPr>
          <p:nvPr/>
        </p:nvSpPr>
        <p:spPr bwMode="auto">
          <a:xfrm>
            <a:off x="1835150" y="5445125"/>
            <a:ext cx="532765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Garamond" pitchFamily="18" charset="0"/>
              </a:rPr>
              <a:t>Осуществляет контроль за целевым использованием пожертвований</a:t>
            </a:r>
            <a:r>
              <a:rPr lang="ru-RU" sz="1200">
                <a:latin typeface="Garamond" pitchFamily="18" charset="0"/>
              </a:rPr>
              <a:t>.</a:t>
            </a:r>
          </a:p>
          <a:p>
            <a:pPr algn="ctr"/>
            <a:endParaRPr lang="ru-RU" sz="1200">
              <a:latin typeface="Garamond" pitchFamily="18" charset="0"/>
            </a:endParaRPr>
          </a:p>
        </p:txBody>
      </p:sp>
      <p:sp>
        <p:nvSpPr>
          <p:cNvPr id="11284" name="Rectangle 38"/>
          <p:cNvSpPr>
            <a:spLocks noChangeArrowheads="1"/>
          </p:cNvSpPr>
          <p:nvPr/>
        </p:nvSpPr>
        <p:spPr bwMode="auto">
          <a:xfrm>
            <a:off x="827088" y="6021388"/>
            <a:ext cx="7489825" cy="576262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Создание условий для обеспечения образовательного процесса в ДОУ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Garamond" pitchFamily="18" charset="0"/>
              </a:rPr>
              <a:t>в новом учебном году</a:t>
            </a:r>
          </a:p>
        </p:txBody>
      </p:sp>
      <p:sp>
        <p:nvSpPr>
          <p:cNvPr id="11285" name="Line 40"/>
          <p:cNvSpPr>
            <a:spLocks noChangeShapeType="1"/>
          </p:cNvSpPr>
          <p:nvPr/>
        </p:nvSpPr>
        <p:spPr bwMode="auto">
          <a:xfrm>
            <a:off x="2484438" y="112553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6" name="Line 41"/>
          <p:cNvSpPr>
            <a:spLocks noChangeShapeType="1"/>
          </p:cNvSpPr>
          <p:nvPr/>
        </p:nvSpPr>
        <p:spPr bwMode="auto">
          <a:xfrm flipH="1">
            <a:off x="5867400" y="11255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7" name="Line 42"/>
          <p:cNvSpPr>
            <a:spLocks noChangeShapeType="1"/>
          </p:cNvSpPr>
          <p:nvPr/>
        </p:nvSpPr>
        <p:spPr bwMode="auto">
          <a:xfrm>
            <a:off x="2124075" y="36449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8" name="Line 44"/>
          <p:cNvSpPr>
            <a:spLocks noChangeShapeType="1"/>
          </p:cNvSpPr>
          <p:nvPr/>
        </p:nvSpPr>
        <p:spPr bwMode="auto">
          <a:xfrm>
            <a:off x="6877050" y="24209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9" name="Line 45"/>
          <p:cNvSpPr>
            <a:spLocks noChangeShapeType="1"/>
          </p:cNvSpPr>
          <p:nvPr/>
        </p:nvSpPr>
        <p:spPr bwMode="auto">
          <a:xfrm>
            <a:off x="4500563" y="41497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0" name="Line 47"/>
          <p:cNvSpPr>
            <a:spLocks noChangeShapeType="1"/>
          </p:cNvSpPr>
          <p:nvPr/>
        </p:nvSpPr>
        <p:spPr bwMode="auto">
          <a:xfrm>
            <a:off x="395288" y="3644900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1" name="Line 49"/>
          <p:cNvSpPr>
            <a:spLocks noChangeShapeType="1"/>
          </p:cNvSpPr>
          <p:nvPr/>
        </p:nvSpPr>
        <p:spPr bwMode="auto">
          <a:xfrm>
            <a:off x="395288" y="62372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2" name="Line 51"/>
          <p:cNvSpPr>
            <a:spLocks noChangeShapeType="1"/>
          </p:cNvSpPr>
          <p:nvPr/>
        </p:nvSpPr>
        <p:spPr bwMode="auto">
          <a:xfrm>
            <a:off x="8675688" y="2420938"/>
            <a:ext cx="0" cy="3887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3" name="Line 52"/>
          <p:cNvSpPr>
            <a:spLocks noChangeShapeType="1"/>
          </p:cNvSpPr>
          <p:nvPr/>
        </p:nvSpPr>
        <p:spPr bwMode="auto">
          <a:xfrm flipH="1">
            <a:off x="8316913" y="630872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4" name="Line 55"/>
          <p:cNvSpPr>
            <a:spLocks noChangeShapeType="1"/>
          </p:cNvSpPr>
          <p:nvPr/>
        </p:nvSpPr>
        <p:spPr bwMode="auto">
          <a:xfrm flipH="1">
            <a:off x="1187450" y="3860800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5" name="Line 56"/>
          <p:cNvSpPr>
            <a:spLocks noChangeShapeType="1"/>
          </p:cNvSpPr>
          <p:nvPr/>
        </p:nvSpPr>
        <p:spPr bwMode="auto">
          <a:xfrm>
            <a:off x="6227763" y="38608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6" name="Line 57"/>
          <p:cNvSpPr>
            <a:spLocks noChangeShapeType="1"/>
          </p:cNvSpPr>
          <p:nvPr/>
        </p:nvSpPr>
        <p:spPr bwMode="auto">
          <a:xfrm>
            <a:off x="1187450" y="3860800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7" name="Line 58"/>
          <p:cNvSpPr>
            <a:spLocks noChangeShapeType="1"/>
          </p:cNvSpPr>
          <p:nvPr/>
        </p:nvSpPr>
        <p:spPr bwMode="auto">
          <a:xfrm>
            <a:off x="7885113" y="3860800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Идея">
  <a:themeElements>
    <a:clrScheme name="Идея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2_Иде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дея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243</TotalTime>
  <Words>1928</Words>
  <Application>Microsoft Office PowerPoint</Application>
  <PresentationFormat>Экран (4:3)</PresentationFormat>
  <Paragraphs>359</Paragraphs>
  <Slides>58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58</vt:i4>
      </vt:variant>
    </vt:vector>
  </HeadingPairs>
  <TitlesOfParts>
    <vt:vector size="66" baseType="lpstr">
      <vt:lpstr>Arial</vt:lpstr>
      <vt:lpstr>Wingdings</vt:lpstr>
      <vt:lpstr>Calibri</vt:lpstr>
      <vt:lpstr>Times New Roman</vt:lpstr>
      <vt:lpstr>Verdana</vt:lpstr>
      <vt:lpstr>Garamond</vt:lpstr>
      <vt:lpstr>Затмение</vt:lpstr>
      <vt:lpstr>2_Идея</vt:lpstr>
      <vt:lpstr>Управление дошкольным образовательным учреждением</vt:lpstr>
      <vt:lpstr>Презентация PowerPoint</vt:lpstr>
      <vt:lpstr>Подходы к содержанию управления</vt:lpstr>
      <vt:lpstr>Объекты управления:</vt:lpstr>
      <vt:lpstr>Субъекты управления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Система управления</vt:lpstr>
      <vt:lpstr>Цели и задачи управления</vt:lpstr>
      <vt:lpstr>Цели и задачи управления</vt:lpstr>
      <vt:lpstr>Цели и задачи управления</vt:lpstr>
      <vt:lpstr>Стратегический план</vt:lpstr>
      <vt:lpstr>Стратегический план</vt:lpstr>
      <vt:lpstr>Принципы управления:</vt:lpstr>
      <vt:lpstr>Организационная система ДОУ:</vt:lpstr>
      <vt:lpstr>Презентация PowerPoint</vt:lpstr>
      <vt:lpstr>Эффективность деятельности ДОУ:</vt:lpstr>
      <vt:lpstr>Управление персоналом:</vt:lpstr>
      <vt:lpstr>Группы должностей в ДОУ</vt:lpstr>
      <vt:lpstr>Сопоставьте возможности подбора кадров по следующим параметрам:</vt:lpstr>
      <vt:lpstr>Адаптация персонала</vt:lpstr>
      <vt:lpstr>Условия труда в ДОУ</vt:lpstr>
      <vt:lpstr>Научная организация труда (НОТ-целесообразная, упорядоченная деятельность человека)</vt:lpstr>
      <vt:lpstr>Управление педагогическим персоналом</vt:lpstr>
      <vt:lpstr>Социально-психологическая структура управления</vt:lpstr>
      <vt:lpstr>Типологии организации управления (по Ю.А.Конаржевскому)</vt:lpstr>
      <vt:lpstr>Процесс управления</vt:lpstr>
      <vt:lpstr>Определение качества и результативности дошкольного образования</vt:lpstr>
      <vt:lpstr>Стандарт дошкольного образования</vt:lpstr>
      <vt:lpstr>Стандарт дошкольного образования</vt:lpstr>
      <vt:lpstr>«Временные (примерные) требования к содержанию и методам воспитания и обучения,  реализуемым в ДОУ»  как стандарт дошкольного образования. </vt:lpstr>
      <vt:lpstr>Характер современного дошкольного образования:</vt:lpstr>
      <vt:lpstr>Ключевые факторы качества образования в ДОУ</vt:lpstr>
      <vt:lpstr>Ключевые факторы качества образования в ДОУ</vt:lpstr>
      <vt:lpstr>Ключевые факторы качества образования в ДОУ</vt:lpstr>
      <vt:lpstr>Ключевые факторы качества образования в ДОУ</vt:lpstr>
      <vt:lpstr>Ключевые факторы качества образования в ДОУ</vt:lpstr>
      <vt:lpstr>Ключевые факторы качества образования в ДОУ</vt:lpstr>
      <vt:lpstr>Презентация PowerPoint</vt:lpstr>
      <vt:lpstr>Презентация PowerPoint</vt:lpstr>
      <vt:lpstr>Основные направления развития системы дошкольного образования на современном этапе:</vt:lpstr>
      <vt:lpstr>Оценка результативности образовательного процесса в ДОУ с позиции форм работы с детьми</vt:lpstr>
      <vt:lpstr>Цикл методической  работы в ДОУ:</vt:lpstr>
      <vt:lpstr>Целеполагание</vt:lpstr>
      <vt:lpstr>Целеполагание</vt:lpstr>
      <vt:lpstr>Планирование</vt:lpstr>
      <vt:lpstr>Анализ</vt:lpstr>
      <vt:lpstr>Презентация PowerPoint</vt:lpstr>
      <vt:lpstr>Презентация PowerPoint</vt:lpstr>
      <vt:lpstr>Презентация PowerPoint</vt:lpstr>
      <vt:lpstr>Организация  образовательной работы в ДОУ</vt:lpstr>
      <vt:lpstr>Консультация</vt:lpstr>
      <vt:lpstr>Презентация PowerPoint</vt:lpstr>
      <vt:lpstr>Контроль и самоконтроль</vt:lpstr>
      <vt:lpstr>Контроль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дошкольным образовательным учреждением</dc:title>
  <dc:creator>Ольга</dc:creator>
  <cp:lastModifiedBy>admin</cp:lastModifiedBy>
  <cp:revision>24</cp:revision>
  <dcterms:created xsi:type="dcterms:W3CDTF">2009-03-31T15:52:30Z</dcterms:created>
  <dcterms:modified xsi:type="dcterms:W3CDTF">2015-12-26T04:59:38Z</dcterms:modified>
</cp:coreProperties>
</file>