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90" r:id="rId9"/>
    <p:sldId id="264" r:id="rId10"/>
    <p:sldId id="292" r:id="rId11"/>
    <p:sldId id="265" r:id="rId12"/>
    <p:sldId id="267" r:id="rId13"/>
    <p:sldId id="289" r:id="rId14"/>
    <p:sldId id="268" r:id="rId15"/>
    <p:sldId id="291" r:id="rId16"/>
    <p:sldId id="293" r:id="rId17"/>
    <p:sldId id="269" r:id="rId18"/>
    <p:sldId id="270" r:id="rId19"/>
    <p:sldId id="272" r:id="rId20"/>
    <p:sldId id="271" r:id="rId21"/>
    <p:sldId id="273" r:id="rId22"/>
    <p:sldId id="294" r:id="rId23"/>
    <p:sldId id="274" r:id="rId24"/>
    <p:sldId id="275" r:id="rId25"/>
    <p:sldId id="295" r:id="rId26"/>
    <p:sldId id="277" r:id="rId27"/>
    <p:sldId id="278" r:id="rId28"/>
    <p:sldId id="297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&#1075;&#1086;&#1089;%20&#1087;&#1086;&#1083;%20&#1074;%20&#1057;&#1050;&#1050;/4%20%20&#1052;&#1072;&#1083;&#1086;&#1092;&#1077;&#1077;&#1074;%20&#1057;&#1060;&#1043;&#1054;&#1057;%20&#1041;&#1088;&#1103;&#1085;&#1089;&#1082;%202011.ppt" TargetMode="External"/><Relationship Id="rId2" Type="http://schemas.openxmlformats.org/officeDocument/2006/relationships/hyperlink" Target="4%20%20&#1052;&#1072;&#1083;&#1086;&#1092;&#1077;&#1077;&#1074;%20&#1057;&#1060;&#1043;&#1054;&#1057;%20&#1041;&#1088;&#1103;&#1085;&#1089;&#1082;%202011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41044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Особенности организации и проведения физкультурных занятий с детьми с ОВЗ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73216"/>
            <a:ext cx="7854696" cy="9361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Составитель: </a:t>
            </a:r>
            <a:r>
              <a:rPr lang="ru-RU" dirty="0" err="1" smtClean="0">
                <a:solidFill>
                  <a:srgbClr val="002060"/>
                </a:solidFill>
              </a:rPr>
              <a:t>Почадина</a:t>
            </a:r>
            <a:r>
              <a:rPr lang="ru-RU" dirty="0" smtClean="0">
                <a:solidFill>
                  <a:srgbClr val="002060"/>
                </a:solidFill>
              </a:rPr>
              <a:t> М.А.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ОСДР №1, Ярославль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Задачи </a:t>
            </a:r>
            <a:r>
              <a:rPr lang="ru-RU" sz="3600" b="1" dirty="0" err="1" smtClean="0"/>
              <a:t>психолого-медико</a:t>
            </a:r>
            <a:r>
              <a:rPr lang="ru-RU" sz="3600" b="1" dirty="0" smtClean="0"/>
              <a:t>-</a:t>
            </a:r>
            <a:br>
              <a:rPr lang="ru-RU" sz="3600" b="1" dirty="0" smtClean="0"/>
            </a:br>
            <a:r>
              <a:rPr lang="ru-RU" sz="3600" b="1" dirty="0" smtClean="0"/>
              <a:t>педагогической диагностики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Планирование  коррекционных мероприятий, разработка программы коррекционной работы;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Оценка  динамики развития и эффективности коррекционной работы;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Определение  условия воспитания и обучения ребенка;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Консультирование  родителей ребенка с ОВЗ.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9658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/>
              <a:t> </a:t>
            </a:r>
            <a:r>
              <a:rPr lang="ru-RU" sz="2200" b="1" i="1" dirty="0" smtClean="0"/>
              <a:t>Методика </a:t>
            </a:r>
            <a:r>
              <a:rPr lang="ru-RU" sz="2200" b="1" i="1" dirty="0" err="1" smtClean="0"/>
              <a:t>психолого</a:t>
            </a:r>
            <a:r>
              <a:rPr lang="ru-RU" sz="2200" b="1" i="1" dirty="0" smtClean="0"/>
              <a:t> - педагогического обследования познавательной деятельности детей 4 года жизни </a:t>
            </a:r>
            <a:r>
              <a:rPr lang="ru-RU" sz="2200" b="1" i="1" dirty="0" err="1" smtClean="0"/>
              <a:t>Е.А.Стребелевой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124744"/>
          <a:ext cx="8064897" cy="51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212"/>
                <a:gridCol w="5370444"/>
                <a:gridCol w="720080"/>
                <a:gridCol w="720080"/>
                <a:gridCol w="720081"/>
              </a:tblGrid>
              <a:tr h="3101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Наименование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Дата обследования / оценка в баллах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Поиграй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Коробка форм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Разбери и сложи матрешку (четырехсоставная)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Группировка игрушек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Сложи разрезную картинку ( из 3 частей)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Достань тележку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Найди пару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Построй из кубиков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Нарисуй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Сюжетные картинки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Общее количество баллов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36">
                <a:tc gridSpan="2"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Группа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dirty="0" smtClean="0"/>
              <a:t>Диагностика</a:t>
            </a:r>
            <a:r>
              <a:rPr lang="ru-RU" sz="3100" dirty="0" smtClean="0"/>
              <a:t> </a:t>
            </a:r>
            <a:r>
              <a:rPr lang="ru-RU" sz="3100" b="1" dirty="0" smtClean="0"/>
              <a:t> нервно-психического развития и поведения ребенка 2 года жизни по К.Л.Печоре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60" cy="496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777"/>
                <a:gridCol w="757979"/>
                <a:gridCol w="757979"/>
                <a:gridCol w="682181"/>
                <a:gridCol w="757979"/>
                <a:gridCol w="757979"/>
                <a:gridCol w="682181"/>
                <a:gridCol w="757979"/>
                <a:gridCol w="757979"/>
                <a:gridCol w="757979"/>
                <a:gridCol w="560904"/>
                <a:gridCol w="576064"/>
              </a:tblGrid>
              <a:tr h="124129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Уровень нервно-психического развития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Заключение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Назначения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1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Речь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Активная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Речь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Понимаемая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ИЗО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Конструирование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Сенсорное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раз-е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Игра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Движения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Соц.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пов-е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Навыки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1г.3м.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1г.6м.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1г.9м.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2г.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Изучение индивидуальных особенностей детей в процессе физического воспитания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445624" cy="469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6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3629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Ф.И. ребенка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Двигательная память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Переключаемость внимания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Точность зрительного  восприятия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Координация движения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Физические качества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Выполняет физические упражнения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Необходимость индивидуальной помощи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9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Рук и ног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Пр.и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лев.сторон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тела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быстрота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ловкость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выносливость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показу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слов.инструкции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Ритмично под музыку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Мониторинг физического развития</a:t>
            </a:r>
            <a:br>
              <a:rPr lang="ru-RU" sz="3200" b="1" dirty="0" smtClean="0"/>
            </a:br>
            <a:r>
              <a:rPr lang="ru-RU" sz="3200" b="1" dirty="0" smtClean="0"/>
              <a:t> и развития ОВД 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70"/>
          <a:ext cx="8229600" cy="47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7389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Ф.И. ребенка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Группа здоровья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Физкул.группа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НПР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Основные виды движений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Сумма настоящее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Сумма прошлое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Сумма долж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Соответствие возрасту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2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ходьба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бег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прыжки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ползание,лазание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катание,бросание,ловля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равновесие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Коррекционные задачи, </a:t>
            </a:r>
            <a:br>
              <a:rPr lang="ru-RU" sz="3200" b="1" dirty="0" smtClean="0"/>
            </a:br>
            <a:r>
              <a:rPr lang="ru-RU" sz="3200" b="1" dirty="0" smtClean="0"/>
              <a:t>решаемые на занятиях по физическому воспитанию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Формирование в процессе физического воспитания пространственных и временных представлений;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Изучение в процессе предметной  деятельности различных свойств материалов, а также назначения предметов;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Развитие речи  посредством движения;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Коррекционные задачи, </a:t>
            </a:r>
            <a:br>
              <a:rPr lang="ru-RU" sz="3200" b="1" dirty="0" smtClean="0"/>
            </a:br>
            <a:r>
              <a:rPr lang="ru-RU" sz="3200" b="1" dirty="0" smtClean="0"/>
              <a:t>решаемые на занятиях по физическому воспитанию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000" b="1" dirty="0" smtClean="0"/>
              <a:t>Формирование в процессе двигательной деятельности различных видов познавательной деятельности;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30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000" b="1" dirty="0" smtClean="0"/>
              <a:t>Управление эмоциональной сферой ребенка, развитие морально-волевых качеств личности, формирующихся в процессе специальных двигательных занятий , игр, эстафет.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Психологические особенности личности детей с ослабленным здоровьем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685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Повышенная утомляемость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Раздражительность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Эмоциональная неустойчивость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Пониженный фон настроения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Неадекватная самооценка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Чувствительность к яркому свету, громким звукам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900" b="1" dirty="0" smtClean="0"/>
              <a:t>Чувство неполноценности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Трудности педагога по  физическому воспитанию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3600" b="1" dirty="0" smtClean="0"/>
              <a:t>Разновозрастная группа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endParaRPr lang="ru-RU" sz="13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3600" b="1" dirty="0" smtClean="0"/>
              <a:t>Дети с разными заболеваниями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endParaRPr lang="ru-RU" sz="11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3600" b="1" dirty="0" smtClean="0"/>
              <a:t>Дети с разной адаптацией к физическим нагрузкам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endParaRPr lang="ru-RU" sz="10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3600" b="1" dirty="0" smtClean="0"/>
              <a:t>Дети психологически не готовые к занятиям физкультуры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Методы и приемы преодоления трудностей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3300" b="1" dirty="0" smtClean="0"/>
              <a:t>Безусловное принятие ребенка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5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3300" b="1" dirty="0" smtClean="0"/>
              <a:t>Эмоциональная окраска занятий (чувство полноценности, радость от занятий физкультурой, эстетическое  удовольствие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3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3300" b="1" dirty="0" smtClean="0"/>
              <a:t>Гибкая и дифференцированная методика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3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3300" b="1" dirty="0" smtClean="0"/>
              <a:t>Оптимальные исходные положения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3300" b="1" dirty="0" smtClean="0"/>
              <a:t>Чередование нагрузок и отдыха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Современная концепция социальной реабилитации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400" b="1" dirty="0" smtClean="0"/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приоритет интересов личности над интересами общества;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максимальная самостоятельность и независимость человека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комфортность бытия человека с отклонениями в развитии;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необходимых базовых навыков в сфере жизнеобеспечения, самообслуживания, социализации, коммуникации и рекреации, у детей с особыми образовательными потребностями. 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Формы организации физкультурных занятий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800" b="1" u="sng" dirty="0" smtClean="0"/>
              <a:t>индивидуальная</a:t>
            </a:r>
            <a:r>
              <a:rPr lang="ru-RU" b="1" dirty="0" smtClean="0"/>
              <a:t> (</a:t>
            </a:r>
            <a:r>
              <a:rPr lang="ru-RU" sz="2800" b="1" dirty="0" smtClean="0"/>
              <a:t>педагог имеет возможность определять задачу, содержание, методы и средства обучения, соответствующие уровню развития ребенка, с учетом темпа усвоения им материала, особенностей психического процесса)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800" b="1" u="sng" dirty="0" smtClean="0"/>
              <a:t> групповая </a:t>
            </a:r>
            <a:r>
              <a:rPr lang="ru-RU" b="1" dirty="0" smtClean="0"/>
              <a:t>(</a:t>
            </a:r>
            <a:r>
              <a:rPr lang="ru-RU" sz="2800" b="1" dirty="0" smtClean="0"/>
              <a:t>группа разделяется на несколько подгрупп, которые выполняют одинаковые или различные задания</a:t>
            </a:r>
            <a:r>
              <a:rPr lang="ru-RU" sz="3200" b="1" dirty="0" smtClean="0"/>
              <a:t>. </a:t>
            </a:r>
            <a:r>
              <a:rPr lang="ru-RU" sz="2800" b="1" dirty="0" smtClean="0"/>
              <a:t>Количество обучающихся в группе 3—5 человек.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 </a:t>
            </a:r>
            <a:r>
              <a:rPr lang="ru-RU" sz="4000" b="1" dirty="0" smtClean="0"/>
              <a:t>Слабовидящие дети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Безопасность игровой площадки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Наличие  ограничительных  ориентиров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Озвученный, яркий инвентарь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0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Использование  звука в качестве условного сигнала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Дозировка физической нагрузки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9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Нахождение на занятии без очков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Слабовидящие дети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Противопоказаны все виды упражнений и игр, сопряженные с опасностью глазного травматизма, резкие наклоны, прыжки, упражнения с отягощением, упражнения связанные с сотрясанием тела и наклонным положением головы.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Пошаговые инструкции при разучивании новых и сложных упражнений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Страховка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Глухие и слабослышащие дети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dirty="0" smtClean="0"/>
              <a:t>Снимать на время проведения  занятия слуховой аппарат. </a:t>
            </a:r>
          </a:p>
          <a:p>
            <a:endParaRPr lang="ru-RU" sz="3200" b="1" dirty="0" smtClean="0"/>
          </a:p>
          <a:p>
            <a:pPr lvl="0"/>
            <a:r>
              <a:rPr lang="ru-RU" sz="3200" b="1" dirty="0" smtClean="0"/>
              <a:t>В процессе обучения показ движений должен быть точным, сопровождаться словесной инструкцией. </a:t>
            </a:r>
          </a:p>
          <a:p>
            <a:pPr lvl="0"/>
            <a:endParaRPr lang="ru-RU" sz="3200" b="1" dirty="0" smtClean="0"/>
          </a:p>
          <a:p>
            <a:pPr lvl="0"/>
            <a:r>
              <a:rPr lang="ru-RU" sz="3200" b="1" dirty="0" smtClean="0"/>
              <a:t>Дети должны хорошо видеть движения губ, мимику, жесты педагога</a:t>
            </a:r>
          </a:p>
          <a:p>
            <a:pPr lvl="0"/>
            <a:endParaRPr lang="ru-RU" sz="3200" b="1" dirty="0" smtClean="0"/>
          </a:p>
          <a:p>
            <a:pPr lvl="0"/>
            <a:r>
              <a:rPr lang="ru-RU" sz="3200" b="1" dirty="0" smtClean="0"/>
              <a:t>При показе дети должны повторять задание вслух.</a:t>
            </a:r>
          </a:p>
          <a:p>
            <a:pPr lvl="0"/>
            <a:endParaRPr lang="ru-RU" sz="3200" b="1" dirty="0" smtClean="0"/>
          </a:p>
          <a:p>
            <a:r>
              <a:rPr lang="ru-RU" sz="3200" b="1" dirty="0" smtClean="0"/>
              <a:t>Обеспечение помощи и страховки (для самых маленьких)</a:t>
            </a:r>
          </a:p>
          <a:p>
            <a:pPr lvl="0"/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Дети с интеллектуальными нарушениями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Эмоционально вовлекать детей в двигательную деятельность.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32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Необходимость личной обращенности к каждому ребенку.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32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/>
              <a:t>На начальном этапе коррекционно-развивающих занятий все  упражнения выполняются по показу педагога с одновременной словесной инструкцией.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Дети с интеллектуальными нарушениями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Активное использование жестов, мимики, с опорой на знакомые образы.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Повторение разученных упражнений с различными предметами.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Систематичность занятий (тренирующая дорожка)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Постепенное наращивание физической нагрузки в процессе занятий.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Дети с детским церебральным параличом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Совместная работа с врачом ЛФК для определения двигательного статуса ребенка, противопоказаний к применению тех или иных приемов.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Соблюдение ортопедического режима (использование различных ортопедических приспособлений для ходьбы, коррекция положения рук и пальцев, для удержания головы)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0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/>
              <a:t>Дозирование нагрузок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0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err="1" smtClean="0"/>
              <a:t>Вертикализация</a:t>
            </a:r>
            <a:r>
              <a:rPr lang="ru-RU" sz="2800" b="1" dirty="0" smtClean="0"/>
              <a:t> (Тренажер Гросса)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296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err="1" smtClean="0"/>
              <a:t>Анджело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Моссо</a:t>
            </a:r>
            <a:r>
              <a:rPr lang="ru-RU" sz="3200" b="1" dirty="0" smtClean="0"/>
              <a:t>, итальянский физиолог, сказал: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«Физические упражнения могут заменить множество лекарств, но ни одно лекарство в мире не может заменить физические упражнения»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О.Ю. </a:t>
            </a:r>
            <a:r>
              <a:rPr lang="ru-RU" dirty="0" err="1" smtClean="0"/>
              <a:t>Камакина</a:t>
            </a:r>
            <a:r>
              <a:rPr lang="ru-RU" dirty="0" smtClean="0"/>
              <a:t>, </a:t>
            </a:r>
            <a:r>
              <a:rPr lang="ru-RU" dirty="0" err="1" smtClean="0"/>
              <a:t>к.пс.н</a:t>
            </a:r>
            <a:r>
              <a:rPr lang="ru-RU" dirty="0" smtClean="0"/>
              <a:t>., ст.преподаватель ЦСУСЗ, г. Ярославль. «Психолого-педагогическое сопровождение детей с ослабленным здоровьем»</a:t>
            </a:r>
          </a:p>
          <a:p>
            <a:r>
              <a:rPr lang="ru-RU" dirty="0" smtClean="0"/>
              <a:t>Е.С. </a:t>
            </a:r>
            <a:r>
              <a:rPr lang="ru-RU" dirty="0" err="1" smtClean="0"/>
              <a:t>Червякова</a:t>
            </a:r>
            <a:r>
              <a:rPr lang="ru-RU" dirty="0" smtClean="0"/>
              <a:t>, ст.преподаватель ЦСУСЗ, г.Ярославль, «Коррекционная педагогика».</a:t>
            </a:r>
          </a:p>
          <a:p>
            <a:r>
              <a:rPr lang="ru-RU" dirty="0" smtClean="0"/>
              <a:t>О.С.Ткач и др. Организация подвижных игр с детьми и подростками с нарушениями в развитии, Ярославль, ГОАУ ЯО ИРО,2013.</a:t>
            </a:r>
          </a:p>
          <a:p>
            <a:r>
              <a:rPr lang="ru-RU" dirty="0" smtClean="0"/>
              <a:t>От рождения до школы. Примерная общеобразовательная программа дошкольного образования/</a:t>
            </a:r>
            <a:r>
              <a:rPr lang="ru-RU" dirty="0" err="1" smtClean="0"/>
              <a:t>под.ред.Н.Е.Вераксы</a:t>
            </a:r>
            <a:r>
              <a:rPr lang="ru-RU" dirty="0" smtClean="0"/>
              <a:t>, Т.С. Комаровой, М.А. Васильевой. </a:t>
            </a:r>
            <a:r>
              <a:rPr lang="ru-RU" dirty="0" err="1" smtClean="0"/>
              <a:t>М.-Мозаика-Синтез</a:t>
            </a:r>
            <a:r>
              <a:rPr lang="ru-RU" dirty="0" smtClean="0"/>
              <a:t>, 2014, </a:t>
            </a:r>
            <a:r>
              <a:rPr lang="ru-RU" dirty="0" err="1" smtClean="0"/>
              <a:t>стр</a:t>
            </a:r>
            <a:r>
              <a:rPr lang="ru-RU" dirty="0" smtClean="0"/>
              <a:t> 151-188.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8953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Проект </a:t>
            </a:r>
            <a:r>
              <a:rPr lang="ru-RU" sz="3600" b="1" i="1" dirty="0" smtClean="0"/>
              <a:t>специального федерального </a:t>
            </a:r>
            <a:r>
              <a:rPr lang="ru-RU" sz="3600" b="1" dirty="0" smtClean="0"/>
              <a:t>государственного стандарта  </a:t>
            </a:r>
            <a:r>
              <a:rPr lang="ru-RU" sz="3600" b="1" dirty="0" smtClean="0">
                <a:solidFill>
                  <a:srgbClr val="002060"/>
                </a:solidFill>
                <a:hlinkClick r:id="rId2" action="ppaction://hlinkpres?slideindex=1&amp;slidetitle="/>
              </a:rPr>
              <a:t>(</a:t>
            </a:r>
            <a:r>
              <a:rPr lang="ru-RU" sz="3600" b="1" dirty="0" smtClean="0">
                <a:solidFill>
                  <a:srgbClr val="002060"/>
                </a:solidFill>
                <a:hlinkClick r:id="rId3" action="ppaction://hlinkpres?slideindex=1&amp;slidetitle="/>
              </a:rPr>
              <a:t>СФГОС</a:t>
            </a:r>
            <a:r>
              <a:rPr lang="ru-RU" sz="3600" b="1" dirty="0" smtClean="0">
                <a:solidFill>
                  <a:srgbClr val="002060"/>
                </a:solidFill>
                <a:hlinkClick r:id="rId2" action="ppaction://hlinkpres?slideindex=1&amp;slidetitle="/>
              </a:rPr>
              <a:t>) </a:t>
            </a:r>
            <a:r>
              <a:rPr lang="ru-RU" sz="3600" b="1" dirty="0" smtClean="0"/>
              <a:t>начального общего образования детей с ОВЗ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 4 по 6 октября 2010 года в Москве, в Институте коррекционной педагогики РАО прошло Всероссийское совещание специалистов в области коррекционной педагогики и специальной психологии, посвященное разработке и внедрению специальных федеральных государственных образовательных стандартов для детей с ограниченными возможностями здоровья.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Концепция СФГОС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сегодняшний день существует только проект концепции СФГОС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Конкретизация по отношению к каждой категории детей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построения – это дифференцированные уровни и варианты образования, описание требований к структуре основной образовательной программы, результатам ее освоения и условиям реализации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СФГОС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43872"/>
          </a:xfrm>
        </p:spPr>
        <p:txBody>
          <a:bodyPr>
            <a:normAutofit fontScale="92500" lnSpcReduction="20000"/>
          </a:bodyPr>
          <a:lstStyle/>
          <a:p>
            <a:pPr marL="288000"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 smtClean="0"/>
              <a:t>Разработка и внедрение СФГОС направлены на введение в образовательное пространство всех детей с ОВЗ вне зависимости от тяжести их проблем, благодаря чему исключается возможность определения ребенка как «необучаемого» </a:t>
            </a:r>
          </a:p>
          <a:p>
            <a:pPr algn="just">
              <a:buNone/>
            </a:pPr>
            <a:endParaRPr lang="ru-RU" sz="9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400" b="1" dirty="0" smtClean="0"/>
              <a:t>Первый вариант СФГОС (инклюзия) направлен на гарантию адекватной специальной помощи самым благополучным детям с ОВЗ, способным получать образование в среде своих здоровых сверстников, тем самым исключается возможность недооценки особых образовательных потребностей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 данным ЕРБД по Ярославской области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ru-RU" sz="3200" b="1" i="1" u="sng" dirty="0" smtClean="0"/>
              <a:t>14350</a:t>
            </a:r>
            <a:r>
              <a:rPr lang="ru-RU" sz="3200" b="1" dirty="0" smtClean="0"/>
              <a:t> детей с ОВЗ (7 %).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endParaRPr lang="ru-RU" sz="1100" b="1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ru-RU" sz="3200" b="1" dirty="0" smtClean="0"/>
              <a:t>Из них </a:t>
            </a:r>
            <a:r>
              <a:rPr lang="ru-RU" sz="3200" b="1" i="1" u="sng" dirty="0" smtClean="0"/>
              <a:t>2932</a:t>
            </a:r>
            <a:r>
              <a:rPr lang="ru-RU" sz="3200" b="1" dirty="0" smtClean="0"/>
              <a:t> человека обучаются в специальных (коррекционных) классах.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endParaRPr lang="en-US" sz="1100" b="1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ru-RU" sz="3200" b="1" i="1" u="sng" dirty="0" smtClean="0"/>
              <a:t>2253</a:t>
            </a:r>
            <a:r>
              <a:rPr lang="ru-RU" sz="3200" b="1" dirty="0" smtClean="0"/>
              <a:t> ребенка, имеющих рекомендации на обучение по программам VII и VIII видов, получают образование в общеобразовательных классах по индивидуальным учебным планам и адаптированным программам</a:t>
            </a:r>
            <a:endParaRPr lang="ru-RU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 группе лиц с ОВЗ относятся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200" dirty="0" smtClean="0"/>
          </a:p>
          <a:p>
            <a:endParaRPr lang="ru-RU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глухие (</a:t>
            </a:r>
            <a:r>
              <a:rPr lang="ru-RU" b="1" dirty="0" err="1" smtClean="0"/>
              <a:t>неслышащие</a:t>
            </a:r>
            <a:r>
              <a:rPr lang="ru-RU" b="1" dirty="0" smtClean="0"/>
              <a:t>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слабослышащие;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позднооглохшие;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незрячие;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слабовидящие;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/>
              <a:t>с нарушениями функций опорно-двигательного аппарата;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b="1" dirty="0" smtClean="0"/>
              <a:t>с нарушениями эмоционально-волевой сферы;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 группе лиц с ОВЗ относятся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558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с нарушениями интеллекта (умственно отсталые);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3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с задержкой психического развития (</a:t>
            </a:r>
            <a:r>
              <a:rPr lang="ru-RU" sz="2800" b="1" dirty="0" err="1" smtClean="0"/>
              <a:t>труднообучаемые</a:t>
            </a:r>
            <a:r>
              <a:rPr lang="ru-RU" sz="2800" b="1" dirty="0" smtClean="0"/>
              <a:t>, с образовательными затруднениями);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с нарушениями речи (в том числе тяжелыми);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1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со сложными недостатками развития.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0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с расстройствами  </a:t>
            </a:r>
            <a:r>
              <a:rPr lang="ru-RU" sz="2800" b="1" dirty="0" err="1" smtClean="0"/>
              <a:t>аутистического</a:t>
            </a:r>
            <a:r>
              <a:rPr lang="ru-RU" sz="2800" b="1" dirty="0" smtClean="0"/>
              <a:t> спектра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sz="10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800" b="1" dirty="0" smtClean="0"/>
              <a:t>дети группы «риска»</a:t>
            </a:r>
          </a:p>
          <a:p>
            <a:pPr algn="just"/>
            <a:endParaRPr lang="ru-RU" sz="1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Задачи </a:t>
            </a:r>
            <a:r>
              <a:rPr lang="ru-RU" sz="3600" b="1" dirty="0" err="1" smtClean="0"/>
              <a:t>психолого-медико-педагогической</a:t>
            </a:r>
            <a:r>
              <a:rPr lang="ru-RU" sz="3600" b="1" dirty="0" smtClean="0"/>
              <a:t> диагностики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sz="2800" b="1" dirty="0" smtClean="0"/>
              <a:t>Своевременное выявление детей с ограниченными возможностями;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endParaRPr lang="ru-RU" sz="1100" b="1" dirty="0" smtClean="0"/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sz="2800" b="1" dirty="0" smtClean="0"/>
              <a:t>Выявление  индивидуальных психолого-педагогических особенностей ребенка с ОВЗ;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endParaRPr lang="ru-RU" sz="1100" b="1" dirty="0" smtClean="0"/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sz="2800" b="1" dirty="0" smtClean="0"/>
              <a:t>Определение оптимального педагогического маршрута;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endParaRPr lang="ru-RU" sz="1000" b="1" dirty="0" smtClean="0"/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ru-RU" sz="2800" b="1" dirty="0" smtClean="0"/>
              <a:t>Обеспечение  индивидуального сопровождения каждому ребенку с ОВЗ в дошкольном учреждении;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570</TotalTime>
  <Words>1116</Words>
  <Application>Microsoft Office PowerPoint</Application>
  <PresentationFormat>Экран (4:3)</PresentationFormat>
  <Paragraphs>263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Особенности организации и проведения физкультурных занятий с детьми с ОВЗ</vt:lpstr>
      <vt:lpstr>Современная концепция социальной реабилитации</vt:lpstr>
      <vt:lpstr>Проект специального федерального государственного стандарта  (СФГОС) начального общего образования детей с ОВЗ</vt:lpstr>
      <vt:lpstr>Концепция СФГОС</vt:lpstr>
      <vt:lpstr>СФГОС</vt:lpstr>
      <vt:lpstr>По данным ЕРБД по Ярославской области</vt:lpstr>
      <vt:lpstr>К группе лиц с ОВЗ относятся</vt:lpstr>
      <vt:lpstr>К группе лиц с ОВЗ относятся</vt:lpstr>
      <vt:lpstr>Задачи психолого-медико-педагогической диагностики</vt:lpstr>
      <vt:lpstr>Задачи психолого-медико- педагогической диагностики</vt:lpstr>
      <vt:lpstr> Методика психолого - педагогического обследования познавательной деятельности детей 4 года жизни Е.А.Стребелевой</vt:lpstr>
      <vt:lpstr> Диагностика  нервно-психического развития и поведения ребенка 2 года жизни по К.Л.Печоре </vt:lpstr>
      <vt:lpstr>Изучение индивидуальных особенностей детей в процессе физического воспитания</vt:lpstr>
      <vt:lpstr>Мониторинг физического развития  и развития ОВД </vt:lpstr>
      <vt:lpstr>Коррекционные задачи,  решаемые на занятиях по физическому воспитанию</vt:lpstr>
      <vt:lpstr>Коррекционные задачи,  решаемые на занятиях по физическому воспитанию</vt:lpstr>
      <vt:lpstr>Психологические особенности личности детей с ослабленным здоровьем</vt:lpstr>
      <vt:lpstr>Трудности педагога по  физическому воспитанию</vt:lpstr>
      <vt:lpstr>Методы и приемы преодоления трудностей</vt:lpstr>
      <vt:lpstr>Формы организации физкультурных занятий</vt:lpstr>
      <vt:lpstr>     Слабовидящие дети</vt:lpstr>
      <vt:lpstr>Слабовидящие дети</vt:lpstr>
      <vt:lpstr> Глухие и слабослышащие дети</vt:lpstr>
      <vt:lpstr>Дети с интеллектуальными нарушениями </vt:lpstr>
      <vt:lpstr>Дети с интеллектуальными нарушениями </vt:lpstr>
      <vt:lpstr>Дети с детским церебральным параличом</vt:lpstr>
      <vt:lpstr>Презентация PowerPoint</vt:lpstr>
      <vt:lpstr>Литературные источники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и проведения физкультурных занятий с детьми с ОВЗ</dc:title>
  <dc:creator>Мария</dc:creator>
  <cp:lastModifiedBy>admin</cp:lastModifiedBy>
  <cp:revision>61</cp:revision>
  <dcterms:created xsi:type="dcterms:W3CDTF">2015-11-17T15:44:14Z</dcterms:created>
  <dcterms:modified xsi:type="dcterms:W3CDTF">2015-12-09T17:40:14Z</dcterms:modified>
</cp:coreProperties>
</file>