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58" r:id="rId6"/>
    <p:sldId id="277" r:id="rId7"/>
    <p:sldId id="261" r:id="rId8"/>
    <p:sldId id="263" r:id="rId9"/>
    <p:sldId id="262" r:id="rId10"/>
    <p:sldId id="265" r:id="rId11"/>
    <p:sldId id="274" r:id="rId12"/>
    <p:sldId id="266" r:id="rId13"/>
    <p:sldId id="269" r:id="rId14"/>
    <p:sldId id="267" r:id="rId15"/>
    <p:sldId id="272" r:id="rId16"/>
    <p:sldId id="268" r:id="rId17"/>
    <p:sldId id="271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116" d="100"/>
          <a:sy n="116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5C70AF-ED80-4B83-B0FF-B973830A0DE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81BD6F-5B09-4F06-96BF-E5D57EDDE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20880" cy="3456384"/>
          </a:xfrm>
        </p:spPr>
        <p:txBody>
          <a:bodyPr/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МудроСплентение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Оздоровление и речевое развитие детей дошкольного возраста с помощью </a:t>
            </a:r>
            <a:r>
              <a:rPr lang="ru-RU" sz="4000" dirty="0" err="1" smtClean="0"/>
              <a:t>мудратерапии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117180" cy="167595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Асташина</a:t>
            </a:r>
            <a:r>
              <a:rPr lang="ru-RU" dirty="0" smtClean="0"/>
              <a:t> Елена Валерьевна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МБДОУ ВМР «Васильевский детский сад общеразвивающего вида»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r="7409"/>
          <a:stretch/>
        </p:blipFill>
        <p:spPr>
          <a:xfrm rot="5400000">
            <a:off x="4137542" y="263058"/>
            <a:ext cx="317317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087"/>
            <a:ext cx="3202548" cy="1185861"/>
          </a:xfrm>
        </p:spPr>
        <p:txBody>
          <a:bodyPr/>
          <a:lstStyle/>
          <a:p>
            <a:r>
              <a:rPr lang="ru-RU" sz="3200" dirty="0" smtClean="0"/>
              <a:t>Мудра «ЧЕРЕПАХА»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2" y="764704"/>
            <a:ext cx="4464497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Мост»</a:t>
            </a:r>
          </a:p>
          <a:p>
            <a:pPr marL="0" indent="0">
              <a:buNone/>
            </a:pPr>
            <a:r>
              <a:rPr lang="ru-RU" dirty="0"/>
              <a:t>Мы по мосту пошли гулять,</a:t>
            </a:r>
          </a:p>
          <a:p>
            <a:pPr marL="0" indent="0">
              <a:buNone/>
            </a:pPr>
            <a:r>
              <a:rPr lang="ru-RU" dirty="0"/>
              <a:t>Нас можно к завтраку не ждать</a:t>
            </a:r>
          </a:p>
          <a:p>
            <a:pPr marL="0" indent="0">
              <a:buNone/>
            </a:pPr>
            <a:r>
              <a:rPr lang="ru-RU" dirty="0"/>
              <a:t>Переплелись так до обеда.</a:t>
            </a:r>
          </a:p>
          <a:p>
            <a:pPr marL="0" indent="0">
              <a:buNone/>
            </a:pPr>
            <a:r>
              <a:rPr lang="ru-RU" dirty="0"/>
              <a:t>Большой же пальчик, непоседа</a:t>
            </a:r>
          </a:p>
          <a:p>
            <a:pPr marL="0" indent="0">
              <a:buNone/>
            </a:pPr>
            <a:r>
              <a:rPr lang="ru-RU" dirty="0"/>
              <a:t>Себе такого же нашел</a:t>
            </a:r>
          </a:p>
          <a:p>
            <a:pPr marL="0" indent="0">
              <a:buNone/>
            </a:pPr>
            <a:r>
              <a:rPr lang="ru-RU" dirty="0"/>
              <a:t>И с ним стрекоз ловить ушел</a:t>
            </a:r>
            <a:r>
              <a:rPr lang="ru-RU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31949"/>
            <a:ext cx="3274556" cy="5037411"/>
          </a:xfrm>
        </p:spPr>
        <p:txBody>
          <a:bodyPr>
            <a:normAutofit/>
          </a:bodyPr>
          <a:lstStyle/>
          <a:p>
            <a:r>
              <a:rPr lang="ru-RU" sz="2000" dirty="0"/>
              <a:t>Показания: </a:t>
            </a:r>
            <a:r>
              <a:rPr lang="ru-RU" sz="2000" dirty="0" smtClean="0"/>
              <a:t>быстрая утомляемость, апатия, нарушение </a:t>
            </a:r>
            <a:r>
              <a:rPr lang="ru-RU" sz="2000" dirty="0"/>
              <a:t>функции сердечно-сосудистой системы.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Методика исполнения: пальцы правой руки смыкаются с пальцами левой руки. Большие пальцы обеих рук соединены между собой, образуя "голову черепахи".</a:t>
            </a:r>
          </a:p>
        </p:txBody>
      </p:sp>
    </p:spTree>
    <p:extLst>
      <p:ext uri="{BB962C8B-B14F-4D97-AF65-F5344CB8AC3E}">
        <p14:creationId xmlns:p14="http://schemas.microsoft.com/office/powerpoint/2010/main" val="929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3418572" cy="894681"/>
          </a:xfrm>
        </p:spPr>
        <p:txBody>
          <a:bodyPr/>
          <a:lstStyle/>
          <a:p>
            <a:r>
              <a:rPr lang="ru-RU" sz="3200" dirty="0" smtClean="0"/>
              <a:t>Мудра «ЖИЗНИ»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64704"/>
            <a:ext cx="446449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«Зайчики»</a:t>
            </a:r>
          </a:p>
          <a:p>
            <a:pPr marL="0" indent="0">
              <a:buNone/>
            </a:pPr>
            <a:r>
              <a:rPr lang="ru-RU" dirty="0" smtClean="0"/>
              <a:t>Зайцы встали на опушке,</a:t>
            </a:r>
          </a:p>
          <a:p>
            <a:pPr marL="0" indent="0">
              <a:buNone/>
            </a:pPr>
            <a:r>
              <a:rPr lang="ru-RU" dirty="0" smtClean="0"/>
              <a:t>Видны ушки на макушке.</a:t>
            </a:r>
          </a:p>
          <a:p>
            <a:pPr marL="0" indent="0">
              <a:buNone/>
            </a:pPr>
            <a:r>
              <a:rPr lang="ru-RU" dirty="0" smtClean="0"/>
              <a:t>Остальные поскакали, </a:t>
            </a:r>
          </a:p>
          <a:p>
            <a:pPr marL="0" indent="0">
              <a:buNone/>
            </a:pPr>
            <a:r>
              <a:rPr lang="ru-RU" dirty="0" smtClean="0"/>
              <a:t>И еще дружнее стали.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31949"/>
            <a:ext cx="3418572" cy="4749379"/>
          </a:xfrm>
        </p:spPr>
        <p:txBody>
          <a:bodyPr/>
          <a:lstStyle/>
          <a:p>
            <a:r>
              <a:rPr lang="ru-RU" sz="2000" dirty="0"/>
              <a:t>Показания: состояние быстрой </a:t>
            </a:r>
            <a:r>
              <a:rPr lang="ru-RU" sz="2000" dirty="0" smtClean="0"/>
              <a:t>утомляемости, </a:t>
            </a:r>
            <a:r>
              <a:rPr lang="ru-RU" sz="2000" dirty="0"/>
              <a:t>нарушение зрения, улучшает остроту зрения, лечения болезни глаз.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Методика исполнения: подушечки безымянного, мизинца и большого пальцев соединены вместе, а оставшиеся свободно выпрямлены. Выполняется обеими рука одновременно.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20644" r="16635" b="8585"/>
          <a:stretch/>
        </p:blipFill>
        <p:spPr>
          <a:xfrm rot="5400000">
            <a:off x="4226564" y="750100"/>
            <a:ext cx="3796747" cy="296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48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6335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335"/>
            <a:ext cx="3202548" cy="1185861"/>
          </a:xfrm>
        </p:spPr>
        <p:txBody>
          <a:bodyPr/>
          <a:lstStyle/>
          <a:p>
            <a:r>
              <a:rPr lang="ru-RU" sz="2800" dirty="0" smtClean="0"/>
              <a:t>Мудра «МОРСКОЙ ГРЕБЕШОК»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654" y="446087"/>
            <a:ext cx="4751794" cy="6007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Гребешок»</a:t>
            </a:r>
          </a:p>
          <a:p>
            <a:pPr marL="0" indent="0">
              <a:buNone/>
            </a:pPr>
            <a:r>
              <a:rPr lang="ru-RU" dirty="0" smtClean="0"/>
              <a:t>Большие </a:t>
            </a:r>
            <a:r>
              <a:rPr lang="ru-RU" dirty="0"/>
              <a:t>пальцы дружно, боком</a:t>
            </a:r>
          </a:p>
          <a:p>
            <a:pPr marL="0" indent="0">
              <a:buNone/>
            </a:pPr>
            <a:r>
              <a:rPr lang="ru-RU" dirty="0"/>
              <a:t>Прижались </a:t>
            </a:r>
            <a:r>
              <a:rPr lang="ru-RU" dirty="0" smtClean="0"/>
              <a:t>крепко, и ушли.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Другие в гребень заплели</a:t>
            </a:r>
          </a:p>
          <a:p>
            <a:pPr marL="0" indent="0">
              <a:buNone/>
            </a:pPr>
            <a:r>
              <a:rPr lang="ru-RU" dirty="0" smtClean="0"/>
              <a:t>Где </a:t>
            </a:r>
            <a:r>
              <a:rPr lang="ru-RU" dirty="0"/>
              <a:t>кончик каждого внутри.</a:t>
            </a:r>
          </a:p>
          <a:p>
            <a:pPr marL="0" indent="0">
              <a:buNone/>
            </a:pPr>
            <a:r>
              <a:rPr lang="ru-RU" dirty="0"/>
              <a:t>Не сосчитать и не увидеть,</a:t>
            </a:r>
          </a:p>
          <a:p>
            <a:pPr marL="0" indent="0">
              <a:buNone/>
            </a:pPr>
            <a:r>
              <a:rPr lang="ru-RU" dirty="0"/>
              <a:t>Чем занимаются они,</a:t>
            </a:r>
          </a:p>
          <a:p>
            <a:pPr marL="0" indent="0">
              <a:buNone/>
            </a:pPr>
            <a:r>
              <a:rPr lang="ru-RU" dirty="0"/>
              <a:t>Пока живут вот так одни,</a:t>
            </a:r>
          </a:p>
          <a:p>
            <a:pPr marL="0" indent="0">
              <a:buNone/>
            </a:pPr>
            <a:r>
              <a:rPr lang="ru-RU" dirty="0"/>
              <a:t>Не отвечая на звонки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31949"/>
            <a:ext cx="3202548" cy="4821387"/>
          </a:xfrm>
        </p:spPr>
        <p:txBody>
          <a:bodyPr>
            <a:normAutofit/>
          </a:bodyPr>
          <a:lstStyle/>
          <a:p>
            <a:r>
              <a:rPr lang="ru-RU" sz="2000" dirty="0"/>
              <a:t>Показания: </a:t>
            </a:r>
            <a:r>
              <a:rPr lang="ru-RU" sz="2000" dirty="0" smtClean="0"/>
              <a:t>мудра </a:t>
            </a:r>
            <a:r>
              <a:rPr lang="ru-RU" sz="2000" dirty="0"/>
              <a:t>улучшает аппетит, нормализует пищеварение, развивает мелкую </a:t>
            </a:r>
            <a:r>
              <a:rPr lang="ru-RU" sz="2000" dirty="0" smtClean="0"/>
              <a:t>моторику пальцев рук.</a:t>
            </a:r>
          </a:p>
          <a:p>
            <a:endParaRPr lang="ru-RU" sz="2000" dirty="0"/>
          </a:p>
          <a:p>
            <a:r>
              <a:rPr lang="ru-RU" sz="2000" dirty="0"/>
              <a:t>Методика исполнения: большие пальцы обеих рук соприкасаются своими боковыми поверхностями. Остальные скрещены таким образом, что оказываются заключенными внутри обеих ладоней.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5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3418572" cy="1185861"/>
          </a:xfrm>
        </p:spPr>
        <p:txBody>
          <a:bodyPr/>
          <a:lstStyle/>
          <a:p>
            <a:r>
              <a:rPr lang="ru-RU" dirty="0" smtClean="0"/>
              <a:t>Мудра «ЛЕСНИЦА НЕБЕСНОГО ХРАМА»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620688"/>
            <a:ext cx="4536504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«Бинокль»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Посмотрите, </a:t>
            </a:r>
            <a:r>
              <a:rPr lang="ru-RU" dirty="0" smtClean="0"/>
              <a:t>капитаны,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Для бинокля все нашли.</a:t>
            </a:r>
          </a:p>
          <a:p>
            <a:pPr marL="0" indent="0">
              <a:buNone/>
            </a:pPr>
            <a:r>
              <a:rPr lang="ru-RU" dirty="0"/>
              <a:t>Левый с правым, левый с правым </a:t>
            </a:r>
          </a:p>
          <a:p>
            <a:pPr marL="0" indent="0">
              <a:buNone/>
            </a:pPr>
            <a:r>
              <a:rPr lang="ru-RU" dirty="0"/>
              <a:t>Пальцы меж собой сложи</a:t>
            </a:r>
          </a:p>
          <a:p>
            <a:pPr marL="0" indent="0">
              <a:buNone/>
            </a:pPr>
            <a:r>
              <a:rPr lang="ru-RU" dirty="0"/>
              <a:t>Только кончики сплелись,</a:t>
            </a:r>
          </a:p>
          <a:p>
            <a:pPr marL="0" indent="0">
              <a:buNone/>
            </a:pPr>
            <a:r>
              <a:rPr lang="ru-RU" dirty="0"/>
              <a:t>Два мизинца поднялись.</a:t>
            </a:r>
          </a:p>
          <a:p>
            <a:pPr marL="0" indent="0">
              <a:buNone/>
            </a:pPr>
            <a:r>
              <a:rPr lang="ru-RU" dirty="0"/>
              <a:t>В перископе чисто море,</a:t>
            </a:r>
          </a:p>
          <a:p>
            <a:pPr marL="0" indent="0">
              <a:buNone/>
            </a:pPr>
            <a:r>
              <a:rPr lang="ru-RU" dirty="0"/>
              <a:t>Погуляем на </a:t>
            </a:r>
            <a:r>
              <a:rPr lang="ru-RU" dirty="0" smtClean="0"/>
              <a:t>просторе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31949"/>
            <a:ext cx="3346564" cy="4821387"/>
          </a:xfrm>
        </p:spPr>
        <p:txBody>
          <a:bodyPr>
            <a:normAutofit/>
          </a:bodyPr>
          <a:lstStyle/>
          <a:p>
            <a:r>
              <a:rPr lang="ru-RU" sz="1800" dirty="0"/>
              <a:t>Показания: </a:t>
            </a:r>
            <a:r>
              <a:rPr lang="ru-RU" sz="1800" dirty="0" smtClean="0"/>
              <a:t>невротизация </a:t>
            </a:r>
            <a:r>
              <a:rPr lang="ru-RU" sz="1800" dirty="0"/>
              <a:t>депрессия</a:t>
            </a:r>
            <a:r>
              <a:rPr lang="ru-RU" sz="1800" dirty="0" smtClean="0"/>
              <a:t>., эмоциональная </a:t>
            </a:r>
            <a:r>
              <a:rPr lang="ru-RU" sz="1800" dirty="0" err="1" smtClean="0"/>
              <a:t>перевозбудимость</a:t>
            </a:r>
            <a:r>
              <a:rPr lang="ru-RU" sz="1800" dirty="0" smtClean="0"/>
              <a:t>, неадекватное поведение. </a:t>
            </a:r>
            <a:r>
              <a:rPr lang="ru-RU" sz="1800" dirty="0"/>
              <a:t>Выполнение этой мудры улучшает настроение, снимает </a:t>
            </a:r>
            <a:r>
              <a:rPr lang="ru-RU" sz="1800" dirty="0" smtClean="0"/>
              <a:t>усталость, раздражительность, тоску.</a:t>
            </a:r>
          </a:p>
          <a:p>
            <a:endParaRPr lang="ru-RU" sz="1800" dirty="0"/>
          </a:p>
          <a:p>
            <a:r>
              <a:rPr lang="ru-RU" sz="1800" dirty="0"/>
              <a:t>Методика исполнения: кончики пальцев левой руки прижимаются между кончиками пальцев правой руки (пальцы правой руки всегда внизу). Мизинцы обеих рук свободны, выпрямлены, обращены кверху.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11739"/>
          <a:stretch/>
        </p:blipFill>
        <p:spPr>
          <a:xfrm>
            <a:off x="4572000" y="476672"/>
            <a:ext cx="3617844" cy="257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14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6969" b="4856"/>
          <a:stretch/>
        </p:blipFill>
        <p:spPr>
          <a:xfrm rot="5400000">
            <a:off x="5994886" y="349931"/>
            <a:ext cx="3044515" cy="2721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087"/>
            <a:ext cx="3202548" cy="1185861"/>
          </a:xfrm>
        </p:spPr>
        <p:txBody>
          <a:bodyPr/>
          <a:lstStyle/>
          <a:p>
            <a:r>
              <a:rPr lang="ru-RU" sz="3200" dirty="0" smtClean="0"/>
              <a:t>Мудра «ЗУБ ДРАКОНА»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2"/>
            <a:ext cx="4734503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Ковбой»</a:t>
            </a:r>
          </a:p>
          <a:p>
            <a:pPr marL="0" indent="0">
              <a:buNone/>
            </a:pPr>
            <a:r>
              <a:rPr lang="ru-RU" dirty="0"/>
              <a:t>Пыль столбом 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ковбой </a:t>
            </a:r>
            <a:r>
              <a:rPr lang="ru-RU" dirty="0"/>
              <a:t>несется</a:t>
            </a:r>
          </a:p>
          <a:p>
            <a:pPr marL="0" indent="0">
              <a:buNone/>
            </a:pPr>
            <a:r>
              <a:rPr lang="ru-RU" dirty="0"/>
              <a:t>Лошадь в </a:t>
            </a:r>
            <a:r>
              <a:rPr lang="ru-RU" dirty="0" smtClean="0"/>
              <a:t>пене, </a:t>
            </a:r>
          </a:p>
          <a:p>
            <a:pPr marL="0" indent="0">
              <a:buNone/>
            </a:pPr>
            <a:r>
              <a:rPr lang="ru-RU" dirty="0" smtClean="0"/>
              <a:t>понесла</a:t>
            </a:r>
            <a:r>
              <a:rPr lang="ru-RU" dirty="0"/>
              <a:t>…</a:t>
            </a:r>
          </a:p>
          <a:p>
            <a:pPr marL="0" indent="0">
              <a:buNone/>
            </a:pPr>
            <a:r>
              <a:rPr lang="ru-RU" dirty="0"/>
              <a:t>Пальцы согнуты,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прижаты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Указательный  - один</a:t>
            </a:r>
          </a:p>
          <a:p>
            <a:pPr marL="0" indent="0">
              <a:buNone/>
            </a:pPr>
            <a:r>
              <a:rPr lang="ru-RU" dirty="0"/>
              <a:t>Самый главный господин</a:t>
            </a:r>
          </a:p>
          <a:p>
            <a:pPr marL="0" indent="0">
              <a:buNone/>
            </a:pPr>
            <a:r>
              <a:rPr lang="ru-RU" dirty="0"/>
              <a:t>Смотрит в небо</a:t>
            </a:r>
          </a:p>
          <a:p>
            <a:pPr marL="0" indent="0">
              <a:buNone/>
            </a:pPr>
            <a:r>
              <a:rPr lang="ru-RU" dirty="0"/>
              <a:t>Гордо, смело,</a:t>
            </a:r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dirty="0"/>
              <a:t>большой пришел домой,</a:t>
            </a:r>
          </a:p>
          <a:p>
            <a:pPr marL="0" indent="0">
              <a:buNone/>
            </a:pPr>
            <a:r>
              <a:rPr lang="ru-RU" dirty="0"/>
              <a:t>Прижимает сам ладонь.</a:t>
            </a:r>
          </a:p>
          <a:p>
            <a:pPr marL="0" indent="0">
              <a:buNone/>
            </a:pPr>
            <a:r>
              <a:rPr lang="ru-RU" dirty="0"/>
              <a:t>Чу… Движенье за спиной.</a:t>
            </a:r>
          </a:p>
          <a:p>
            <a:pPr marL="0" indent="0">
              <a:buNone/>
            </a:pPr>
            <a:r>
              <a:rPr lang="ru-RU" dirty="0"/>
              <a:t>Дым сдувается губой.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31949"/>
            <a:ext cx="3274556" cy="460536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Показания: </a:t>
            </a:r>
            <a:r>
              <a:rPr lang="ru-RU" sz="2000" dirty="0" smtClean="0"/>
              <a:t> </a:t>
            </a:r>
            <a:r>
              <a:rPr lang="ru-RU" sz="2000" dirty="0"/>
              <a:t>нарушении координации движений, при стрессах и эмоциональной неустойчивости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Методика исполнения: большие пальцы обеих рук прижаты к внутренней поверхности ладоней. Третий, четвертый и пятый пальцы согнуты и прижаты к ладони. Указательные пальцы обеих рук выпрямлены и обращены вверх.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087"/>
            <a:ext cx="5328592" cy="1185861"/>
          </a:xfrm>
        </p:spPr>
        <p:txBody>
          <a:bodyPr/>
          <a:lstStyle/>
          <a:p>
            <a:r>
              <a:rPr lang="ru-RU" dirty="0" smtClean="0"/>
              <a:t>Мудра «Для ЛЕЧЕНИЯ НЕРВНОЙ СИСТЕМЫ»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643790"/>
            <a:ext cx="3919829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Крючки»</a:t>
            </a:r>
          </a:p>
          <a:p>
            <a:pPr marL="0" indent="0">
              <a:buNone/>
            </a:pPr>
            <a:r>
              <a:rPr lang="ru-RU" dirty="0"/>
              <a:t>Руки спинками прижались</a:t>
            </a:r>
          </a:p>
          <a:p>
            <a:pPr marL="0" indent="0">
              <a:buNone/>
            </a:pPr>
            <a:r>
              <a:rPr lang="ru-RU" dirty="0"/>
              <a:t>Справа – сверху оказалась.</a:t>
            </a:r>
          </a:p>
          <a:p>
            <a:pPr marL="0" indent="0">
              <a:buNone/>
            </a:pPr>
            <a:r>
              <a:rPr lang="ru-RU" dirty="0"/>
              <a:t>Средний пальчик и большой</a:t>
            </a:r>
          </a:p>
          <a:p>
            <a:pPr marL="0" indent="0">
              <a:buNone/>
            </a:pPr>
            <a:r>
              <a:rPr lang="ru-RU" dirty="0"/>
              <a:t>На руках соединились</a:t>
            </a:r>
          </a:p>
          <a:p>
            <a:pPr marL="0" indent="0">
              <a:buNone/>
            </a:pPr>
            <a:r>
              <a:rPr lang="ru-RU" dirty="0"/>
              <a:t>Указательный с мизинцем</a:t>
            </a:r>
          </a:p>
          <a:p>
            <a:pPr marL="0" indent="0">
              <a:buNone/>
            </a:pPr>
            <a:r>
              <a:rPr lang="ru-RU" dirty="0"/>
              <a:t>Крепче, чем крючки </a:t>
            </a:r>
            <a:r>
              <a:rPr lang="ru-RU" dirty="0" smtClean="0"/>
              <a:t>сцепились,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Безымянные одни</a:t>
            </a:r>
          </a:p>
          <a:p>
            <a:pPr marL="0" indent="0">
              <a:buNone/>
            </a:pPr>
            <a:r>
              <a:rPr lang="ru-RU" dirty="0"/>
              <a:t>Вырастают на пути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31949"/>
            <a:ext cx="3672408" cy="5037411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Мудра </a:t>
            </a:r>
            <a:r>
              <a:rPr lang="ru-RU" sz="1800" dirty="0"/>
              <a:t>применяется в случае общего ослабления нервной системы. 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/>
              <a:t>Методика исполнения: правую руку наложить на левую руку на уровне основания кистей таким образом, чтобы руки соприкасались тыльными сторонами. Соединить кончики среднего и большого пальцев каждой руки по отдельности. Сцепить кончики указательных пальцев и правой руки. Сцепить кончики мизинцев правой и левой рук. Безымянные пальцы правой и левой рук остаются в свободном состоянии.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r="6304" b="7408"/>
          <a:stretch/>
        </p:blipFill>
        <p:spPr>
          <a:xfrm>
            <a:off x="4644008" y="636104"/>
            <a:ext cx="3406688" cy="236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9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26778" r="9362" b="16820"/>
          <a:stretch/>
        </p:blipFill>
        <p:spPr>
          <a:xfrm>
            <a:off x="6372200" y="3991371"/>
            <a:ext cx="2584665" cy="267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087"/>
            <a:ext cx="3274556" cy="1185861"/>
          </a:xfrm>
        </p:spPr>
        <p:txBody>
          <a:bodyPr/>
          <a:lstStyle/>
          <a:p>
            <a:r>
              <a:rPr lang="ru-RU" sz="3200" dirty="0" smtClean="0"/>
              <a:t>Мудра «РАКОВИНА»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64704"/>
            <a:ext cx="4816913" cy="556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«</a:t>
            </a:r>
            <a:r>
              <a:rPr lang="ru-RU" dirty="0"/>
              <a:t>Мышеловка»</a:t>
            </a:r>
          </a:p>
          <a:p>
            <a:pPr marL="0" indent="0">
              <a:buNone/>
            </a:pPr>
            <a:r>
              <a:rPr lang="ru-RU" dirty="0"/>
              <a:t>Большая мышь коту приснилась</a:t>
            </a:r>
          </a:p>
          <a:p>
            <a:pPr marL="0" indent="0">
              <a:buNone/>
            </a:pPr>
            <a:r>
              <a:rPr lang="ru-RU" dirty="0"/>
              <a:t>Как в мышеловке очутилась</a:t>
            </a:r>
          </a:p>
          <a:p>
            <a:pPr marL="0" indent="0">
              <a:buNone/>
            </a:pPr>
            <a:r>
              <a:rPr lang="ru-RU" dirty="0"/>
              <a:t>В ловушке правой пойман зверь</a:t>
            </a:r>
          </a:p>
          <a:p>
            <a:pPr marL="0" indent="0">
              <a:buNone/>
            </a:pPr>
            <a:r>
              <a:rPr lang="ru-RU" dirty="0"/>
              <a:t>И указательный теперь</a:t>
            </a:r>
          </a:p>
          <a:p>
            <a:pPr marL="0" indent="0">
              <a:buNone/>
            </a:pPr>
            <a:r>
              <a:rPr lang="ru-RU" dirty="0"/>
              <a:t>С другим большим соединились</a:t>
            </a:r>
          </a:p>
          <a:p>
            <a:pPr marL="0" indent="0">
              <a:buNone/>
            </a:pPr>
            <a:r>
              <a:rPr lang="ru-RU" dirty="0"/>
              <a:t>Чтоб посмотреть, что получилось</a:t>
            </a:r>
          </a:p>
          <a:p>
            <a:pPr marL="0" indent="0">
              <a:buNone/>
            </a:pPr>
            <a:r>
              <a:rPr lang="ru-RU" dirty="0"/>
              <a:t>Попался не мышонок </a:t>
            </a:r>
            <a:r>
              <a:rPr lang="ru-RU" dirty="0" smtClean="0"/>
              <a:t>бедный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просто пальчик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неумелый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31949"/>
            <a:ext cx="3274556" cy="4821387"/>
          </a:xfrm>
        </p:spPr>
        <p:txBody>
          <a:bodyPr>
            <a:normAutofit/>
          </a:bodyPr>
          <a:lstStyle/>
          <a:p>
            <a:r>
              <a:rPr lang="ru-RU" sz="2000" dirty="0"/>
              <a:t>Показания: все заболевания горла, гортани, охриплость голоса.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Методика исполнения: две соединенные руки изображают раковину. Четыре пальца правой руки обнимают большой палец левой руки. Большой палец правой руки прикасается к подушечке среднего пальца левой руки.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62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087"/>
            <a:ext cx="3346564" cy="1038697"/>
          </a:xfrm>
        </p:spPr>
        <p:txBody>
          <a:bodyPr/>
          <a:lstStyle/>
          <a:p>
            <a:r>
              <a:rPr lang="ru-RU" sz="2800" dirty="0" smtClean="0"/>
              <a:t>Мудра «ГОЛОВА ДРАКОНА»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76672"/>
            <a:ext cx="4279869" cy="600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«</a:t>
            </a:r>
            <a:r>
              <a:rPr lang="ru-RU" dirty="0"/>
              <a:t>Два клеста»</a:t>
            </a:r>
          </a:p>
          <a:p>
            <a:pPr marL="0" indent="0">
              <a:buNone/>
            </a:pPr>
            <a:r>
              <a:rPr lang="ru-RU" dirty="0"/>
              <a:t>Два клеста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тебе слетели,</a:t>
            </a:r>
          </a:p>
          <a:p>
            <a:pPr marL="0" indent="0">
              <a:buNone/>
            </a:pPr>
            <a:r>
              <a:rPr lang="ru-RU" dirty="0"/>
              <a:t>Каждый </a:t>
            </a:r>
            <a:r>
              <a:rPr lang="ru-RU" dirty="0" smtClean="0"/>
              <a:t>руку</a:t>
            </a:r>
          </a:p>
          <a:p>
            <a:pPr marL="0" indent="0">
              <a:buNone/>
            </a:pPr>
            <a:r>
              <a:rPr lang="ru-RU" dirty="0" smtClean="0"/>
              <a:t> выбрал, сели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Мы ладони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сложим вместе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Накормить…</a:t>
            </a:r>
          </a:p>
          <a:p>
            <a:pPr marL="0" indent="0">
              <a:buNone/>
            </a:pPr>
            <a:r>
              <a:rPr lang="ru-RU" dirty="0"/>
              <a:t>Большие пальцы </a:t>
            </a:r>
          </a:p>
          <a:p>
            <a:pPr marL="0" indent="0">
              <a:buNone/>
            </a:pPr>
            <a:r>
              <a:rPr lang="ru-RU" dirty="0"/>
              <a:t>Ускакали словно зайцы</a:t>
            </a:r>
          </a:p>
          <a:p>
            <a:pPr marL="0" indent="0">
              <a:buNone/>
            </a:pPr>
            <a:r>
              <a:rPr lang="ru-RU" dirty="0"/>
              <a:t>Остальные дружно в узел</a:t>
            </a:r>
          </a:p>
          <a:p>
            <a:pPr marL="0" indent="0">
              <a:buNone/>
            </a:pPr>
            <a:r>
              <a:rPr lang="ru-RU" dirty="0"/>
              <a:t>Заплелись </a:t>
            </a:r>
            <a:r>
              <a:rPr lang="ru-RU" dirty="0" smtClean="0"/>
              <a:t>на «раз</a:t>
            </a:r>
            <a:r>
              <a:rPr lang="ru-RU" dirty="0"/>
              <a:t>, два, </a:t>
            </a:r>
            <a:r>
              <a:rPr lang="ru-RU" dirty="0" smtClean="0"/>
              <a:t>три»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Ты, попробуй, разорви</a:t>
            </a:r>
            <a:r>
              <a:rPr lang="ru-RU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274556" cy="5184575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Показания: заболевания легких, верхних дыхательных путей и носоглотки. </a:t>
            </a:r>
            <a:r>
              <a:rPr lang="ru-RU" sz="1800" dirty="0" smtClean="0"/>
              <a:t>Используется для </a:t>
            </a:r>
            <a:r>
              <a:rPr lang="ru-RU" sz="1800" dirty="0"/>
              <a:t>профилактики </a:t>
            </a:r>
            <a:r>
              <a:rPr lang="ru-RU" sz="1800" dirty="0" smtClean="0"/>
              <a:t> и лечения простудных заболеваний</a:t>
            </a:r>
            <a:r>
              <a:rPr lang="ru-RU" sz="1800" dirty="0"/>
              <a:t>.</a:t>
            </a:r>
            <a:r>
              <a:rPr lang="ru-RU" sz="1800" dirty="0" smtClean="0"/>
              <a:t> </a:t>
            </a:r>
          </a:p>
          <a:p>
            <a:endParaRPr lang="ru-RU" sz="1800" dirty="0"/>
          </a:p>
          <a:p>
            <a:r>
              <a:rPr lang="ru-RU" sz="1800" dirty="0"/>
              <a:t>Методика исполнения: </a:t>
            </a:r>
          </a:p>
          <a:p>
            <a:r>
              <a:rPr lang="ru-RU" sz="1800" dirty="0"/>
              <a:t>средний палец правой руки обхватывает и прижимает концевую фалангу указательного пальца той же руки. Аналогичную комбинацию выполняют с пальцами левой руки. Соединяем обе руки. Большие пальцы обеих рук соединяются между собой боковыми поверхностями. Остальные пальцы скрещены между собой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8192" r="17690" b="10164"/>
          <a:stretch/>
        </p:blipFill>
        <p:spPr>
          <a:xfrm>
            <a:off x="6012160" y="980728"/>
            <a:ext cx="2723322" cy="2226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9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8604" r="8321" b="9294"/>
          <a:stretch/>
        </p:blipFill>
        <p:spPr>
          <a:xfrm rot="5400000">
            <a:off x="6298725" y="3870251"/>
            <a:ext cx="2806996" cy="2083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087"/>
            <a:ext cx="3274556" cy="1185861"/>
          </a:xfrm>
        </p:spPr>
        <p:txBody>
          <a:bodyPr/>
          <a:lstStyle/>
          <a:p>
            <a:r>
              <a:rPr lang="ru-RU" sz="3200" dirty="0" smtClean="0"/>
              <a:t>Мудра «СТРЕЛА ВАДЖРА»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8640"/>
            <a:ext cx="4463762" cy="6336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«</a:t>
            </a:r>
            <a:r>
              <a:rPr lang="ru-RU" dirty="0"/>
              <a:t>Гномы»</a:t>
            </a:r>
          </a:p>
          <a:p>
            <a:pPr marL="0" indent="0">
              <a:buNone/>
            </a:pPr>
            <a:r>
              <a:rPr lang="ru-RU" dirty="0"/>
              <a:t>К животу друзья прижались</a:t>
            </a:r>
          </a:p>
          <a:p>
            <a:pPr marL="0" indent="0">
              <a:buNone/>
            </a:pPr>
            <a:r>
              <a:rPr lang="ru-RU" dirty="0"/>
              <a:t>Вместе рядом оказались,</a:t>
            </a:r>
          </a:p>
          <a:p>
            <a:pPr marL="0" indent="0">
              <a:buNone/>
            </a:pPr>
            <a:r>
              <a:rPr lang="ru-RU" dirty="0"/>
              <a:t>Дождь в лесу, совсем не сладко</a:t>
            </a:r>
          </a:p>
          <a:p>
            <a:pPr marL="0" indent="0">
              <a:buNone/>
            </a:pPr>
            <a:r>
              <a:rPr lang="ru-RU" dirty="0"/>
              <a:t>Сложим домик, не палатку</a:t>
            </a:r>
          </a:p>
          <a:p>
            <a:pPr marL="0" indent="0">
              <a:buNone/>
            </a:pPr>
            <a:r>
              <a:rPr lang="ru-RU" dirty="0"/>
              <a:t>Дружно строятся они.</a:t>
            </a:r>
          </a:p>
          <a:p>
            <a:pPr marL="0" indent="0">
              <a:buNone/>
            </a:pPr>
            <a:r>
              <a:rPr lang="ru-RU" dirty="0"/>
              <a:t>Указательные крышу</a:t>
            </a:r>
          </a:p>
          <a:p>
            <a:pPr marL="0" indent="0">
              <a:buNone/>
            </a:pPr>
            <a:r>
              <a:rPr lang="ru-RU" dirty="0"/>
              <a:t>Побыстрее возвели.</a:t>
            </a:r>
          </a:p>
          <a:p>
            <a:pPr marL="0" indent="0">
              <a:buNone/>
            </a:pPr>
            <a:r>
              <a:rPr lang="ru-RU" dirty="0"/>
              <a:t>Гномы прячутся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пугливо,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Хоть большие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терпеливо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луну глядят они</a:t>
            </a:r>
          </a:p>
          <a:p>
            <a:pPr marL="0" indent="0">
              <a:buNone/>
            </a:pPr>
            <a:r>
              <a:rPr lang="ru-RU" dirty="0"/>
              <a:t>Места </a:t>
            </a:r>
            <a:r>
              <a:rPr lang="ru-RU" dirty="0" smtClean="0"/>
              <a:t>хватит </a:t>
            </a:r>
            <a:r>
              <a:rPr lang="ru-RU" dirty="0"/>
              <a:t>им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внутри.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31949"/>
            <a:ext cx="3346564" cy="482138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Показания: </a:t>
            </a:r>
            <a:r>
              <a:rPr lang="ru-RU" sz="2000" dirty="0" smtClean="0"/>
              <a:t>мудра используется для укрепления сердечной мышцы, восстановлении сердечно-сосудистого тонуса</a:t>
            </a:r>
            <a:r>
              <a:rPr lang="ru-RU" sz="2000" dirty="0"/>
              <a:t> </a:t>
            </a:r>
            <a:r>
              <a:rPr lang="ru-RU" sz="2000" dirty="0" smtClean="0"/>
              <a:t>при физических нагрузках, быстром росте, ослабленном иммунитете.</a:t>
            </a:r>
            <a:endParaRPr lang="ru-RU" sz="2000" dirty="0"/>
          </a:p>
          <a:p>
            <a:r>
              <a:rPr lang="ru-RU" sz="2000" dirty="0"/>
              <a:t>Методика исполнения: большие пальцы обеих рук соединены своими боковыми поверхностями. Указательные пальцы выпрямлены и тоже соединены вместе. Остальные пальцы скрещены между собой.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96952"/>
            <a:ext cx="7125113" cy="924475"/>
          </a:xfrm>
        </p:spPr>
        <p:txBody>
          <a:bodyPr/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8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3" cy="446449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Мудры </a:t>
            </a:r>
            <a:r>
              <a:rPr lang="ru-RU" dirty="0"/>
              <a:t>— их ещё называют «йога для пальцев» — это особое положение рук, комбинаций и фигур пальцев, с помощью которых в нужных направлениях распределяется энергия, благодаря чему снимается боль, устраняются причины заболевания, создается оздоровительный эффект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Знания </a:t>
            </a:r>
            <a:r>
              <a:rPr lang="ru-RU" dirty="0"/>
              <a:t>о </a:t>
            </a:r>
            <a:r>
              <a:rPr lang="ru-RU" dirty="0" err="1"/>
              <a:t>мудрах</a:t>
            </a:r>
            <a:r>
              <a:rPr lang="ru-RU" dirty="0"/>
              <a:t> идут из глубины веков и всегда использовались в </a:t>
            </a:r>
            <a:r>
              <a:rPr lang="ru-RU" dirty="0" err="1"/>
              <a:t>йогических</a:t>
            </a:r>
            <a:r>
              <a:rPr lang="ru-RU" dirty="0"/>
              <a:t> и духовных практиках, как доступный способ исцеления тела, достижения особого состояния сознания и решения проблем психологического и эмоционального характера.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dirty="0" smtClean="0"/>
              <a:t>Что такое мудра?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2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Следует помнить…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5082"/>
          <a:stretch>
            <a:fillRect/>
          </a:stretch>
        </p:blipFill>
        <p:spPr>
          <a:xfrm rot="240000">
            <a:off x="5024208" y="1753608"/>
            <a:ext cx="3675151" cy="277091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4248471" cy="4752528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800" dirty="0" smtClean="0"/>
              <a:t>Большинство </a:t>
            </a:r>
            <a:r>
              <a:rPr lang="ru-RU" sz="1800" dirty="0"/>
              <a:t>мудр дает немедленный эффект — </a:t>
            </a:r>
            <a:r>
              <a:rPr lang="ru-RU" sz="1800" dirty="0" smtClean="0"/>
              <a:t>ощущение прилива сил</a:t>
            </a:r>
            <a:r>
              <a:rPr lang="ru-RU" sz="1800" dirty="0"/>
              <a:t>, ясность ума, умиротворение. Если же </a:t>
            </a:r>
            <a:r>
              <a:rPr lang="ru-RU" sz="1800" dirty="0" smtClean="0"/>
              <a:t>перед ребенком стоят </a:t>
            </a:r>
            <a:r>
              <a:rPr lang="ru-RU" sz="1800" dirty="0"/>
              <a:t>более серьезные проблемы, то потребуются дисциплина и настойчивость. Болезнь никогда не проходит за одну ночь, но времени для восстановления энергетического баланса потребуется меньше. Вспоминайте об этом каждый раз, когда будете лениться и пытаться нарушить регулярность применения мудр. </a:t>
            </a:r>
            <a:r>
              <a:rPr lang="ru-RU" sz="1800" dirty="0" smtClean="0"/>
              <a:t>Мудры надо </a:t>
            </a:r>
            <a:r>
              <a:rPr lang="ru-RU" sz="1800" dirty="0"/>
              <a:t>будет выполнять в течение нескольких недель, прежде чем  </a:t>
            </a:r>
            <a:r>
              <a:rPr lang="ru-RU" sz="1800" dirty="0" smtClean="0"/>
              <a:t>наступят положительные </a:t>
            </a:r>
            <a:r>
              <a:rPr lang="ru-RU" sz="1800" dirty="0"/>
              <a:t>перемены в </a:t>
            </a:r>
            <a:r>
              <a:rPr lang="ru-RU" sz="1800" dirty="0" smtClean="0"/>
              <a:t>самочувствии 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010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272808" cy="75321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Пальцы и качества личности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4955600" y="1830221"/>
            <a:ext cx="3810766" cy="28731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4104456" cy="532859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У </a:t>
            </a:r>
            <a:r>
              <a:rPr lang="ru-RU" sz="1800" dirty="0"/>
              <a:t>каждого пальца есть свое назначение.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Большой палец соотносится с волей, логикой, любовью и эго человека.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Указательный, </a:t>
            </a:r>
            <a:r>
              <a:rPr lang="ru-RU" sz="1800" dirty="0"/>
              <a:t>связан с властолюбием, уверенностью в себе, познанием и мудростью.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Средний палец создает равновесие в жизни, он связан с терпением и умением контролировать чувства.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Безымянный отвечает за здоровье, жизненную энергию и активность.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А мизинчик, как самый маленький и незащищенный, олицетворяет творческие способности человека, умение видеть и ценить прекрасное</a:t>
            </a:r>
            <a:r>
              <a:rPr lang="ru-RU" sz="16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2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480720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Правила выполнения мудр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5851"/>
          <a:stretch>
            <a:fillRect/>
          </a:stretch>
        </p:blipFill>
        <p:spPr>
          <a:xfrm rot="240000">
            <a:off x="5096529" y="2114070"/>
            <a:ext cx="3687601" cy="278030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4392488" cy="532859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Мудры выполняются </a:t>
            </a:r>
            <a:r>
              <a:rPr lang="ru-RU" sz="1800" dirty="0" smtClean="0"/>
              <a:t>одной или двумя руками</a:t>
            </a:r>
            <a:endParaRPr lang="ru-RU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Рекомендуется выполнять </a:t>
            </a:r>
            <a:r>
              <a:rPr lang="ru-RU" sz="1800" dirty="0" err="1" smtClean="0"/>
              <a:t>мудру</a:t>
            </a:r>
            <a:r>
              <a:rPr lang="ru-RU" sz="1800" dirty="0" smtClean="0"/>
              <a:t> сидя  или лежа в </a:t>
            </a:r>
            <a:r>
              <a:rPr lang="ru-RU" sz="1800" dirty="0"/>
              <a:t>спокойной позе, концентрируясь на своих ощущениях.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Оптимальное время для занятия </a:t>
            </a:r>
            <a:r>
              <a:rPr lang="ru-RU" sz="1800" dirty="0" err="1"/>
              <a:t>мудрами</a:t>
            </a:r>
            <a:r>
              <a:rPr lang="ru-RU" sz="1800" dirty="0"/>
              <a:t> – </a:t>
            </a:r>
            <a:r>
              <a:rPr lang="ru-RU" sz="1800" dirty="0" smtClean="0"/>
              <a:t>10 -15 минут </a:t>
            </a:r>
            <a:r>
              <a:rPr lang="ru-RU" sz="1800" dirty="0"/>
              <a:t>в день. Можно разбить его на 3 </a:t>
            </a:r>
            <a:r>
              <a:rPr lang="ru-RU" sz="1800" dirty="0" smtClean="0"/>
              <a:t>подхода</a:t>
            </a:r>
            <a:r>
              <a:rPr lang="ru-RU" sz="18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Упражнения дают ощутимый эффект только при систематических </a:t>
            </a:r>
            <a:r>
              <a:rPr lang="ru-RU" sz="1800" dirty="0" smtClean="0"/>
              <a:t>занятиях и  постепенном увеличении времени выполнения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800" dirty="0"/>
              <a:t> </a:t>
            </a:r>
            <a:r>
              <a:rPr lang="ru-RU" sz="1800" dirty="0" smtClean="0"/>
              <a:t>Используются брюшное дыхание, прямая спина, предварительный разогрев рук.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800" dirty="0"/>
              <a:t> </a:t>
            </a:r>
            <a:r>
              <a:rPr lang="ru-RU" sz="1800" dirty="0" smtClean="0"/>
              <a:t>Нельзя выполнять мудры сразу после еды (до еды или через 30 минут после еды).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844825"/>
            <a:ext cx="7745505" cy="428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осуществляется </a:t>
            </a:r>
            <a:r>
              <a:rPr lang="ru-RU" dirty="0"/>
              <a:t>благоприятное воздействие на весь организм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стимулируются </a:t>
            </a:r>
            <a:r>
              <a:rPr lang="ru-RU" dirty="0"/>
              <a:t>речевые зоны коры </a:t>
            </a:r>
            <a:r>
              <a:rPr lang="ru-RU" dirty="0" smtClean="0"/>
              <a:t>головного мозга;</a:t>
            </a:r>
          </a:p>
          <a:p>
            <a:r>
              <a:rPr lang="ru-RU" dirty="0"/>
              <a:t> </a:t>
            </a:r>
            <a:r>
              <a:rPr lang="ru-RU" dirty="0" smtClean="0"/>
              <a:t>развивается </a:t>
            </a:r>
            <a:r>
              <a:rPr lang="ru-RU" dirty="0"/>
              <a:t>координация движений и мелкая моторика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формируются </a:t>
            </a:r>
            <a:r>
              <a:rPr lang="ru-RU" dirty="0"/>
              <a:t>произвольное поведение, внимание, память, речь и другие психические процессы, необходимые для становления полноценной учебной деятельности.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Лечение с помощью мудр можно использовать в оздоровительной работе детей детского сада. Это  высокоэффективный, универсальный, доступный и абсолютно безопасный метод </a:t>
            </a:r>
            <a:r>
              <a:rPr lang="ru-RU" dirty="0" err="1"/>
              <a:t>самооздоровления</a:t>
            </a:r>
            <a:r>
              <a:rPr lang="ru-RU" dirty="0"/>
              <a:t> и </a:t>
            </a:r>
            <a:r>
              <a:rPr lang="ru-RU" dirty="0" err="1"/>
              <a:t>самоисцеления</a:t>
            </a:r>
            <a:r>
              <a:rPr lang="ru-RU" dirty="0"/>
              <a:t> </a:t>
            </a:r>
            <a:r>
              <a:rPr lang="ru-RU" dirty="0" smtClean="0"/>
              <a:t>путем воздействия </a:t>
            </a:r>
            <a:r>
              <a:rPr lang="ru-RU" dirty="0"/>
              <a:t>на активные точки, расположенные на кистях.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своей работы я первоначально отобрала следующие мудры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71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3960440" cy="864095"/>
          </a:xfrm>
        </p:spPr>
        <p:txBody>
          <a:bodyPr/>
          <a:lstStyle/>
          <a:p>
            <a:r>
              <a:rPr lang="ru-RU" sz="3200" dirty="0" smtClean="0"/>
              <a:t>Мудра «ЗНАНИЯ»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764704"/>
            <a:ext cx="468052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«</a:t>
            </a:r>
            <a:r>
              <a:rPr lang="ru-RU" dirty="0"/>
              <a:t>Нолики»</a:t>
            </a:r>
          </a:p>
          <a:p>
            <a:pPr marL="0" indent="0">
              <a:buNone/>
            </a:pPr>
            <a:r>
              <a:rPr lang="ru-RU" dirty="0"/>
              <a:t>Не очки и не крючки</a:t>
            </a:r>
          </a:p>
          <a:p>
            <a:pPr marL="0" indent="0">
              <a:buNone/>
            </a:pPr>
            <a:r>
              <a:rPr lang="ru-RU" dirty="0"/>
              <a:t>Ноль с наружи и внутри</a:t>
            </a:r>
          </a:p>
          <a:p>
            <a:pPr marL="0" indent="0">
              <a:buNone/>
            </a:pPr>
            <a:r>
              <a:rPr lang="ru-RU" dirty="0"/>
              <a:t>Указательный с большим.</a:t>
            </a:r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smtClean="0"/>
              <a:t>мешайте </a:t>
            </a:r>
            <a:r>
              <a:rPr lang="ru-RU" dirty="0"/>
              <a:t>им двоим</a:t>
            </a:r>
            <a:r>
              <a:rPr lang="ru-RU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9"/>
            <a:ext cx="3202548" cy="5040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Показания: Снимает </a:t>
            </a:r>
            <a:r>
              <a:rPr lang="ru-RU" sz="2000" dirty="0"/>
              <a:t>эмоциональное напряжение, тревогу, беспокойство</a:t>
            </a:r>
            <a:r>
              <a:rPr lang="ru-RU" sz="2000" dirty="0" smtClean="0"/>
              <a:t>, </a:t>
            </a:r>
            <a:r>
              <a:rPr lang="ru-RU" sz="2000" dirty="0"/>
              <a:t>печаль, тоску и депрессию. Улучшает мышление, активизирует </a:t>
            </a:r>
            <a:r>
              <a:rPr lang="ru-RU" sz="2000" dirty="0" smtClean="0"/>
              <a:t>память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Методика </a:t>
            </a:r>
            <a:r>
              <a:rPr lang="ru-RU" sz="2000" dirty="0"/>
              <a:t>исполнения: указательный палец легко соединяется с подушечкой большого пальца. Оставшиеся три пальца выпрямлены </a:t>
            </a:r>
            <a:endParaRPr lang="ru-RU" sz="2000" dirty="0" smtClean="0"/>
          </a:p>
          <a:p>
            <a:r>
              <a:rPr lang="ru-RU" sz="2000" dirty="0" smtClean="0"/>
              <a:t>(не </a:t>
            </a:r>
            <a:r>
              <a:rPr lang="ru-RU" sz="2000" dirty="0"/>
              <a:t>напряжены).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r="7079"/>
          <a:stretch/>
        </p:blipFill>
        <p:spPr>
          <a:xfrm rot="5400000">
            <a:off x="4660013" y="851131"/>
            <a:ext cx="3200400" cy="308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5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087"/>
            <a:ext cx="3130540" cy="1185861"/>
          </a:xfrm>
        </p:spPr>
        <p:txBody>
          <a:bodyPr/>
          <a:lstStyle/>
          <a:p>
            <a:r>
              <a:rPr lang="ru-RU" sz="2800" dirty="0" smtClean="0"/>
              <a:t>Мудра «ВОЗДУХА»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46087"/>
            <a:ext cx="4064579" cy="6079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«</a:t>
            </a:r>
            <a:r>
              <a:rPr lang="ru-RU" dirty="0"/>
              <a:t>Проказник»</a:t>
            </a:r>
          </a:p>
          <a:p>
            <a:pPr marL="0" indent="0">
              <a:buNone/>
            </a:pPr>
            <a:r>
              <a:rPr lang="ru-RU" dirty="0"/>
              <a:t>Указательный берем,</a:t>
            </a:r>
          </a:p>
          <a:p>
            <a:pPr marL="0" indent="0">
              <a:buNone/>
            </a:pPr>
            <a:r>
              <a:rPr lang="ru-RU" dirty="0"/>
              <a:t>Пополам его согнем,</a:t>
            </a:r>
          </a:p>
          <a:p>
            <a:pPr marL="0" indent="0">
              <a:buNone/>
            </a:pPr>
            <a:r>
              <a:rPr lang="ru-RU" dirty="0"/>
              <a:t>А потом большим и сильным</a:t>
            </a:r>
          </a:p>
          <a:p>
            <a:pPr marL="0" indent="0">
              <a:buNone/>
            </a:pPr>
            <a:r>
              <a:rPr lang="ru-RU" dirty="0"/>
              <a:t>На ладонь его прижмем.</a:t>
            </a:r>
          </a:p>
          <a:p>
            <a:pPr marL="0" indent="0">
              <a:buNone/>
            </a:pPr>
            <a:r>
              <a:rPr lang="ru-RU" dirty="0"/>
              <a:t>Остальные распрямились,</a:t>
            </a:r>
          </a:p>
          <a:p>
            <a:pPr marL="0" indent="0">
              <a:buNone/>
            </a:pPr>
            <a:r>
              <a:rPr lang="ru-RU" dirty="0"/>
              <a:t>Напряглись, соединились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631949"/>
            <a:ext cx="3130540" cy="453335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Показания: бессонница,  нормализация мышечного тонуса, снятие зажимов, напряжения в спине и конечностях.</a:t>
            </a:r>
          </a:p>
          <a:p>
            <a:endParaRPr lang="ru-RU" sz="2000" dirty="0"/>
          </a:p>
          <a:p>
            <a:r>
              <a:rPr lang="ru-RU" sz="2000" dirty="0"/>
              <a:t>Методика исполнения: указательный палец укладываем так, чтобы он подушечкой доставал основание большого пальца. Большим пальцем слегка придерживаем этот палец, а оставшиеся пальцы выпрямлены и расслаблены.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17987"/>
          <a:stretch/>
        </p:blipFill>
        <p:spPr>
          <a:xfrm rot="5400000">
            <a:off x="4498753" y="405904"/>
            <a:ext cx="3242838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76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7"/>
            <a:ext cx="2880320" cy="864096"/>
          </a:xfrm>
        </p:spPr>
        <p:txBody>
          <a:bodyPr/>
          <a:lstStyle/>
          <a:p>
            <a:r>
              <a:rPr lang="ru-RU" sz="2800" dirty="0" smtClean="0"/>
              <a:t>Мудра «ЗЕМЛИ»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654" y="446087"/>
            <a:ext cx="4967818" cy="6007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600" dirty="0" smtClean="0"/>
              <a:t>«Ваза»</a:t>
            </a:r>
          </a:p>
          <a:p>
            <a:pPr marL="0" indent="0">
              <a:buNone/>
            </a:pPr>
            <a:r>
              <a:rPr lang="ru-RU" sz="2600" dirty="0" smtClean="0"/>
              <a:t>К безымянному большой</a:t>
            </a:r>
          </a:p>
          <a:p>
            <a:pPr marL="0" indent="0">
              <a:buNone/>
            </a:pPr>
            <a:r>
              <a:rPr lang="ru-RU" sz="2600" dirty="0" smtClean="0"/>
              <a:t>В двух  руках прижался сразу</a:t>
            </a:r>
          </a:p>
          <a:p>
            <a:pPr marL="0" indent="0">
              <a:buNone/>
            </a:pPr>
            <a:r>
              <a:rPr lang="ru-RU" sz="2600" dirty="0" smtClean="0"/>
              <a:t>Захотелось всей душой</a:t>
            </a:r>
          </a:p>
          <a:p>
            <a:pPr marL="0" indent="0">
              <a:buNone/>
            </a:pPr>
            <a:r>
              <a:rPr lang="ru-RU" sz="2600" dirty="0" smtClean="0"/>
              <a:t>Подарить для мамы вазу</a:t>
            </a: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3058532" cy="5040559"/>
          </a:xfrm>
        </p:spPr>
        <p:txBody>
          <a:bodyPr>
            <a:noAutofit/>
          </a:bodyPr>
          <a:lstStyle/>
          <a:p>
            <a:r>
              <a:rPr lang="ru-RU" sz="2000" dirty="0"/>
              <a:t>Показания: ухудшение психофизического состояния организма, состояние психической слабости, стресса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/>
              <a:t>Методика исполнения: безымянный и большой пальцы соединяются подушечками с небольшим надавливанием. Оставшиеся пальцы выпрямлены. Выполняется обеими руками.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40" r="-426" b="-440"/>
          <a:stretch/>
        </p:blipFill>
        <p:spPr>
          <a:xfrm rot="5400000">
            <a:off x="4155970" y="460654"/>
            <a:ext cx="3528392" cy="341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6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505</TotalTime>
  <Words>1460</Words>
  <Application>Microsoft Office PowerPoint</Application>
  <PresentationFormat>Экран (4:3)</PresentationFormat>
  <Paragraphs>260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«МудроСплентение» Оздоровление и речевое развитие детей дошкольного возраста с помощью мудратерапии </vt:lpstr>
      <vt:lpstr>Что такое мудра?</vt:lpstr>
      <vt:lpstr>Следует помнить…</vt:lpstr>
      <vt:lpstr>Пальцы и качества личности</vt:lpstr>
      <vt:lpstr>Правила выполнения мудр</vt:lpstr>
      <vt:lpstr>Значение:</vt:lpstr>
      <vt:lpstr>Мудра «ЗНАНИЯ»</vt:lpstr>
      <vt:lpstr>Мудра «ВОЗДУХА»</vt:lpstr>
      <vt:lpstr>Мудра «ЗЕМЛИ»</vt:lpstr>
      <vt:lpstr>Мудра «ЧЕРЕПАХА»</vt:lpstr>
      <vt:lpstr>Мудра «ЖИЗНИ»</vt:lpstr>
      <vt:lpstr>Мудра «МОРСКОЙ ГРЕБЕШОК»</vt:lpstr>
      <vt:lpstr>Мудра «ЛЕСНИЦА НЕБЕСНОГО ХРАМА»</vt:lpstr>
      <vt:lpstr>Мудра «ЗУБ ДРАКОНА»</vt:lpstr>
      <vt:lpstr>Мудра «Для ЛЕЧЕНИЯ НЕРВНОЙ СИСТЕМЫ»</vt:lpstr>
      <vt:lpstr>Мудра «РАКОВИНА»</vt:lpstr>
      <vt:lpstr>Мудра «ГОЛОВА ДРАКОНА»</vt:lpstr>
      <vt:lpstr>Мудра «СТРЕЛА ВАДЖРА»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40</cp:revision>
  <dcterms:created xsi:type="dcterms:W3CDTF">2015-10-04T14:47:38Z</dcterms:created>
  <dcterms:modified xsi:type="dcterms:W3CDTF">2015-12-09T16:41:32Z</dcterms:modified>
</cp:coreProperties>
</file>