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4" r:id="rId5"/>
    <p:sldId id="262" r:id="rId6"/>
    <p:sldId id="276" r:id="rId7"/>
    <p:sldId id="261" r:id="rId8"/>
    <p:sldId id="278" r:id="rId9"/>
    <p:sldId id="265" r:id="rId10"/>
    <p:sldId id="266" r:id="rId11"/>
    <p:sldId id="268" r:id="rId12"/>
    <p:sldId id="271" r:id="rId13"/>
    <p:sldId id="272" r:id="rId14"/>
    <p:sldId id="274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6" d="100"/>
          <a:sy n="116" d="100"/>
        </p:scale>
        <p:origin x="-1500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DEE0A5-4A92-49AE-B356-1617390263FC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087AD-8AD5-4501-84FA-20841F1BA5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146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8AA5-D022-4DE1-ABF8-E82D8AE4464A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BE986-A951-481D-BFA0-0975DAC9C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8AA5-D022-4DE1-ABF8-E82D8AE4464A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BE986-A951-481D-BFA0-0975DAC9C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8AA5-D022-4DE1-ABF8-E82D8AE4464A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BE986-A951-481D-BFA0-0975DAC9C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8AA5-D022-4DE1-ABF8-E82D8AE4464A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BE986-A951-481D-BFA0-0975DAC9C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8AA5-D022-4DE1-ABF8-E82D8AE4464A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BE986-A951-481D-BFA0-0975DAC9C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8AA5-D022-4DE1-ABF8-E82D8AE4464A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BE986-A951-481D-BFA0-0975DAC9C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8AA5-D022-4DE1-ABF8-E82D8AE4464A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BE986-A951-481D-BFA0-0975DAC9C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8AA5-D022-4DE1-ABF8-E82D8AE4464A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BE986-A951-481D-BFA0-0975DAC9C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8AA5-D022-4DE1-ABF8-E82D8AE4464A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BE986-A951-481D-BFA0-0975DAC9C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8AA5-D022-4DE1-ABF8-E82D8AE4464A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BE986-A951-481D-BFA0-0975DAC9C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8AA5-D022-4DE1-ABF8-E82D8AE4464A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BE986-A951-481D-BFA0-0975DAC9C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08AA5-D022-4DE1-ABF8-E82D8AE4464A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BE986-A951-481D-BFA0-0975DAC9C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5000">
    <p:whee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82;&#1086;&#1084;&#1087;\Videos\Desktop\&#1082;&#1086;&#1083;&#1086;&#1082;&#1086;&#1083;\7af229ab41fe2fae7303138bc7e9850a.mp3" TargetMode="Externa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gif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gif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gif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gif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gif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image" Target="../media/image6.gif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gif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image" Target="../media/image8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6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1196752"/>
            <a:ext cx="2311480" cy="1459058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3284984"/>
            <a:ext cx="1562121" cy="237626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4" name="Рисунок 3" descr="iCAMPOIQ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95536" y="980728"/>
            <a:ext cx="2028825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1547664" y="476673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 дошкольное   образовательное учреждение</a:t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«Детский сад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обшеразвивающего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вида № 39»</a:t>
            </a: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95736" y="2564904"/>
            <a:ext cx="6948264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Проект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i="1" dirty="0" smtClean="0">
                <a:solidFill>
                  <a:srgbClr val="C00000"/>
                </a:solidFill>
                <a:latin typeface="Monotype Corsiva" pitchFamily="66" charset="0"/>
                <a:cs typeface="FrankRuehl" pitchFamily="34" charset="-79"/>
              </a:rPr>
              <a:t>«КОЛОКОЛЬЧИК  НАШ ЗВОНКИЙ»</a:t>
            </a:r>
          </a:p>
          <a:p>
            <a:pPr algn="ctr"/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(старший дошкольный возраст)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286000" y="4149080"/>
            <a:ext cx="52383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Старший воспитатель: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арпенко Н.А.</a:t>
            </a:r>
          </a:p>
          <a:p>
            <a:pPr algn="ctr"/>
            <a:endParaRPr 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</a:p>
          <a:p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Братск - 2015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7af229ab41fe2fae7303138bc7e9850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 cstate="print"/>
          <a:stretch>
            <a:fillRect/>
          </a:stretch>
        </p:blipFill>
        <p:spPr>
          <a:xfrm>
            <a:off x="8244408" y="602128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Click="0" advTm="5000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573016"/>
            <a:ext cx="1562121" cy="237626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4" name="Рисунок 3" descr="iCAMPOIQ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332656"/>
            <a:ext cx="2028825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 rot="251793">
            <a:off x="2123728" y="260648"/>
            <a:ext cx="6336704" cy="400110"/>
          </a:xfrm>
          <a:prstGeom prst="rect">
            <a:avLst/>
          </a:prstGeom>
          <a:scene3d>
            <a:camera prst="isometricOffAxis1Right"/>
            <a:lightRig rig="threePt" dir="t"/>
          </a:scene3d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СОЦИАЛЬНО – КОММУНИКАТИВНОЕ НАПРАВЛЕНИЕ </a:t>
            </a:r>
            <a:endParaRPr lang="ru-RU" sz="2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7" name="Picture 3" descr="C:\Users\комп\Videos\Desktop\kolokol81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1916832"/>
            <a:ext cx="1224136" cy="1809001"/>
          </a:xfrm>
          <a:prstGeom prst="rect">
            <a:avLst/>
          </a:prstGeom>
          <a:noFill/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763688" y="389858"/>
            <a:ext cx="6768752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развитие общения и взаимодействия ребёнка со взрослыми и сверстниками;</a:t>
            </a:r>
            <a:endParaRPr lang="ru-RU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социального и эмоционального интеллекта, эмоциональной отзывчивости;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ДОУ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91680" y="1700808"/>
            <a:ext cx="676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ХУДОЖЕСТВЕННО – ЭСТЕТИЧЕСКОЕ НАПРАВЛЕНИЕ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619672" y="2132856"/>
            <a:ext cx="67687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становление эстетического отношения к окружающему миру;</a:t>
            </a:r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элементарных представлений о видах искусства;</a:t>
            </a:r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восприятие музыки, художественной литературы, фольклора.</a:t>
            </a:r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 descr="IMG_1139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915816" y="3356992"/>
            <a:ext cx="2520280" cy="1890209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  <p:transition spd="med" advClick="0" advTm="5000"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501008"/>
            <a:ext cx="1562121" cy="237626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4" name="Рисунок 3" descr="iCAMPOIQ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332656"/>
            <a:ext cx="2028825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195736" y="1412775"/>
            <a:ext cx="63367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НЕПОСРЕДСТВЕННО ОБРАЗОВАТЕЛЬНАЯ ДЕЯТЕЛЬНОСТЬ:</a:t>
            </a:r>
            <a:r>
              <a:rPr lang="ru-RU" sz="1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Лепка колокольчиков из соленого теста. </a:t>
            </a:r>
            <a:br>
              <a:rPr lang="ru-RU" sz="1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Оформление презентации. </a:t>
            </a:r>
            <a:br>
              <a:rPr lang="ru-RU" sz="1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Рассматривание иллюстраций с изображением храмовой архитектуры. </a:t>
            </a:r>
            <a:br>
              <a:rPr lang="ru-RU" sz="1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Оформление выставки “Москва златоглавая”. </a:t>
            </a:r>
            <a:br>
              <a:rPr lang="ru-RU" sz="1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презентации для старших дошкольников). </a:t>
            </a:r>
            <a:br>
              <a:rPr lang="ru-RU" sz="1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Заучивание стихотворений А.С. Пушкина</a:t>
            </a:r>
            <a:br>
              <a:rPr lang="ru-RU" sz="1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Мультимедийная</a:t>
            </a:r>
            <a:r>
              <a:rPr lang="ru-RU" sz="1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презентация (слайды с изображением русских храмов, звонниц и колоколов). </a:t>
            </a:r>
          </a:p>
          <a:p>
            <a: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КАРТОТЕКИ:</a:t>
            </a:r>
            <a: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/игры </a:t>
            </a:r>
            <a:br>
              <a:rPr lang="ru-RU" sz="1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стихотворения, пословицы, поговорки</a:t>
            </a:r>
          </a:p>
          <a:p>
            <a: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ПРАКТИЧЕСКИЙ МАТЕРИАЛ:</a:t>
            </a:r>
            <a: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иллюстрации</a:t>
            </a:r>
            <a:br>
              <a:rPr lang="ru-RU" sz="1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картины</a:t>
            </a:r>
            <a:br>
              <a:rPr lang="ru-RU" sz="1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сборники сказок</a:t>
            </a:r>
          </a:p>
          <a:p>
            <a: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СЛОВАРЬ СЛОВ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476673"/>
            <a:ext cx="5958408" cy="830997"/>
          </a:xfrm>
          <a:prstGeom prst="rect">
            <a:avLst/>
          </a:prstGeom>
          <a:scene3d>
            <a:camera prst="isometricOffAxis1Right"/>
            <a:lightRig rig="threePt" dir="t"/>
          </a:scene3d>
        </p:spPr>
        <p:txBody>
          <a:bodyPr wrap="square">
            <a:spAutoFit/>
          </a:bodyPr>
          <a:lstStyle/>
          <a:p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Совместная деятельность с детьми</a:t>
            </a:r>
            <a:r>
              <a:rPr lang="ru-RU" sz="24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3" descr="C:\Users\комп\Videos\Desktop\kolokol81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1844824"/>
            <a:ext cx="1368152" cy="2021825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5000"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501008"/>
            <a:ext cx="1562121" cy="237626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4" name="Рисунок 3" descr="iCAMPOIQ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332656"/>
            <a:ext cx="2028825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286000" y="764705"/>
            <a:ext cx="6462464" cy="1077218"/>
          </a:xfrm>
          <a:prstGeom prst="rect">
            <a:avLst/>
          </a:prstGeom>
          <a:scene3d>
            <a:camera prst="isometricOffAxis1Right"/>
            <a:lightRig rig="threePt" dir="t"/>
          </a:scene3d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Взаимодействие с родителями</a:t>
            </a:r>
            <a:b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27784" y="1844824"/>
            <a:ext cx="54726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Консультация  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ком звонят колокола сегодня?»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мультимедийной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презентации 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"О чем поют колокола?" 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Выставка 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“Колокольчики” (разные виды, из разных материалов)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Совместный досуг 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«Колокольные звоны России»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3" descr="C:\Users\комп\Videos\Desktop\kolokol81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304" y="1412776"/>
            <a:ext cx="1368152" cy="2021825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5000">
    <p:whee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356992"/>
            <a:ext cx="1562121" cy="237626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4" name="Рисунок 3" descr="iCAMPOIQ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332656"/>
            <a:ext cx="2028825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4087732" y="836712"/>
            <a:ext cx="3580612" cy="584775"/>
          </a:xfrm>
          <a:prstGeom prst="rect">
            <a:avLst/>
          </a:prstGeom>
          <a:scene3d>
            <a:camera prst="isometricOffAxis1Right"/>
            <a:lightRig rig="threePt" dir="t"/>
          </a:scene3d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1916832"/>
            <a:ext cx="63184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Дошкольный  возраст – период  активного познания  мира, формирования основ  личности .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Через  изучение  национальных,  культурных  традиций  воспитывали  у  детей любовь  к  Родине.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 получили  первоначальные  представления об  изучаемом  предмете (колокольчике, колоколе) 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Продолжали  знакомить  дошкольников  с родным  городом:   памятниками, архитектуры,    со  святынями  и памятными  местами.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3" descr="C:\Users\комп\Videos\Desktop\kolokol81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6" y="476672"/>
            <a:ext cx="1368152" cy="2021825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5000">
    <p:whee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501008"/>
            <a:ext cx="1562121" cy="237626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4" name="Рисунок 3" descr="iCAMPOIQ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332656"/>
            <a:ext cx="2028825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195736" y="431924"/>
            <a:ext cx="655272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Gothic" pitchFamily="34" charset="0"/>
                <a:ea typeface="Century Gothic" pitchFamily="34" charset="0"/>
                <a:cs typeface="Times New Roman" pitchFamily="18" charset="0"/>
              </a:rPr>
              <a:t>…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entury Gothic" pitchFamily="34" charset="0"/>
                <a:cs typeface="Times New Roman" pitchFamily="18" charset="0"/>
              </a:rPr>
              <a:t>В одном городе была традиция: 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entury Gothic" pitchFamily="34" charset="0"/>
                <a:cs typeface="Times New Roman" pitchFamily="18" charset="0"/>
              </a:rPr>
              <a:t>на заходе солнца звонили колокола, и весь город стихал, слушал их. Странный мелодичный звон наполнял этот город и, когда он стихал, раздавались три чистых глубоких удара. Первый утешал тех, кому в тот день было причинено зло, второй – прощал тех, кто это зло совершил, а третий – делал реальностью сны и светлые сказки. 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entury Gothic" pitchFamily="34" charset="0"/>
                <a:cs typeface="Times New Roman" pitchFamily="18" charset="0"/>
              </a:rPr>
              <a:t>        Это были три колокола на главной колокольне. Говорят, они были живыми и по ночам тихонько переговаривались между собой. Людей тянет к земле зло в их душах. А в тех колоколах на тонны меди не было ни грамма зла. Поэтому они были лёгкими-лёгкими, легче воздуха. И неудивительно, что у одного из них, того, что исполнял мечты и сказки, однажды прорезались крылья. 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entury Gothic" pitchFamily="34" charset="0"/>
                <a:cs typeface="Times New Roman" pitchFamily="18" charset="0"/>
              </a:rPr>
              <a:t>        И колокол стал биться и плакать на колокольне, потому что знал. Что существует ещё много городов, где люди несчастны и плачут по ночам. Он просил жителей отпустить его – и они не стали его удерживать, хотя очень сильно любили. 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entury Gothic" pitchFamily="34" charset="0"/>
                <a:cs typeface="Times New Roman" pitchFamily="18" charset="0"/>
              </a:rPr>
              <a:t>         И колокол обернулся белой птицей и улетел. Он стал петь людям песни, и в мире стало светлей. 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entury Gothic" pitchFamily="34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entury Gothic" pitchFamily="34" charset="0"/>
                <a:cs typeface="Times New Roman" pitchFamily="18" charset="0"/>
              </a:rPr>
              <a:t>А на колокольне поселились белые голуби. И жители города радовались, когда видели на крыше колокольни белую птицу: они думали, что это их птица – колокол вернулся, чтобы их навестить….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 descr="C:\Users\комп\Videos\Desktop\kolokol81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1700808"/>
            <a:ext cx="1368152" cy="2021825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5000">
    <p:whee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501008"/>
            <a:ext cx="1562121" cy="237626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4" name="Рисунок 3" descr="iCAMPOIQ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332656"/>
            <a:ext cx="2028825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 descr="C:\Users\комп\Videos\Desktop\kolokol82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2060847"/>
            <a:ext cx="1656184" cy="1369219"/>
          </a:xfrm>
          <a:prstGeom prst="rect">
            <a:avLst/>
          </a:prstGeom>
          <a:noFill/>
        </p:spPr>
      </p:pic>
      <p:pic>
        <p:nvPicPr>
          <p:cNvPr id="6" name="Picture 3" descr="C:\Users\комп\Videos\Desktop\kolokol81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76256" y="764704"/>
            <a:ext cx="1368152" cy="2021825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 rot="21000899">
            <a:off x="2198100" y="1909028"/>
            <a:ext cx="56604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Благодарим за внимание!!! 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5000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501008"/>
            <a:ext cx="1562121" cy="237626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4" name="Рисунок 3" descr="iCAMPOIQ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764704"/>
            <a:ext cx="2028825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2286000" y="980728"/>
            <a:ext cx="610242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Колокол дремавший разбудил поля,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Улыбнулась солнцу, сонная земля.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Понеслись удары к синим небесам,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Звонко раздаётся голос по лесам.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Скрылась за рекою белая луна,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Звонко побежала резвая волна.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Тихая долина отгоняет сон,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Где-то за дорогой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   Замирает звон…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</a:br>
            <a:endParaRPr lang="ru-RU" sz="2800" b="1" dirty="0">
              <a:solidFill>
                <a:schemeClr val="tx2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5000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501008"/>
            <a:ext cx="1562121" cy="237626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4" name="Рисунок 3" descr="iCAMPOIQ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332656"/>
            <a:ext cx="2028825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 descr="C:\Users\комп\Videos\Desktop\kolokol82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2060847"/>
            <a:ext cx="1656184" cy="136921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286000" y="548680"/>
            <a:ext cx="59584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6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Приобщение к истокам русской народной культуры. </a:t>
            </a:r>
            <a:br>
              <a:rPr lang="ru-RU" sz="1600" b="1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Формирование чувства сопричастности к русской национальной истории и культуре. </a:t>
            </a:r>
            <a:r>
              <a:rPr lang="ru-RU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7030A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1628800"/>
            <a:ext cx="58864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дать понятия об архитектуре, как искусстве создавать сооружения. 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-познакомить детей с историей происхождения колоколов на Руси;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-познакомить с основными видами колокольного звона;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показать, какое значение имеют колокола в русской в истории, культуре (литературе и искусстве);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-учить сравнивать колокольную музыку и различать виды колокольного церковного звона;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-Развивать интерес к речи как особому объекту познания:</a:t>
            </a:r>
          </a:p>
          <a:p>
            <a:pPr lvl="0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Учить украшать колокольчики с помощью орнаментов и узоров растительного и предметного характера, используя ритм, симметрию в композиционном построении. </a:t>
            </a:r>
          </a:p>
        </p:txBody>
      </p:sp>
    </p:spTree>
  </p:cSld>
  <p:clrMapOvr>
    <a:masterClrMapping/>
  </p:clrMapOvr>
  <p:transition spd="med" advClick="0" advTm="5000"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501008"/>
            <a:ext cx="1562121" cy="237626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4" name="Рисунок 3" descr="iCAMPOIQ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332656"/>
            <a:ext cx="2028825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 descr="C:\Users\комп\Videos\Desktop\kolokol82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2060847"/>
            <a:ext cx="1656184" cy="136921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339752" y="620688"/>
            <a:ext cx="610242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560A2B"/>
                </a:solidFill>
                <a:latin typeface="Times New Roman" pitchFamily="18" charset="0"/>
                <a:cs typeface="Times New Roman" pitchFamily="18" charset="0"/>
              </a:rPr>
              <a:t>вид: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творческий</a:t>
            </a:r>
            <a:endParaRPr lang="ru-RU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560A2B"/>
                </a:solidFill>
                <a:latin typeface="Times New Roman" pitchFamily="18" charset="0"/>
                <a:cs typeface="Times New Roman" pitchFamily="18" charset="0"/>
              </a:rPr>
              <a:t>доминирующая деятельность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познавательная</a:t>
            </a:r>
            <a:endParaRPr lang="ru-RU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участники проекта: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старший воспитатель, педагоги, музыкальный руководитель, дети старшей группы</a:t>
            </a:r>
            <a:endParaRPr lang="ru-RU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560A2B"/>
                </a:solidFill>
                <a:latin typeface="Times New Roman" pitchFamily="18" charset="0"/>
                <a:cs typeface="Times New Roman" pitchFamily="18" charset="0"/>
              </a:rPr>
              <a:t>продолжительность проекта: 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средней продолжительности (сентябрь – январь)</a:t>
            </a:r>
          </a:p>
          <a:p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36106" y="188641"/>
            <a:ext cx="4564285" cy="584775"/>
          </a:xfrm>
          <a:prstGeom prst="rect">
            <a:avLst/>
          </a:prstGeom>
          <a:scene3d>
            <a:camera prst="isometricOffAxis1Right"/>
            <a:lightRig rig="threePt" dir="t"/>
          </a:scene3d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Паспорт проекта:</a:t>
            </a:r>
          </a:p>
        </p:txBody>
      </p:sp>
      <p:sp>
        <p:nvSpPr>
          <p:cNvPr id="9" name="Прямоугольник 8"/>
          <p:cNvSpPr/>
          <p:nvPr/>
        </p:nvSpPr>
        <p:spPr>
          <a:xfrm rot="21318553">
            <a:off x="2248319" y="3134114"/>
            <a:ext cx="55983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Проблемное  поле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286000" y="3501008"/>
            <a:ext cx="610242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Мало уделяем в работе с детьми времени на изучение  исторического  и культурного прошлого русского народа, России, возникновения колоколов  и колокольчиков;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 Необходимость знакомства  детей с колокольным звоном – одним из видов народного творчества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5000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501008"/>
            <a:ext cx="1562121" cy="237626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4" name="Рисунок 3" descr="iCAMPOIQ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332656"/>
            <a:ext cx="2028825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 descr="C:\Users\комп\Videos\Desktop\kolokol82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2060847"/>
            <a:ext cx="1656184" cy="1369219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734500" y="294037"/>
            <a:ext cx="3182351" cy="523220"/>
          </a:xfrm>
          <a:prstGeom prst="rect">
            <a:avLst/>
          </a:prstGeom>
          <a:scene3d>
            <a:camera prst="isometricOffAxis1Right"/>
            <a:lightRig rig="threePt" dir="t"/>
          </a:scene3d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95736" y="836713"/>
            <a:ext cx="6678488" cy="2626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названию этих замечательных музыкальных инструментов получили свое название цветы — за венчик, по форме напоминающий колокольчик.</a:t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народе верили, что цветы колокольчики, как и музыкальные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колокольцы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обладают способностью издавать тихий звон. </a:t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цветы колокольчики получили свое название за сходство с музыкальными инструментами, церковные колокола, согласно легенде, ведут свое происхождение от цветов. </a:t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Перезвон колокольчиков-цветков оказался родственен общему “звону колоколов».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21249391">
            <a:off x="3595255" y="3132042"/>
            <a:ext cx="30582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</a:rPr>
              <a:t>Эффективность</a:t>
            </a:r>
            <a:endParaRPr lang="ru-RU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86000" y="3573016"/>
            <a:ext cx="63904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создание интереса  у детей  к истории   возникновения колокола и колокольчиков, посредством ознакомления легенд,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былиц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т.д.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воспитание  любви и уважения  к традициям своего народа, его истории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обогащение  словарного  запаса детей словами: колокол, благовест, набат, трезвон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5000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501008"/>
            <a:ext cx="1562121" cy="237626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4" name="Рисунок 3" descr="iCAMPOIQ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332656"/>
            <a:ext cx="2028825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 descr="C:\Users\комп\Videos\Desktop\kolokol82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2060847"/>
            <a:ext cx="1656184" cy="1369219"/>
          </a:xfrm>
          <a:prstGeom prst="rect">
            <a:avLst/>
          </a:prstGeom>
          <a:noFill/>
        </p:spPr>
      </p:pic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2411760" y="1649710"/>
            <a:ext cx="5832648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68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entury Gothic" pitchFamily="34" charset="0"/>
                <a:ea typeface="Century Gothic" pitchFamily="34" charset="0"/>
                <a:cs typeface="Times New Roman" pitchFamily="18" charset="0"/>
              </a:rPr>
              <a:t>Реализация данного проекта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68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entury Gothic" pitchFamily="34" charset="0"/>
                <a:ea typeface="Century Gothic" pitchFamily="34" charset="0"/>
                <a:cs typeface="Times New Roman" pitchFamily="18" charset="0"/>
              </a:rPr>
              <a:t>Первый этап – поисковый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68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entury Gothic" pitchFamily="34" charset="0"/>
                <a:ea typeface="Century Gothic" pitchFamily="34" charset="0"/>
                <a:cs typeface="Times New Roman" pitchFamily="18" charset="0"/>
              </a:rPr>
              <a:t> На этом этапе создаётся информационная база, необходимая для реализации проекта, осуществляется рекламно информационная компания.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68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entury Gothic" pitchFamily="34" charset="0"/>
                <a:ea typeface="Century Gothic" pitchFamily="34" charset="0"/>
                <a:cs typeface="Times New Roman" pitchFamily="18" charset="0"/>
              </a:rPr>
              <a:t>Второй этап – аналитический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68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entury Gothic" pitchFamily="34" charset="0"/>
                <a:ea typeface="Century Gothic" pitchFamily="34" charset="0"/>
                <a:cs typeface="Times New Roman" pitchFamily="18" charset="0"/>
              </a:rPr>
              <a:t>Третий этап – практический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68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entury Gothic" pitchFamily="34" charset="0"/>
                <a:ea typeface="Century Gothic" pitchFamily="34" charset="0"/>
                <a:cs typeface="Times New Roman" pitchFamily="18" charset="0"/>
              </a:rPr>
              <a:t>Реализация основных видов деятельности по направлениям проекта.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68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entury Gothic" pitchFamily="34" charset="0"/>
                <a:ea typeface="Century Gothic" pitchFamily="34" charset="0"/>
                <a:cs typeface="Times New Roman" pitchFamily="18" charset="0"/>
              </a:rPr>
              <a:t>Четвёртый  этап – презентационный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68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entury Gothic" pitchFamily="34" charset="0"/>
                <a:ea typeface="Century Gothic" pitchFamily="34" charset="0"/>
                <a:cs typeface="Times New Roman" pitchFamily="18" charset="0"/>
              </a:rPr>
              <a:t>Итоговый, включающий в себя анализ выполнения и соотношения поставленных задач, прогнозируемых результатов с полученными результатами.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68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entury Gothic" pitchFamily="34" charset="0"/>
                <a:ea typeface="Century Gothic" pitchFamily="34" charset="0"/>
                <a:cs typeface="Times New Roman" pitchFamily="18" charset="0"/>
              </a:rPr>
              <a:t>Пятый этап - контрольный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68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39752" y="620688"/>
            <a:ext cx="5688632" cy="584775"/>
          </a:xfrm>
          <a:prstGeom prst="rect">
            <a:avLst/>
          </a:prstGeom>
          <a:scene3d>
            <a:camera prst="isometricOffAxis1Right"/>
            <a:lightRig rig="threePt" dir="t"/>
          </a:scene3d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39688" algn="l"/>
              </a:tabLst>
            </a:pP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Century Gothic" pitchFamily="34" charset="0"/>
                <a:cs typeface="Times New Roman" pitchFamily="18" charset="0"/>
              </a:rPr>
              <a:t>План реализации проекта</a:t>
            </a:r>
            <a:endParaRPr lang="ru-RU" sz="32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5000"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140968"/>
            <a:ext cx="1490113" cy="226672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4" name="Рисунок 3" descr="iCAMPOIQ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9" y="332656"/>
            <a:ext cx="1840524" cy="12961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 descr="C:\Users\комп\Videos\Desktop\kolokol82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1772817"/>
            <a:ext cx="1480694" cy="1224136"/>
          </a:xfrm>
          <a:prstGeom prst="rect">
            <a:avLst/>
          </a:prstGeom>
          <a:noFill/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963737" y="692696"/>
          <a:ext cx="6424687" cy="504056"/>
        </p:xfrm>
        <a:graphic>
          <a:graphicData uri="http://schemas.openxmlformats.org/drawingml/2006/table">
            <a:tbl>
              <a:tblPr/>
              <a:tblGrid>
                <a:gridCol w="6424687"/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Century Gothic"/>
                          <a:cs typeface="Times New Roman"/>
                        </a:rPr>
                        <a:t>Составление плана проекта, сбор 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/>
                          <a:ea typeface="Century Gothic"/>
                          <a:cs typeface="Times New Roman"/>
                        </a:rPr>
                        <a:t>материалов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rect">
                        <a:fillToRect l="100000" t="100000"/>
                      </a:path>
                      <a:tileRect r="-100000" b="-10000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51720" y="1412776"/>
          <a:ext cx="6408712" cy="560832"/>
        </p:xfrm>
        <a:graphic>
          <a:graphicData uri="http://schemas.openxmlformats.org/drawingml/2006/table">
            <a:tbl>
              <a:tblPr/>
              <a:tblGrid>
                <a:gridCol w="6408712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2060"/>
                          </a:solidFill>
                          <a:latin typeface="Times New Roman"/>
                          <a:ea typeface="Century Gothic"/>
                          <a:cs typeface="Times New Roman"/>
                        </a:rPr>
                        <a:t>Реализация проекта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rect">
                        <a:fillToRect l="100000" t="100000"/>
                      </a:path>
                    </a:gra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123728" y="2060848"/>
          <a:ext cx="2952328" cy="605405"/>
        </p:xfrm>
        <a:graphic>
          <a:graphicData uri="http://schemas.openxmlformats.org/drawingml/2006/table">
            <a:tbl>
              <a:tblPr/>
              <a:tblGrid>
                <a:gridCol w="2952328"/>
              </a:tblGrid>
              <a:tr h="6054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Century Gothic"/>
                          <a:cs typeface="Times New Roman"/>
                        </a:rPr>
                        <a:t>Работа с детьми.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652120" y="2060849"/>
          <a:ext cx="2808312" cy="576063"/>
        </p:xfrm>
        <a:graphic>
          <a:graphicData uri="http://schemas.openxmlformats.org/drawingml/2006/table">
            <a:tbl>
              <a:tblPr/>
              <a:tblGrid>
                <a:gridCol w="2808312"/>
              </a:tblGrid>
              <a:tr h="5760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Century Gothic"/>
                          <a:cs typeface="Times New Roman"/>
                        </a:rPr>
                        <a:t>Работа с родителями.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00B050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339750" y="2780928"/>
          <a:ext cx="4536505" cy="2016224"/>
        </p:xfrm>
        <a:graphic>
          <a:graphicData uri="http://schemas.openxmlformats.org/drawingml/2006/table">
            <a:tbl>
              <a:tblPr/>
              <a:tblGrid>
                <a:gridCol w="535808"/>
                <a:gridCol w="285005"/>
                <a:gridCol w="535808"/>
                <a:gridCol w="262203"/>
                <a:gridCol w="506927"/>
                <a:gridCol w="178507"/>
                <a:gridCol w="792088"/>
                <a:gridCol w="792088"/>
                <a:gridCol w="648071"/>
              </a:tblGrid>
              <a:tr h="2016224">
                <a:tc>
                  <a:txBody>
                    <a:bodyPr/>
                    <a:lstStyle/>
                    <a:p>
                      <a:pPr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Century Gothic"/>
                          <a:cs typeface="Times New Roman"/>
                        </a:rPr>
                        <a:t>Развитие речи  и ознакомление с худ. литер.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Century Gothic"/>
                          <a:cs typeface="Times New Roman"/>
                        </a:rPr>
                        <a:t>Познавательное развитие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Century Gothic"/>
                          <a:cs typeface="Times New Roman"/>
                        </a:rPr>
                        <a:t>Игровая деятельность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Century Gothic"/>
                          <a:cs typeface="Times New Roman"/>
                        </a:rPr>
                        <a:t>Музыкально – театрализованная деятельность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Century Gothic"/>
                          <a:cs typeface="Times New Roman"/>
                        </a:rPr>
                        <a:t>Традиционные формы.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7164287" y="2780927"/>
          <a:ext cx="576065" cy="2016224"/>
        </p:xfrm>
        <a:graphic>
          <a:graphicData uri="http://schemas.openxmlformats.org/drawingml/2006/table">
            <a:tbl>
              <a:tblPr/>
              <a:tblGrid>
                <a:gridCol w="576065"/>
              </a:tblGrid>
              <a:tr h="2016224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Times New Roman"/>
                          <a:ea typeface="Century Gothic"/>
                          <a:cs typeface="Times New Roman"/>
                        </a:rPr>
                        <a:t>Нетрадиционные формы.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</a:gradFill>
                  </a:tcPr>
                </a:tc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3347864" y="4869160"/>
            <a:ext cx="3672407" cy="52322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</a:gradFill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1475656" y="5805264"/>
          <a:ext cx="7416823" cy="576064"/>
        </p:xfrm>
        <a:graphic>
          <a:graphicData uri="http://schemas.openxmlformats.org/drawingml/2006/table">
            <a:tbl>
              <a:tblPr/>
              <a:tblGrid>
                <a:gridCol w="7416823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ru-RU" sz="2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entury Gothic"/>
                          <a:cs typeface="Times New Roman"/>
                        </a:rPr>
                        <a:t>Презентация </a:t>
                      </a:r>
                      <a:r>
                        <a:rPr lang="ru-RU" sz="2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entury Gothic"/>
                          <a:cs typeface="Times New Roman"/>
                        </a:rPr>
                        <a:t>проекта: </a:t>
                      </a:r>
                      <a:r>
                        <a:rPr lang="ru-RU" sz="2200" b="1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«Колокольчик, наш звонкий!»</a:t>
                      </a:r>
                      <a:endParaRPr lang="ru-RU" sz="2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3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</a:gradFill>
                  </a:tcPr>
                </a:tc>
              </a:tr>
            </a:tbl>
          </a:graphicData>
        </a:graphic>
      </p:graphicFrame>
      <p:sp>
        <p:nvSpPr>
          <p:cNvPr id="17" name="Стрелка вниз 16"/>
          <p:cNvSpPr/>
          <p:nvPr/>
        </p:nvSpPr>
        <p:spPr>
          <a:xfrm>
            <a:off x="4860032" y="1196752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3851920" y="1916832"/>
            <a:ext cx="45719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6804248" y="1916832"/>
            <a:ext cx="45719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5076056" y="5373216"/>
            <a:ext cx="7200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 advClick="0" advTm="5000"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501008"/>
            <a:ext cx="1562121" cy="237626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4" name="Рисунок 3" descr="iCAMPOIQ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332656"/>
            <a:ext cx="2028825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 descr="C:\Users\комп\Videos\Desktop\kolokol82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2060847"/>
            <a:ext cx="1656184" cy="136921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475656" y="332656"/>
            <a:ext cx="734481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(</a:t>
            </a: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России) от 17 октября 2013 г. N 1155 г. Москва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"Об утверждении федерального государственного образовательного стандарта дошкольного образования" </a:t>
            </a:r>
          </a:p>
          <a:p>
            <a:pPr algn="ctr"/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РЕАЛИЗАЦИЯ ПОСТАЛЕННЫХ  ЗАДАЧ  ПО СЛЕДУЮЩИМ ОБРАЗОВАТЕЛЬНЫМ ОБЛАСТЯМ:</a:t>
            </a:r>
            <a:endParaRPr lang="ru-RU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55776" y="2996952"/>
            <a:ext cx="5976664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ПОЗНАВАТЕЛЬНАЯ</a:t>
            </a:r>
          </a:p>
          <a:p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РЕЧЕВАЯ</a:t>
            </a:r>
          </a:p>
          <a:p>
            <a:pPr>
              <a:buFont typeface="Wingdings" pitchFamily="2" charset="2"/>
              <a:buChar char="v"/>
            </a:pP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СОЦИАЛЬНО – КОММУНИКАТИВНАЯ </a:t>
            </a:r>
          </a:p>
          <a:p>
            <a:pPr>
              <a:buFont typeface="Wingdings" pitchFamily="2" charset="2"/>
              <a:buChar char="v"/>
            </a:pP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ХУДОЖЕСТВЕННО – ЭСТЕТИЧЕСКАЯ</a:t>
            </a:r>
          </a:p>
          <a:p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ФИЗИЧЕСКАЯ </a:t>
            </a:r>
          </a:p>
          <a:p>
            <a:endParaRPr lang="ru-RU" sz="2400" b="1" dirty="0" smtClean="0">
              <a:solidFill>
                <a:srgbClr val="002060"/>
              </a:solidFill>
            </a:endParaRPr>
          </a:p>
        </p:txBody>
      </p:sp>
      <p:pic>
        <p:nvPicPr>
          <p:cNvPr id="9" name="Picture 1" descr="C:\Users\комп\Videos\Desktop\с чёрной флешки\доу с чёрной флешки 1\с красной флешки\нина2\птг\личная страничка Карпенко\МНЕ\fgos.png"/>
          <p:cNvPicPr>
            <a:picLocks noChangeAspect="1" noChangeArrowheads="1"/>
          </p:cNvPicPr>
          <p:nvPr/>
        </p:nvPicPr>
        <p:blipFill>
          <a:blip r:embed="rId6" cstate="print"/>
          <a:srcRect l="3715" t="6655" r="7128" b="6825"/>
          <a:stretch>
            <a:fillRect/>
          </a:stretch>
        </p:blipFill>
        <p:spPr bwMode="auto">
          <a:xfrm>
            <a:off x="4067944" y="1556792"/>
            <a:ext cx="2016224" cy="54606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ransition spd="med" advClick="0" advTm="5000"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501008"/>
            <a:ext cx="1562121" cy="237626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4" name="Рисунок 3" descr="iCAMPOIQ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332656"/>
            <a:ext cx="2028825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 rot="579216">
            <a:off x="1686659" y="254073"/>
            <a:ext cx="7277977" cy="400110"/>
          </a:xfrm>
          <a:prstGeom prst="rect">
            <a:avLst/>
          </a:prstGeom>
          <a:scene3d>
            <a:camera prst="isometricOffAxis1Right"/>
            <a:lightRig rig="threePt" dir="t"/>
          </a:scene3d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ПОЗНАВАТЕЛЬНОЕ НАПРАВЛЕНИЕ </a:t>
            </a:r>
            <a:endParaRPr lang="ru-RU" sz="2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Рисунок 13" descr="0_94c43_4782cb86_XL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11960" y="5589240"/>
            <a:ext cx="868250" cy="633823"/>
          </a:xfrm>
          <a:prstGeom prst="rect">
            <a:avLst/>
          </a:prstGeom>
        </p:spPr>
      </p:pic>
      <p:pic>
        <p:nvPicPr>
          <p:cNvPr id="19" name="Picture 3" descr="C:\Users\комп\Videos\Desktop\kolokol81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576" y="1844824"/>
            <a:ext cx="1264742" cy="1656184"/>
          </a:xfrm>
          <a:prstGeom prst="rect">
            <a:avLst/>
          </a:prstGeom>
          <a:noFill/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1835696" y="790672"/>
            <a:ext cx="68762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Цель: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развитие интересов детей, любознательности и познавательной мотивации;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развитие воображения и творческой активности;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формирование первичных представлений о объектах окружающего мира.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67744" y="2636912"/>
            <a:ext cx="626469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РЕЧЕВОЕ НАПРАВЛЕНИЕ</a:t>
            </a:r>
            <a:endParaRPr lang="ru-RU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002060"/>
                </a:solidFill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владение речью как средством общения и культуры;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обогащение активного словаря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развитие речевого творчества.</a:t>
            </a:r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5000"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842</Words>
  <Application>Microsoft Office PowerPoint</Application>
  <PresentationFormat>Экран (4:3)</PresentationFormat>
  <Paragraphs>119</Paragraphs>
  <Slides>15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</dc:creator>
  <cp:lastModifiedBy>admin</cp:lastModifiedBy>
  <cp:revision>21</cp:revision>
  <dcterms:created xsi:type="dcterms:W3CDTF">2015-01-17T09:31:12Z</dcterms:created>
  <dcterms:modified xsi:type="dcterms:W3CDTF">2015-12-08T09:47:43Z</dcterms:modified>
</cp:coreProperties>
</file>